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This lesson was developed by Alexis Hill (alexis.s.hill@gmail.com) and Laura Englehardt.</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Presented to 3</a:t>
            </a:r>
            <a:r>
              <a:rPr b="0" baseline="30000" i="0" lang="en-US" sz="1200" u="none" cap="none" strike="noStrike">
                <a:solidFill>
                  <a:schemeClr val="dk1"/>
                </a:solidFill>
                <a:latin typeface="Arial"/>
                <a:ea typeface="Arial"/>
                <a:cs typeface="Arial"/>
                <a:sym typeface="Arial"/>
              </a:rPr>
              <a:t>rd</a:t>
            </a:r>
            <a:r>
              <a:rPr b="0" i="0" lang="en-US" sz="1200" u="none" cap="none" strike="noStrike">
                <a:solidFill>
                  <a:schemeClr val="dk1"/>
                </a:solidFill>
                <a:latin typeface="Arial"/>
                <a:ea typeface="Arial"/>
                <a:cs typeface="Arial"/>
                <a:sym typeface="Arial"/>
              </a:rPr>
              <a:t> and 4</a:t>
            </a:r>
            <a:r>
              <a:rPr b="0" baseline="30000" i="0" lang="en-US" sz="1200" u="none" cap="none" strike="noStrike">
                <a:solidFill>
                  <a:schemeClr val="dk1"/>
                </a:solidFill>
                <a:latin typeface="Arial"/>
                <a:ea typeface="Arial"/>
                <a:cs typeface="Arial"/>
                <a:sym typeface="Arial"/>
              </a:rPr>
              <a:t>th</a:t>
            </a:r>
            <a:r>
              <a:rPr b="0" i="0" lang="en-US" sz="1200" u="none" cap="none" strike="noStrike">
                <a:solidFill>
                  <a:schemeClr val="dk1"/>
                </a:solidFill>
                <a:latin typeface="Arial"/>
                <a:ea typeface="Arial"/>
                <a:cs typeface="Arial"/>
                <a:sym typeface="Arial"/>
              </a:rPr>
              <a:t> graders at Washington Heights Academy in Feb 2013. Went really well!</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Timing: 15 mins for intro and background (slides 1-10)</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15 mins for group activities (slides 11-26)</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15 mins to show brains.</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We’re here today to talk to you about the brain! We are scientists. What do you think a scientist does? What makes us scientists?</a:t>
            </a:r>
            <a:endParaRPr/>
          </a:p>
        </p:txBody>
      </p:sp>
      <p:sp>
        <p:nvSpPr>
          <p:cNvPr id="87" name="Google Shape;8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SMELL</a:t>
            </a:r>
            <a:endParaRPr/>
          </a:p>
        </p:txBody>
      </p:sp>
      <p:sp>
        <p:nvSpPr>
          <p:cNvPr id="185" name="Google Shape;18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Scenario 1: John is riding his scooter down the street, when he bumped into a tree. He fell off his scooter and hit his head on the ground. His parents took him to the doctor’s office. When the doctor looked at his brain, he saw which part of the brain was hurt. Each group will have a different scenario of a different part of the brain being hurt. If that part of John’s brain was hurt, which of his senses would be affected? What types of activities would he have trouble with?</a:t>
            </a:r>
            <a:endParaRPr b="0" i="0" sz="1200" u="none" cap="none" strike="noStrike">
              <a:solidFill>
                <a:schemeClr val="dk1"/>
              </a:solidFill>
              <a:latin typeface="Calibri"/>
              <a:ea typeface="Calibri"/>
              <a:cs typeface="Calibri"/>
              <a:sym typeface="Calibri"/>
            </a:endParaRPr>
          </a:p>
        </p:txBody>
      </p:sp>
      <p:sp>
        <p:nvSpPr>
          <p:cNvPr id="206" name="Google Shape;20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Use this one as an example, pass the other ones out to groups of students.</a:t>
            </a:r>
            <a:endParaRPr b="0" i="0" sz="1200" u="none" cap="none" strike="noStrike">
              <a:solidFill>
                <a:schemeClr val="dk1"/>
              </a:solidFill>
              <a:latin typeface="Calibri"/>
              <a:ea typeface="Calibri"/>
              <a:cs typeface="Calibri"/>
              <a:sym typeface="Calibri"/>
            </a:endParaRPr>
          </a:p>
        </p:txBody>
      </p:sp>
      <p:sp>
        <p:nvSpPr>
          <p:cNvPr id="223" name="Google Shape;22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up this slide during group activities.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Have each group present their answers (from their seats) as you go through the following 5 slides</a:t>
            </a:r>
            <a:endParaRPr/>
          </a:p>
        </p:txBody>
      </p:sp>
      <p:sp>
        <p:nvSpPr>
          <p:cNvPr id="234" name="Google Shape;234;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all groups have gone, discuss ways that we can keep these injuries from occurring.</a:t>
            </a:r>
            <a:endParaRPr/>
          </a:p>
        </p:txBody>
      </p:sp>
      <p:sp>
        <p:nvSpPr>
          <p:cNvPr id="290" name="Google Shape;290;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Introduce lesson teachers by first name, then state that they are all scientists.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“Scientists study the world around them and try to figure out how it works.”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“That means everyone—including kids—can be a scientist.”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Point 2: There are lots of different types of scientists, we are ‘neuroscientists’ because we study the brain. Has anyone heard of the word neuro or neuron before?</a:t>
            </a:r>
            <a:endParaRPr b="0" i="0" sz="1200" u="none" cap="none" strike="noStrike">
              <a:solidFill>
                <a:schemeClr val="dk1"/>
              </a:solidFill>
              <a:latin typeface="Calibri"/>
              <a:ea typeface="Calibri"/>
              <a:cs typeface="Calibri"/>
              <a:sym typeface="Calibri"/>
            </a:endParaRPr>
          </a:p>
        </p:txBody>
      </p:sp>
      <p:sp>
        <p:nvSpPr>
          <p:cNvPr id="95" name="Google Shape;9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Images from http://hyperboleandahalf.blogspot.com/2010/07/bicycle.html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Scenario 2: Jane is riding her bike too fast down the hill. She crashes into a tree, falls from her bike and hits her head. Her parents bring her to the doctor. The doctor notices that she is having problems with one of her senses, and from that, figures out what part of the brain was most likely damaged from the accident. Based on her symptoms, which sense is damaged? Shade in the part of the brain that was probably damaged. </a:t>
            </a:r>
            <a:endParaRPr b="0" i="0" sz="1200" u="none" cap="none" strike="noStrike">
              <a:solidFill>
                <a:schemeClr val="dk1"/>
              </a:solidFill>
              <a:latin typeface="Calibri"/>
              <a:ea typeface="Calibri"/>
              <a:cs typeface="Calibri"/>
              <a:sym typeface="Calibri"/>
            </a:endParaRPr>
          </a:p>
        </p:txBody>
      </p:sp>
      <p:sp>
        <p:nvSpPr>
          <p:cNvPr id="307" name="Google Shape;307;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up this slide during group activities.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Have each group present their answers (from their seats) as you go through the following 5 slides</a:t>
            </a:r>
            <a:endParaRPr/>
          </a:p>
        </p:txBody>
      </p:sp>
      <p:sp>
        <p:nvSpPr>
          <p:cNvPr id="313" name="Google Shape;313;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Vision (don’t need to do an example for this exercise)</a:t>
            </a:r>
            <a:endParaRPr b="0" i="0" sz="1200" u="none" cap="none" strike="noStrike">
              <a:solidFill>
                <a:schemeClr val="dk1"/>
              </a:solidFill>
              <a:latin typeface="Calibri"/>
              <a:ea typeface="Calibri"/>
              <a:cs typeface="Calibri"/>
              <a:sym typeface="Calibri"/>
            </a:endParaRPr>
          </a:p>
        </p:txBody>
      </p:sp>
      <p:sp>
        <p:nvSpPr>
          <p:cNvPr id="334" name="Google Shape;334;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Hearing</a:t>
            </a:r>
            <a:endParaRPr b="0" i="0" sz="1200" u="none" cap="none" strike="noStrike">
              <a:solidFill>
                <a:schemeClr val="dk1"/>
              </a:solidFill>
              <a:latin typeface="Calibri"/>
              <a:ea typeface="Calibri"/>
              <a:cs typeface="Calibri"/>
              <a:sym typeface="Calibri"/>
            </a:endParaRPr>
          </a:p>
        </p:txBody>
      </p:sp>
      <p:sp>
        <p:nvSpPr>
          <p:cNvPr id="342" name="Google Shape;342;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Taste</a:t>
            </a:r>
            <a:endParaRPr b="0" i="0" sz="1200" u="none" cap="none" strike="noStrike">
              <a:solidFill>
                <a:schemeClr val="dk1"/>
              </a:solidFill>
              <a:latin typeface="Calibri"/>
              <a:ea typeface="Calibri"/>
              <a:cs typeface="Calibri"/>
              <a:sym typeface="Calibri"/>
            </a:endParaRPr>
          </a:p>
        </p:txBody>
      </p:sp>
      <p:sp>
        <p:nvSpPr>
          <p:cNvPr id="350" name="Google Shape;350;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5" name="Google Shape;365;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and the next slide are extras if have left over time.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animals need a brain to survive.”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“Are all animal brains the same?”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Talk about how different animals use their brains for different things.</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Ask students how the human and rat brains are the same and different.</a:t>
            </a:r>
            <a:endParaRPr/>
          </a:p>
        </p:txBody>
      </p:sp>
      <p:sp>
        <p:nvSpPr>
          <p:cNvPr id="373" name="Google Shape;373;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Ask students how the human and rat brains are the same and different.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“Why do you think the part that controls smell is bigger in the rat?”</a:t>
            </a:r>
            <a:endParaRPr b="0" i="0" sz="1200" u="none" cap="none" strike="noStrike">
              <a:solidFill>
                <a:schemeClr val="dk1"/>
              </a:solidFill>
              <a:latin typeface="Calibri"/>
              <a:ea typeface="Calibri"/>
              <a:cs typeface="Calibri"/>
              <a:sym typeface="Calibri"/>
            </a:endParaRPr>
          </a:p>
        </p:txBody>
      </p:sp>
      <p:sp>
        <p:nvSpPr>
          <p:cNvPr id="400" name="Google Shape;400;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How do you use your brain?</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Ask participants to say a few things they use their brains for, maybe write these out on smart board</a:t>
            </a:r>
            <a:endParaRPr/>
          </a:p>
        </p:txBody>
      </p:sp>
      <p:sp>
        <p:nvSpPr>
          <p:cNvPr id="105" name="Google Shape;10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Ask children to name the 5 senses. Help if necessary.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“Are our senses important? Why?” → They help us to understand what’s going on around us.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“Which sense do you think you could live without? Why?”</a:t>
            </a:r>
            <a:endParaRPr b="0" i="0" sz="1200" u="none" cap="none" strike="noStrike">
              <a:solidFill>
                <a:schemeClr val="dk1"/>
              </a:solidFill>
              <a:latin typeface="Calibri"/>
              <a:ea typeface="Calibri"/>
              <a:cs typeface="Calibri"/>
              <a:sym typeface="Calibri"/>
            </a:endParaRPr>
          </a:p>
        </p:txBody>
      </p:sp>
      <p:sp>
        <p:nvSpPr>
          <p:cNvPr id="113" name="Google Shape;11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“Everything about us—including our senses—is controlled by the brain.”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“Where is your brain? What does it look like?...It’s actually gray!”</a:t>
            </a:r>
            <a:endParaRPr/>
          </a:p>
        </p:txBody>
      </p:sp>
      <p:sp>
        <p:nvSpPr>
          <p:cNvPr id="124" name="Google Shape;12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Encourage the class to describe what the brain looks like.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“That’s right, all of those squiggly lines divide the brain into many different parts.”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“Different parts of the brain control each of our senses.”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SIGHT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rgbClr val="FF0000"/>
                </a:solidFill>
                <a:latin typeface="Calibri"/>
                <a:ea typeface="Calibri"/>
                <a:cs typeface="Calibri"/>
                <a:sym typeface="Calibri"/>
              </a:rPr>
              <a:t>**for each sense, ask the class/describe what type of things one wouldn’t be able to do without this sense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www.google.com/imgres?hl=en&amp;sa=X&amp;tbo=d&amp;rlz=1C1CHMO_enUS497US497&amp;biw=1040&amp;bih=823&amp;tbm=isch&amp;tbnid=irbc7y1r2J-irM:&amp;imgrefurl=http://spinacare.wordpress.com/category/pain-and-the-brain/&amp;docid=ntin1BWcG5U2BM&amp;imgurl=http://spinacare.files.wordpress.com/2007/02/homunculus.jpg&amp;w=845&amp;h=1050&amp;ei=E0D0UOeyLujD0AHn0IBo&amp;zoom=1&amp;iact=hc&amp;vpx=4&amp;vpy=137&amp;dur=3401&amp;hovh=250&amp;hovw=201&amp;tx=87&amp;ty=97&amp;sig=108571637925046185366&amp;page=1&amp;tbnh=143&amp;tbnw=115&amp;start=0&amp;ndsp=24&amp;ved=1t:429,r:0,s:0,i:99</a:t>
            </a:r>
            <a:endParaRPr b="0" i="0" sz="1200" u="none" cap="none" strike="noStrike">
              <a:solidFill>
                <a:schemeClr val="dk1"/>
              </a:solidFill>
              <a:latin typeface="Calibri"/>
              <a:ea typeface="Calibri"/>
              <a:cs typeface="Calibri"/>
              <a:sym typeface="Calibri"/>
            </a:endParaRPr>
          </a:p>
        </p:txBody>
      </p:sp>
      <p:sp>
        <p:nvSpPr>
          <p:cNvPr id="132" name="Google Shape;13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TOUCH</a:t>
            </a:r>
            <a:endParaRPr/>
          </a:p>
        </p:txBody>
      </p:sp>
      <p:sp>
        <p:nvSpPr>
          <p:cNvPr id="142" name="Google Shape;14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HEARING</a:t>
            </a:r>
            <a:endParaRPr/>
          </a:p>
        </p:txBody>
      </p:sp>
      <p:sp>
        <p:nvSpPr>
          <p:cNvPr id="154" name="Google Shape;15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TASTE</a:t>
            </a:r>
            <a:endParaRPr/>
          </a:p>
        </p:txBody>
      </p:sp>
      <p:sp>
        <p:nvSpPr>
          <p:cNvPr id="168" name="Google Shape;16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6.gif"/><Relationship Id="rId6"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type="ctrTitle"/>
          </p:nvPr>
        </p:nvSpPr>
        <p:spPr>
          <a:xfrm>
            <a:off x="228600" y="205740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Calibri"/>
              <a:buNone/>
            </a:pPr>
            <a:r>
              <a:rPr b="1" i="0" lang="en-US" sz="6000" u="none" cap="none" strike="noStrike">
                <a:solidFill>
                  <a:schemeClr val="lt1"/>
                </a:solidFill>
                <a:latin typeface="Calibri"/>
                <a:ea typeface="Calibri"/>
                <a:cs typeface="Calibri"/>
                <a:sym typeface="Calibri"/>
              </a:rPr>
              <a:t>Fun with the Brain</a:t>
            </a:r>
            <a:endParaRPr/>
          </a:p>
        </p:txBody>
      </p:sp>
      <p:pic>
        <p:nvPicPr>
          <p:cNvPr descr="C:\Users\lengelhardt\Desktop\_NEED Lab\Laura personal\CUNO brain1.jpg" id="90" name="Google Shape;90;p13"/>
          <p:cNvPicPr preferRelativeResize="0"/>
          <p:nvPr/>
        </p:nvPicPr>
        <p:blipFill rotWithShape="1">
          <a:blip r:embed="rId3">
            <a:alphaModFix/>
          </a:blip>
          <a:srcRect b="0" l="0" r="0" t="0"/>
          <a:stretch/>
        </p:blipFill>
        <p:spPr>
          <a:xfrm flipH="1">
            <a:off x="1219200" y="1230478"/>
            <a:ext cx="6629400" cy="5217338"/>
          </a:xfrm>
          <a:prstGeom prst="rect">
            <a:avLst/>
          </a:prstGeom>
          <a:noFill/>
          <a:ln>
            <a:noFill/>
          </a:ln>
        </p:spPr>
      </p:pic>
      <p:sp>
        <p:nvSpPr>
          <p:cNvPr id="91" name="Google Shape;91;p13"/>
          <p:cNvSpPr/>
          <p:nvPr/>
        </p:nvSpPr>
        <p:spPr>
          <a:xfrm>
            <a:off x="76200" y="263604"/>
            <a:ext cx="891540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000" u="none" cap="none" strike="noStrike">
                <a:solidFill>
                  <a:srgbClr val="00B0F0"/>
                </a:solidFill>
                <a:latin typeface="Calibri"/>
                <a:ea typeface="Calibri"/>
                <a:cs typeface="Calibri"/>
                <a:sym typeface="Calibri"/>
              </a:rPr>
              <a:t>THE BRAIN</a:t>
            </a:r>
            <a:endParaRPr b="1" i="0" sz="6000" u="none" cap="none" strike="noStrike">
              <a:solidFill>
                <a:srgbClr val="00B0F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C:\Users\lengelhardt\Desktop\13749461-cartoon-school-boy-with-book-smiling-and-waving-isolated-on-white.jpg" id="187" name="Google Shape;187;p22"/>
          <p:cNvPicPr preferRelativeResize="0"/>
          <p:nvPr/>
        </p:nvPicPr>
        <p:blipFill rotWithShape="1">
          <a:blip r:embed="rId3">
            <a:alphaModFix/>
          </a:blip>
          <a:srcRect b="44961" l="28936" r="7996" t="0"/>
          <a:stretch/>
        </p:blipFill>
        <p:spPr>
          <a:xfrm flipH="1">
            <a:off x="5111935" y="381000"/>
            <a:ext cx="3773667" cy="4208624"/>
          </a:xfrm>
          <a:prstGeom prst="rect">
            <a:avLst/>
          </a:prstGeom>
          <a:noFill/>
          <a:ln>
            <a:noFill/>
          </a:ln>
        </p:spPr>
      </p:pic>
      <p:pic>
        <p:nvPicPr>
          <p:cNvPr descr="C:\Users\lengelhardt\Desktop\brain.png" id="188" name="Google Shape;188;p22"/>
          <p:cNvPicPr preferRelativeResize="0"/>
          <p:nvPr/>
        </p:nvPicPr>
        <p:blipFill rotWithShape="1">
          <a:blip r:embed="rId4">
            <a:alphaModFix/>
          </a:blip>
          <a:srcRect b="0" l="0" r="0" t="0"/>
          <a:stretch/>
        </p:blipFill>
        <p:spPr>
          <a:xfrm rot="-501952">
            <a:off x="271055" y="1748671"/>
            <a:ext cx="4623920" cy="4064182"/>
          </a:xfrm>
          <a:prstGeom prst="rect">
            <a:avLst/>
          </a:prstGeom>
          <a:noFill/>
          <a:ln>
            <a:noFill/>
          </a:ln>
        </p:spPr>
      </p:pic>
      <p:sp>
        <p:nvSpPr>
          <p:cNvPr id="189" name="Google Shape;189;p22"/>
          <p:cNvSpPr/>
          <p:nvPr/>
        </p:nvSpPr>
        <p:spPr>
          <a:xfrm rot="-327652">
            <a:off x="4121185" y="3118244"/>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0" name="Google Shape;190;p22"/>
          <p:cNvCxnSpPr/>
          <p:nvPr/>
        </p:nvCxnSpPr>
        <p:spPr>
          <a:xfrm flipH="1" rot="10800000">
            <a:off x="4534222" y="1891118"/>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191" name="Google Shape;191;p22"/>
          <p:cNvSpPr/>
          <p:nvPr/>
        </p:nvSpPr>
        <p:spPr>
          <a:xfrm rot="837777">
            <a:off x="2283409" y="1825237"/>
            <a:ext cx="525715" cy="1651587"/>
          </a:xfrm>
          <a:prstGeom prst="ellipse">
            <a:avLst/>
          </a:prstGeom>
          <a:solidFill>
            <a:srgbClr val="EBA32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2" name="Google Shape;192;p22"/>
          <p:cNvCxnSpPr>
            <a:endCxn id="187" idx="3"/>
          </p:cNvCxnSpPr>
          <p:nvPr/>
        </p:nvCxnSpPr>
        <p:spPr>
          <a:xfrm flipH="1" rot="10800000">
            <a:off x="2446135" y="2485312"/>
            <a:ext cx="2665800" cy="63600"/>
          </a:xfrm>
          <a:prstGeom prst="straightConnector1">
            <a:avLst/>
          </a:prstGeom>
          <a:noFill/>
          <a:ln cap="flat" cmpd="sng" w="38100">
            <a:solidFill>
              <a:srgbClr val="EBA321"/>
            </a:solidFill>
            <a:prstDash val="solid"/>
            <a:round/>
            <a:headEnd len="sm" w="sm" type="none"/>
            <a:tailEnd len="med" w="med" type="stealth"/>
          </a:ln>
        </p:spPr>
      </p:cxnSp>
      <p:sp>
        <p:nvSpPr>
          <p:cNvPr id="193" name="Google Shape;193;p22"/>
          <p:cNvSpPr/>
          <p:nvPr/>
        </p:nvSpPr>
        <p:spPr>
          <a:xfrm>
            <a:off x="2514599" y="3294224"/>
            <a:ext cx="844059" cy="642344"/>
          </a:xfrm>
          <a:prstGeom prst="ellipse">
            <a:avLst/>
          </a:prstGeom>
          <a:solidFill>
            <a:srgbClr val="E626CB">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4" name="Google Shape;194;p22"/>
          <p:cNvCxnSpPr>
            <a:stCxn id="193" idx="7"/>
          </p:cNvCxnSpPr>
          <p:nvPr/>
        </p:nvCxnSpPr>
        <p:spPr>
          <a:xfrm flipH="1" rot="10800000">
            <a:off x="3235048" y="1967193"/>
            <a:ext cx="3798900" cy="1421100"/>
          </a:xfrm>
          <a:prstGeom prst="straightConnector1">
            <a:avLst/>
          </a:prstGeom>
          <a:noFill/>
          <a:ln cap="flat" cmpd="sng" w="38100">
            <a:solidFill>
              <a:srgbClr val="E626CB"/>
            </a:solidFill>
            <a:prstDash val="solid"/>
            <a:round/>
            <a:headEnd len="sm" w="sm" type="none"/>
            <a:tailEnd len="med" w="med" type="stealth"/>
          </a:ln>
        </p:spPr>
      </p:cxnSp>
      <p:sp>
        <p:nvSpPr>
          <p:cNvPr id="195" name="Google Shape;195;p22"/>
          <p:cNvSpPr/>
          <p:nvPr/>
        </p:nvSpPr>
        <p:spPr>
          <a:xfrm>
            <a:off x="2446114" y="3018212"/>
            <a:ext cx="449485" cy="352212"/>
          </a:xfrm>
          <a:prstGeom prst="ellipse">
            <a:avLst/>
          </a:prstGeom>
          <a:solidFill>
            <a:srgbClr val="00B050">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6" name="Google Shape;196;p22"/>
          <p:cNvCxnSpPr/>
          <p:nvPr/>
        </p:nvCxnSpPr>
        <p:spPr>
          <a:xfrm flipH="1" rot="10800000">
            <a:off x="4671645" y="2207706"/>
            <a:ext cx="3124200" cy="2731412"/>
          </a:xfrm>
          <a:prstGeom prst="straightConnector1">
            <a:avLst/>
          </a:prstGeom>
          <a:noFill/>
          <a:ln cap="flat" cmpd="sng" w="38100">
            <a:solidFill>
              <a:srgbClr val="05AB13"/>
            </a:solidFill>
            <a:prstDash val="solid"/>
            <a:round/>
            <a:headEnd len="sm" w="sm" type="none"/>
            <a:tailEnd len="med" w="med" type="stealth"/>
          </a:ln>
        </p:spPr>
      </p:cxnSp>
      <p:sp>
        <p:nvSpPr>
          <p:cNvPr id="197" name="Google Shape;197;p22"/>
          <p:cNvSpPr/>
          <p:nvPr/>
        </p:nvSpPr>
        <p:spPr>
          <a:xfrm rot="3367430">
            <a:off x="1469727" y="3338139"/>
            <a:ext cx="156385" cy="1034442"/>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8" name="Google Shape;198;p22"/>
          <p:cNvCxnSpPr/>
          <p:nvPr/>
        </p:nvCxnSpPr>
        <p:spPr>
          <a:xfrm rot="-5400000">
            <a:off x="6062681" y="3296037"/>
            <a:ext cx="3214282" cy="709245"/>
          </a:xfrm>
          <a:prstGeom prst="straightConnector1">
            <a:avLst/>
          </a:prstGeom>
          <a:noFill/>
          <a:ln cap="flat" cmpd="sng" w="38100">
            <a:solidFill>
              <a:srgbClr val="FF0000"/>
            </a:solidFill>
            <a:prstDash val="solid"/>
            <a:round/>
            <a:headEnd len="sm" w="sm" type="none"/>
            <a:tailEnd len="med" w="med" type="stealth"/>
          </a:ln>
        </p:spPr>
      </p:cxnSp>
      <p:cxnSp>
        <p:nvCxnSpPr>
          <p:cNvPr id="199" name="Google Shape;199;p22"/>
          <p:cNvCxnSpPr>
            <a:stCxn id="197" idx="6"/>
          </p:cNvCxnSpPr>
          <p:nvPr/>
        </p:nvCxnSpPr>
        <p:spPr>
          <a:xfrm>
            <a:off x="1591504" y="3920279"/>
            <a:ext cx="3003900" cy="1399800"/>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200" name="Google Shape;200;p22"/>
          <p:cNvCxnSpPr/>
          <p:nvPr/>
        </p:nvCxnSpPr>
        <p:spPr>
          <a:xfrm flipH="1" rot="10800000">
            <a:off x="4595445" y="5257800"/>
            <a:ext cx="2719755" cy="62319"/>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201" name="Google Shape;201;p22"/>
          <p:cNvCxnSpPr/>
          <p:nvPr/>
        </p:nvCxnSpPr>
        <p:spPr>
          <a:xfrm>
            <a:off x="2614245" y="3186518"/>
            <a:ext cx="2057400" cy="1752600"/>
          </a:xfrm>
          <a:prstGeom prst="straightConnector1">
            <a:avLst/>
          </a:prstGeom>
          <a:noFill/>
          <a:ln cap="flat" cmpd="sng" w="25400">
            <a:solidFill>
              <a:srgbClr val="05AB13"/>
            </a:solidFill>
            <a:prstDash val="solid"/>
            <a:round/>
            <a:headEnd len="sm" w="sm" type="none"/>
            <a:tailEnd len="sm" w="sm" type="none"/>
          </a:ln>
          <a:effectLst>
            <a:outerShdw blurRad="40000" rotWithShape="0" dir="5400000" dist="20000">
              <a:srgbClr val="000000">
                <a:alpha val="37647"/>
              </a:srgbClr>
            </a:outerShdw>
          </a:effectLst>
        </p:spPr>
      </p:cxnSp>
      <p:sp>
        <p:nvSpPr>
          <p:cNvPr id="202" name="Google Shape;202;p22"/>
          <p:cNvSpPr txBox="1"/>
          <p:nvPr/>
        </p:nvSpPr>
        <p:spPr>
          <a:xfrm>
            <a:off x="5205045" y="5526632"/>
            <a:ext cx="135460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FF0000"/>
                </a:solidFill>
                <a:latin typeface="Calibri"/>
                <a:ea typeface="Calibri"/>
                <a:cs typeface="Calibri"/>
                <a:sym typeface="Calibri"/>
              </a:rPr>
              <a:t>Smell</a:t>
            </a:r>
            <a:endParaRPr b="1" sz="4000">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23"/>
          <p:cNvPicPr preferRelativeResize="0"/>
          <p:nvPr/>
        </p:nvPicPr>
        <p:blipFill rotWithShape="1">
          <a:blip r:embed="rId3">
            <a:alphaModFix/>
          </a:blip>
          <a:srcRect b="5740" l="0" r="0" t="0"/>
          <a:stretch/>
        </p:blipFill>
        <p:spPr>
          <a:xfrm>
            <a:off x="914400" y="-76200"/>
            <a:ext cx="2590800" cy="3663086"/>
          </a:xfrm>
          <a:prstGeom prst="rect">
            <a:avLst/>
          </a:prstGeom>
          <a:noFill/>
          <a:ln>
            <a:noFill/>
          </a:ln>
        </p:spPr>
      </p:pic>
      <p:pic>
        <p:nvPicPr>
          <p:cNvPr id="209" name="Google Shape;209;p23"/>
          <p:cNvPicPr preferRelativeResize="0"/>
          <p:nvPr/>
        </p:nvPicPr>
        <p:blipFill rotWithShape="1">
          <a:blip r:embed="rId4">
            <a:alphaModFix/>
          </a:blip>
          <a:srcRect b="6232" l="0" r="0" t="0"/>
          <a:stretch/>
        </p:blipFill>
        <p:spPr>
          <a:xfrm>
            <a:off x="3200400" y="1524000"/>
            <a:ext cx="2133600" cy="2000643"/>
          </a:xfrm>
          <a:prstGeom prst="rect">
            <a:avLst/>
          </a:prstGeom>
          <a:noFill/>
          <a:ln>
            <a:noFill/>
          </a:ln>
        </p:spPr>
      </p:pic>
      <p:grpSp>
        <p:nvGrpSpPr>
          <p:cNvPr id="210" name="Google Shape;210;p23"/>
          <p:cNvGrpSpPr/>
          <p:nvPr/>
        </p:nvGrpSpPr>
        <p:grpSpPr>
          <a:xfrm>
            <a:off x="1219200" y="4114800"/>
            <a:ext cx="4800600" cy="2438400"/>
            <a:chOff x="1219200" y="4114800"/>
            <a:chExt cx="4800600" cy="2438400"/>
          </a:xfrm>
        </p:grpSpPr>
        <p:grpSp>
          <p:nvGrpSpPr>
            <p:cNvPr id="211" name="Google Shape;211;p23"/>
            <p:cNvGrpSpPr/>
            <p:nvPr/>
          </p:nvGrpSpPr>
          <p:grpSpPr>
            <a:xfrm rot="3432511">
              <a:off x="1982191" y="4429015"/>
              <a:ext cx="1487862" cy="1357579"/>
              <a:chOff x="228600" y="4834064"/>
              <a:chExt cx="1487862" cy="1357579"/>
            </a:xfrm>
          </p:grpSpPr>
          <p:pic>
            <p:nvPicPr>
              <p:cNvPr id="212" name="Google Shape;212;p23"/>
              <p:cNvPicPr preferRelativeResize="0"/>
              <p:nvPr/>
            </p:nvPicPr>
            <p:blipFill rotWithShape="1">
              <a:blip r:embed="rId5">
                <a:alphaModFix/>
              </a:blip>
              <a:srcRect b="6232" l="0" r="0" t="0"/>
              <a:stretch/>
            </p:blipFill>
            <p:spPr>
              <a:xfrm>
                <a:off x="228600" y="4834064"/>
                <a:ext cx="1447800" cy="1357579"/>
              </a:xfrm>
              <a:prstGeom prst="rect">
                <a:avLst/>
              </a:prstGeom>
              <a:noFill/>
              <a:ln>
                <a:noFill/>
              </a:ln>
            </p:spPr>
          </p:pic>
          <p:sp>
            <p:nvSpPr>
              <p:cNvPr id="213" name="Google Shape;213;p23"/>
              <p:cNvSpPr/>
              <p:nvPr/>
            </p:nvSpPr>
            <p:spPr>
              <a:xfrm>
                <a:off x="570642" y="4842994"/>
                <a:ext cx="1145820" cy="10347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3"/>
              <p:cNvSpPr/>
              <p:nvPr/>
            </p:nvSpPr>
            <p:spPr>
              <a:xfrm>
                <a:off x="762000" y="5857010"/>
                <a:ext cx="228600" cy="2389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15" name="Google Shape;215;p23"/>
            <p:cNvPicPr preferRelativeResize="0"/>
            <p:nvPr/>
          </p:nvPicPr>
          <p:blipFill rotWithShape="1">
            <a:blip r:embed="rId4">
              <a:alphaModFix/>
            </a:blip>
            <a:srcRect b="25000" l="25158" r="29142" t="0"/>
            <a:stretch/>
          </p:blipFill>
          <p:spPr>
            <a:xfrm rot="5400000">
              <a:off x="3589171" y="4753733"/>
              <a:ext cx="975057" cy="1600200"/>
            </a:xfrm>
            <a:prstGeom prst="rect">
              <a:avLst/>
            </a:prstGeom>
            <a:noFill/>
            <a:ln>
              <a:noFill/>
            </a:ln>
          </p:spPr>
        </p:pic>
        <p:pic>
          <p:nvPicPr>
            <p:cNvPr id="216" name="Google Shape;216;p23"/>
            <p:cNvPicPr preferRelativeResize="0"/>
            <p:nvPr/>
          </p:nvPicPr>
          <p:blipFill rotWithShape="1">
            <a:blip r:embed="rId6">
              <a:alphaModFix/>
            </a:blip>
            <a:srcRect b="10714" l="0" r="13699" t="75000"/>
            <a:stretch/>
          </p:blipFill>
          <p:spPr>
            <a:xfrm>
              <a:off x="1219200" y="5943600"/>
              <a:ext cx="4800600" cy="609600"/>
            </a:xfrm>
            <a:prstGeom prst="rect">
              <a:avLst/>
            </a:prstGeom>
            <a:noFill/>
            <a:ln>
              <a:noFill/>
            </a:ln>
          </p:spPr>
        </p:pic>
      </p:grpSp>
      <p:cxnSp>
        <p:nvCxnSpPr>
          <p:cNvPr id="217" name="Google Shape;217;p23"/>
          <p:cNvCxnSpPr/>
          <p:nvPr/>
        </p:nvCxnSpPr>
        <p:spPr>
          <a:xfrm>
            <a:off x="0" y="4495800"/>
            <a:ext cx="9112601" cy="19772"/>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pic>
        <p:nvPicPr>
          <p:cNvPr id="218" name="Google Shape;218;p23"/>
          <p:cNvPicPr preferRelativeResize="0"/>
          <p:nvPr/>
        </p:nvPicPr>
        <p:blipFill rotWithShape="1">
          <a:blip r:embed="rId6">
            <a:alphaModFix/>
          </a:blip>
          <a:srcRect b="10714" l="0" r="13699" t="75000"/>
          <a:stretch/>
        </p:blipFill>
        <p:spPr>
          <a:xfrm>
            <a:off x="1295400" y="3581400"/>
            <a:ext cx="4800600" cy="609600"/>
          </a:xfrm>
          <a:prstGeom prst="rect">
            <a:avLst/>
          </a:prstGeom>
          <a:noFill/>
          <a:ln>
            <a:noFill/>
          </a:ln>
        </p:spPr>
      </p:pic>
      <p:sp>
        <p:nvSpPr>
          <p:cNvPr id="219" name="Google Shape;219;p23"/>
          <p:cNvSpPr/>
          <p:nvPr/>
        </p:nvSpPr>
        <p:spPr>
          <a:xfrm>
            <a:off x="4343400" y="5638800"/>
            <a:ext cx="381000" cy="3048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1</a:t>
            </a:r>
            <a:endParaRPr b="0" i="0" sz="4400" u="none" cap="none" strike="noStrike">
              <a:solidFill>
                <a:schemeClr val="dk1"/>
              </a:solidFill>
              <a:latin typeface="Calibri"/>
              <a:ea typeface="Calibri"/>
              <a:cs typeface="Calibri"/>
              <a:sym typeface="Calibri"/>
            </a:endParaRPr>
          </a:p>
        </p:txBody>
      </p:sp>
      <p:pic>
        <p:nvPicPr>
          <p:cNvPr descr="C:\Users\lengelhardt\Desktop\brain.png" id="226" name="Google Shape;226;p24"/>
          <p:cNvPicPr preferRelativeResize="0"/>
          <p:nvPr/>
        </p:nvPicPr>
        <p:blipFill rotWithShape="1">
          <a:blip r:embed="rId3">
            <a:alphaModFix/>
          </a:blip>
          <a:srcRect b="0" l="0" r="0" t="0"/>
          <a:stretch/>
        </p:blipFill>
        <p:spPr>
          <a:xfrm rot="-501952">
            <a:off x="1938361" y="1494206"/>
            <a:ext cx="3168881" cy="2785279"/>
          </a:xfrm>
          <a:prstGeom prst="rect">
            <a:avLst/>
          </a:prstGeom>
          <a:noFill/>
          <a:ln>
            <a:noFill/>
          </a:ln>
        </p:spPr>
      </p:pic>
      <p:sp>
        <p:nvSpPr>
          <p:cNvPr id="227" name="Google Shape;227;p24"/>
          <p:cNvSpPr/>
          <p:nvPr/>
        </p:nvSpPr>
        <p:spPr>
          <a:xfrm>
            <a:off x="4622800" y="2641598"/>
            <a:ext cx="762000" cy="8382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
        <p:nvSpPr>
          <p:cNvPr id="228" name="Google Shape;228;p24"/>
          <p:cNvSpPr txBox="1"/>
          <p:nvPr/>
        </p:nvSpPr>
        <p:spPr>
          <a:xfrm>
            <a:off x="171522" y="4495193"/>
            <a:ext cx="4154653"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Which sense will be damaged?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What activities will be affected?</a:t>
            </a:r>
            <a:endParaRPr sz="2400">
              <a:solidFill>
                <a:schemeClr val="dk1"/>
              </a:solidFill>
              <a:latin typeface="Calibri"/>
              <a:ea typeface="Calibri"/>
              <a:cs typeface="Calibri"/>
              <a:sym typeface="Calibri"/>
            </a:endParaRPr>
          </a:p>
        </p:txBody>
      </p:sp>
      <p:cxnSp>
        <p:nvCxnSpPr>
          <p:cNvPr id="229" name="Google Shape;229;p24"/>
          <p:cNvCxnSpPr/>
          <p:nvPr/>
        </p:nvCxnSpPr>
        <p:spPr>
          <a:xfrm>
            <a:off x="4265572" y="5063067"/>
            <a:ext cx="3446225" cy="1588"/>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230" name="Google Shape;230;p24"/>
          <p:cNvCxnSpPr/>
          <p:nvPr/>
        </p:nvCxnSpPr>
        <p:spPr>
          <a:xfrm>
            <a:off x="4350239" y="6128279"/>
            <a:ext cx="3446225" cy="1588"/>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5"/>
          <p:cNvSpPr txBox="1"/>
          <p:nvPr/>
        </p:nvSpPr>
        <p:spPr>
          <a:xfrm>
            <a:off x="3048000" y="228600"/>
            <a:ext cx="31242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Your Turn!</a:t>
            </a:r>
            <a:endParaRPr sz="4400">
              <a:solidFill>
                <a:schemeClr val="dk1"/>
              </a:solidFill>
              <a:latin typeface="Arial"/>
              <a:ea typeface="Arial"/>
              <a:cs typeface="Arial"/>
              <a:sym typeface="Arial"/>
            </a:endParaRPr>
          </a:p>
        </p:txBody>
      </p:sp>
      <p:pic>
        <p:nvPicPr>
          <p:cNvPr descr="C:\Users\lengelhardt\Desktop\13749461-cartoon-school-boy-with-book-smiling-and-waving-isolated-on-white.jpg" id="237" name="Google Shape;237;p25"/>
          <p:cNvPicPr preferRelativeResize="0"/>
          <p:nvPr/>
        </p:nvPicPr>
        <p:blipFill rotWithShape="1">
          <a:blip r:embed="rId3">
            <a:alphaModFix/>
          </a:blip>
          <a:srcRect b="44961" l="28936" r="7996" t="0"/>
          <a:stretch/>
        </p:blipFill>
        <p:spPr>
          <a:xfrm flipH="1">
            <a:off x="5164690" y="1004482"/>
            <a:ext cx="3773667" cy="4208624"/>
          </a:xfrm>
          <a:prstGeom prst="rect">
            <a:avLst/>
          </a:prstGeom>
          <a:noFill/>
          <a:ln>
            <a:noFill/>
          </a:ln>
        </p:spPr>
      </p:pic>
      <p:pic>
        <p:nvPicPr>
          <p:cNvPr descr="C:\Users\lengelhardt\Desktop\brain.png" id="238" name="Google Shape;238;p25"/>
          <p:cNvPicPr preferRelativeResize="0"/>
          <p:nvPr/>
        </p:nvPicPr>
        <p:blipFill rotWithShape="1">
          <a:blip r:embed="rId4">
            <a:alphaModFix/>
          </a:blip>
          <a:srcRect b="0" l="0" r="0" t="0"/>
          <a:stretch/>
        </p:blipFill>
        <p:spPr>
          <a:xfrm rot="-501952">
            <a:off x="323810" y="2372153"/>
            <a:ext cx="4623920" cy="4064182"/>
          </a:xfrm>
          <a:prstGeom prst="rect">
            <a:avLst/>
          </a:prstGeom>
          <a:noFill/>
          <a:ln>
            <a:noFill/>
          </a:ln>
        </p:spPr>
      </p:pic>
      <p:sp>
        <p:nvSpPr>
          <p:cNvPr id="239" name="Google Shape;239;p25"/>
          <p:cNvSpPr/>
          <p:nvPr/>
        </p:nvSpPr>
        <p:spPr>
          <a:xfrm rot="-327652">
            <a:off x="4173940" y="3741726"/>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0" name="Google Shape;240;p25"/>
          <p:cNvCxnSpPr/>
          <p:nvPr/>
        </p:nvCxnSpPr>
        <p:spPr>
          <a:xfrm flipH="1" rot="10800000">
            <a:off x="4586977" y="2514600"/>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241" name="Google Shape;241;p25"/>
          <p:cNvSpPr/>
          <p:nvPr/>
        </p:nvSpPr>
        <p:spPr>
          <a:xfrm rot="837777">
            <a:off x="2336164" y="2448719"/>
            <a:ext cx="525715" cy="1651587"/>
          </a:xfrm>
          <a:prstGeom prst="ellipse">
            <a:avLst/>
          </a:prstGeom>
          <a:solidFill>
            <a:srgbClr val="EBA32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2" name="Google Shape;242;p25"/>
          <p:cNvCxnSpPr>
            <a:endCxn id="237" idx="3"/>
          </p:cNvCxnSpPr>
          <p:nvPr/>
        </p:nvCxnSpPr>
        <p:spPr>
          <a:xfrm flipH="1" rot="10800000">
            <a:off x="2498890" y="3108794"/>
            <a:ext cx="2665800" cy="63600"/>
          </a:xfrm>
          <a:prstGeom prst="straightConnector1">
            <a:avLst/>
          </a:prstGeom>
          <a:noFill/>
          <a:ln cap="flat" cmpd="sng" w="38100">
            <a:solidFill>
              <a:srgbClr val="EBA321"/>
            </a:solidFill>
            <a:prstDash val="solid"/>
            <a:round/>
            <a:headEnd len="sm" w="sm" type="none"/>
            <a:tailEnd len="med" w="med" type="stealth"/>
          </a:ln>
        </p:spPr>
      </p:cxnSp>
      <p:sp>
        <p:nvSpPr>
          <p:cNvPr id="243" name="Google Shape;243;p25"/>
          <p:cNvSpPr/>
          <p:nvPr/>
        </p:nvSpPr>
        <p:spPr>
          <a:xfrm>
            <a:off x="2567354" y="3917706"/>
            <a:ext cx="844059" cy="642344"/>
          </a:xfrm>
          <a:prstGeom prst="ellipse">
            <a:avLst/>
          </a:prstGeom>
          <a:solidFill>
            <a:srgbClr val="E626CB">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 name="Google Shape;244;p25"/>
          <p:cNvCxnSpPr>
            <a:stCxn id="243" idx="7"/>
          </p:cNvCxnSpPr>
          <p:nvPr/>
        </p:nvCxnSpPr>
        <p:spPr>
          <a:xfrm flipH="1" rot="10800000">
            <a:off x="3287803" y="2590675"/>
            <a:ext cx="3798900" cy="1421100"/>
          </a:xfrm>
          <a:prstGeom prst="straightConnector1">
            <a:avLst/>
          </a:prstGeom>
          <a:noFill/>
          <a:ln cap="flat" cmpd="sng" w="38100">
            <a:solidFill>
              <a:srgbClr val="E626CB"/>
            </a:solidFill>
            <a:prstDash val="solid"/>
            <a:round/>
            <a:headEnd len="sm" w="sm" type="none"/>
            <a:tailEnd len="med" w="med" type="stealth"/>
          </a:ln>
        </p:spPr>
      </p:cxnSp>
      <p:sp>
        <p:nvSpPr>
          <p:cNvPr id="245" name="Google Shape;245;p25"/>
          <p:cNvSpPr/>
          <p:nvPr/>
        </p:nvSpPr>
        <p:spPr>
          <a:xfrm>
            <a:off x="2498869" y="3641694"/>
            <a:ext cx="449485" cy="352212"/>
          </a:xfrm>
          <a:prstGeom prst="ellipse">
            <a:avLst/>
          </a:prstGeom>
          <a:solidFill>
            <a:srgbClr val="00B050">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6" name="Google Shape;246;p25"/>
          <p:cNvCxnSpPr/>
          <p:nvPr/>
        </p:nvCxnSpPr>
        <p:spPr>
          <a:xfrm flipH="1" rot="10800000">
            <a:off x="4724400" y="2831188"/>
            <a:ext cx="3124200" cy="2731412"/>
          </a:xfrm>
          <a:prstGeom prst="straightConnector1">
            <a:avLst/>
          </a:prstGeom>
          <a:noFill/>
          <a:ln cap="flat" cmpd="sng" w="38100">
            <a:solidFill>
              <a:srgbClr val="05AB13"/>
            </a:solidFill>
            <a:prstDash val="solid"/>
            <a:round/>
            <a:headEnd len="sm" w="sm" type="none"/>
            <a:tailEnd len="med" w="med" type="stealth"/>
          </a:ln>
        </p:spPr>
      </p:cxnSp>
      <p:sp>
        <p:nvSpPr>
          <p:cNvPr id="247" name="Google Shape;247;p25"/>
          <p:cNvSpPr/>
          <p:nvPr/>
        </p:nvSpPr>
        <p:spPr>
          <a:xfrm rot="3367430">
            <a:off x="1522482" y="3961621"/>
            <a:ext cx="156385" cy="1034442"/>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8" name="Google Shape;248;p25"/>
          <p:cNvCxnSpPr/>
          <p:nvPr/>
        </p:nvCxnSpPr>
        <p:spPr>
          <a:xfrm rot="-5400000">
            <a:off x="6096000" y="3962400"/>
            <a:ext cx="3276600" cy="685800"/>
          </a:xfrm>
          <a:prstGeom prst="straightConnector1">
            <a:avLst/>
          </a:prstGeom>
          <a:noFill/>
          <a:ln cap="flat" cmpd="sng" w="38100">
            <a:solidFill>
              <a:srgbClr val="FF0000"/>
            </a:solidFill>
            <a:prstDash val="solid"/>
            <a:round/>
            <a:headEnd len="sm" w="sm" type="none"/>
            <a:tailEnd len="med" w="med" type="stealth"/>
          </a:ln>
        </p:spPr>
      </p:cxnSp>
      <p:cxnSp>
        <p:nvCxnSpPr>
          <p:cNvPr id="249" name="Google Shape;249;p25"/>
          <p:cNvCxnSpPr>
            <a:stCxn id="247" idx="6"/>
          </p:cNvCxnSpPr>
          <p:nvPr/>
        </p:nvCxnSpPr>
        <p:spPr>
          <a:xfrm>
            <a:off x="1644259" y="4543761"/>
            <a:ext cx="3003900" cy="1399800"/>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250" name="Google Shape;250;p25"/>
          <p:cNvCxnSpPr/>
          <p:nvPr/>
        </p:nvCxnSpPr>
        <p:spPr>
          <a:xfrm flipH="1" rot="10800000">
            <a:off x="4648200" y="5913010"/>
            <a:ext cx="2714630" cy="30592"/>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251" name="Google Shape;251;p25"/>
          <p:cNvCxnSpPr/>
          <p:nvPr/>
        </p:nvCxnSpPr>
        <p:spPr>
          <a:xfrm>
            <a:off x="2667000" y="3810000"/>
            <a:ext cx="2057400" cy="1752600"/>
          </a:xfrm>
          <a:prstGeom prst="straightConnector1">
            <a:avLst/>
          </a:prstGeom>
          <a:noFill/>
          <a:ln cap="flat" cmpd="sng" w="25400">
            <a:solidFill>
              <a:srgbClr val="05AB13"/>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1</a:t>
            </a:r>
            <a:endParaRPr b="0" i="0" sz="4400" u="none" cap="none" strike="noStrike">
              <a:solidFill>
                <a:schemeClr val="dk1"/>
              </a:solidFill>
              <a:latin typeface="Calibri"/>
              <a:ea typeface="Calibri"/>
              <a:cs typeface="Calibri"/>
              <a:sym typeface="Calibri"/>
            </a:endParaRPr>
          </a:p>
        </p:txBody>
      </p:sp>
      <p:pic>
        <p:nvPicPr>
          <p:cNvPr descr="C:\Users\lengelhardt\Desktop\brain.png" id="257" name="Google Shape;257;p26"/>
          <p:cNvPicPr preferRelativeResize="0"/>
          <p:nvPr/>
        </p:nvPicPr>
        <p:blipFill rotWithShape="1">
          <a:blip r:embed="rId3">
            <a:alphaModFix/>
          </a:blip>
          <a:srcRect b="0" l="0" r="0" t="0"/>
          <a:stretch/>
        </p:blipFill>
        <p:spPr>
          <a:xfrm rot="-501952">
            <a:off x="2023655" y="2067353"/>
            <a:ext cx="4623920" cy="4064182"/>
          </a:xfrm>
          <a:prstGeom prst="rect">
            <a:avLst/>
          </a:prstGeom>
          <a:noFill/>
          <a:ln>
            <a:noFill/>
          </a:ln>
        </p:spPr>
      </p:pic>
      <p:sp>
        <p:nvSpPr>
          <p:cNvPr id="258" name="Google Shape;258;p26"/>
          <p:cNvSpPr/>
          <p:nvPr/>
        </p:nvSpPr>
        <p:spPr>
          <a:xfrm>
            <a:off x="6096000" y="3962400"/>
            <a:ext cx="762000" cy="8382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2</a:t>
            </a:r>
            <a:endParaRPr b="0" i="0" sz="4400" u="none" cap="none" strike="noStrike">
              <a:solidFill>
                <a:schemeClr val="dk1"/>
              </a:solidFill>
              <a:latin typeface="Calibri"/>
              <a:ea typeface="Calibri"/>
              <a:cs typeface="Calibri"/>
              <a:sym typeface="Calibri"/>
            </a:endParaRPr>
          </a:p>
        </p:txBody>
      </p:sp>
      <p:pic>
        <p:nvPicPr>
          <p:cNvPr descr="C:\Users\lengelhardt\Desktop\brain.png" id="264" name="Google Shape;264;p27"/>
          <p:cNvPicPr preferRelativeResize="0"/>
          <p:nvPr/>
        </p:nvPicPr>
        <p:blipFill rotWithShape="1">
          <a:blip r:embed="rId3">
            <a:alphaModFix/>
          </a:blip>
          <a:srcRect b="0" l="0" r="0" t="0"/>
          <a:stretch/>
        </p:blipFill>
        <p:spPr>
          <a:xfrm rot="-501952">
            <a:off x="2023655" y="2067353"/>
            <a:ext cx="4623920" cy="4064182"/>
          </a:xfrm>
          <a:prstGeom prst="rect">
            <a:avLst/>
          </a:prstGeom>
          <a:noFill/>
          <a:ln>
            <a:noFill/>
          </a:ln>
        </p:spPr>
      </p:pic>
      <p:sp>
        <p:nvSpPr>
          <p:cNvPr id="265" name="Google Shape;265;p27"/>
          <p:cNvSpPr/>
          <p:nvPr/>
        </p:nvSpPr>
        <p:spPr>
          <a:xfrm>
            <a:off x="3886200" y="2133600"/>
            <a:ext cx="762000" cy="16002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3</a:t>
            </a:r>
            <a:endParaRPr b="0" i="0" sz="4400" u="none" cap="none" strike="noStrike">
              <a:solidFill>
                <a:schemeClr val="dk1"/>
              </a:solidFill>
              <a:latin typeface="Calibri"/>
              <a:ea typeface="Calibri"/>
              <a:cs typeface="Calibri"/>
              <a:sym typeface="Calibri"/>
            </a:endParaRPr>
          </a:p>
        </p:txBody>
      </p:sp>
      <p:pic>
        <p:nvPicPr>
          <p:cNvPr descr="C:\Users\lengelhardt\Desktop\brain.png" id="271" name="Google Shape;271;p28"/>
          <p:cNvPicPr preferRelativeResize="0"/>
          <p:nvPr/>
        </p:nvPicPr>
        <p:blipFill rotWithShape="1">
          <a:blip r:embed="rId3">
            <a:alphaModFix/>
          </a:blip>
          <a:srcRect b="0" l="0" r="0" t="0"/>
          <a:stretch/>
        </p:blipFill>
        <p:spPr>
          <a:xfrm rot="-501952">
            <a:off x="2023655" y="2067353"/>
            <a:ext cx="4623920" cy="4064182"/>
          </a:xfrm>
          <a:prstGeom prst="rect">
            <a:avLst/>
          </a:prstGeom>
          <a:noFill/>
          <a:ln>
            <a:noFill/>
          </a:ln>
        </p:spPr>
      </p:pic>
      <p:sp>
        <p:nvSpPr>
          <p:cNvPr id="272" name="Google Shape;272;p28"/>
          <p:cNvSpPr/>
          <p:nvPr/>
        </p:nvSpPr>
        <p:spPr>
          <a:xfrm>
            <a:off x="4038600" y="3200400"/>
            <a:ext cx="457200" cy="5334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4</a:t>
            </a:r>
            <a:endParaRPr b="0" i="0" sz="4400" u="none" cap="none" strike="noStrike">
              <a:solidFill>
                <a:schemeClr val="dk1"/>
              </a:solidFill>
              <a:latin typeface="Calibri"/>
              <a:ea typeface="Calibri"/>
              <a:cs typeface="Calibri"/>
              <a:sym typeface="Calibri"/>
            </a:endParaRPr>
          </a:p>
        </p:txBody>
      </p:sp>
      <p:pic>
        <p:nvPicPr>
          <p:cNvPr descr="C:\Users\lengelhardt\Desktop\brain.png" id="278" name="Google Shape;278;p29"/>
          <p:cNvPicPr preferRelativeResize="0"/>
          <p:nvPr/>
        </p:nvPicPr>
        <p:blipFill rotWithShape="1">
          <a:blip r:embed="rId3">
            <a:alphaModFix/>
          </a:blip>
          <a:srcRect b="0" l="0" r="0" t="0"/>
          <a:stretch/>
        </p:blipFill>
        <p:spPr>
          <a:xfrm rot="-501952">
            <a:off x="2023655" y="2067353"/>
            <a:ext cx="4623920" cy="4064182"/>
          </a:xfrm>
          <a:prstGeom prst="rect">
            <a:avLst/>
          </a:prstGeom>
          <a:noFill/>
          <a:ln>
            <a:noFill/>
          </a:ln>
        </p:spPr>
      </p:pic>
      <p:sp>
        <p:nvSpPr>
          <p:cNvPr id="279" name="Google Shape;279;p29"/>
          <p:cNvSpPr/>
          <p:nvPr/>
        </p:nvSpPr>
        <p:spPr>
          <a:xfrm>
            <a:off x="4191000" y="3581400"/>
            <a:ext cx="762000" cy="8382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5</a:t>
            </a:r>
            <a:endParaRPr b="0" i="0" sz="4400" u="none" cap="none" strike="noStrike">
              <a:solidFill>
                <a:schemeClr val="dk1"/>
              </a:solidFill>
              <a:latin typeface="Calibri"/>
              <a:ea typeface="Calibri"/>
              <a:cs typeface="Calibri"/>
              <a:sym typeface="Calibri"/>
            </a:endParaRPr>
          </a:p>
        </p:txBody>
      </p:sp>
      <p:pic>
        <p:nvPicPr>
          <p:cNvPr descr="C:\Users\lengelhardt\Desktop\brain.png" id="285" name="Google Shape;285;p30"/>
          <p:cNvPicPr preferRelativeResize="0"/>
          <p:nvPr/>
        </p:nvPicPr>
        <p:blipFill rotWithShape="1">
          <a:blip r:embed="rId3">
            <a:alphaModFix/>
          </a:blip>
          <a:srcRect b="0" l="0" r="0" t="0"/>
          <a:stretch/>
        </p:blipFill>
        <p:spPr>
          <a:xfrm rot="-501952">
            <a:off x="2023655" y="2067353"/>
            <a:ext cx="4623920" cy="4064182"/>
          </a:xfrm>
          <a:prstGeom prst="rect">
            <a:avLst/>
          </a:prstGeom>
          <a:noFill/>
          <a:ln>
            <a:noFill/>
          </a:ln>
        </p:spPr>
      </p:pic>
      <p:sp>
        <p:nvSpPr>
          <p:cNvPr id="286" name="Google Shape;286;p30"/>
          <p:cNvSpPr/>
          <p:nvPr/>
        </p:nvSpPr>
        <p:spPr>
          <a:xfrm rot="-2000232">
            <a:off x="2810665" y="4011662"/>
            <a:ext cx="886917" cy="511079"/>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Google Shape;292;p31"/>
          <p:cNvPicPr preferRelativeResize="0"/>
          <p:nvPr/>
        </p:nvPicPr>
        <p:blipFill rotWithShape="1">
          <a:blip r:embed="rId3">
            <a:alphaModFix/>
          </a:blip>
          <a:srcRect b="5740" l="0" r="0" t="0"/>
          <a:stretch/>
        </p:blipFill>
        <p:spPr>
          <a:xfrm>
            <a:off x="914400" y="-76200"/>
            <a:ext cx="2590800" cy="3663086"/>
          </a:xfrm>
          <a:prstGeom prst="rect">
            <a:avLst/>
          </a:prstGeom>
          <a:noFill/>
          <a:ln>
            <a:noFill/>
          </a:ln>
        </p:spPr>
      </p:pic>
      <p:pic>
        <p:nvPicPr>
          <p:cNvPr id="293" name="Google Shape;293;p31"/>
          <p:cNvPicPr preferRelativeResize="0"/>
          <p:nvPr/>
        </p:nvPicPr>
        <p:blipFill rotWithShape="1">
          <a:blip r:embed="rId4">
            <a:alphaModFix/>
          </a:blip>
          <a:srcRect b="6232" l="0" r="0" t="0"/>
          <a:stretch/>
        </p:blipFill>
        <p:spPr>
          <a:xfrm>
            <a:off x="3200400" y="1524000"/>
            <a:ext cx="2133600" cy="2000643"/>
          </a:xfrm>
          <a:prstGeom prst="rect">
            <a:avLst/>
          </a:prstGeom>
          <a:noFill/>
          <a:ln>
            <a:noFill/>
          </a:ln>
        </p:spPr>
      </p:pic>
      <p:grpSp>
        <p:nvGrpSpPr>
          <p:cNvPr id="294" name="Google Shape;294;p31"/>
          <p:cNvGrpSpPr/>
          <p:nvPr/>
        </p:nvGrpSpPr>
        <p:grpSpPr>
          <a:xfrm>
            <a:off x="1219200" y="4114800"/>
            <a:ext cx="4800600" cy="2438400"/>
            <a:chOff x="1219200" y="4114800"/>
            <a:chExt cx="4800600" cy="2438400"/>
          </a:xfrm>
        </p:grpSpPr>
        <p:grpSp>
          <p:nvGrpSpPr>
            <p:cNvPr id="295" name="Google Shape;295;p31"/>
            <p:cNvGrpSpPr/>
            <p:nvPr/>
          </p:nvGrpSpPr>
          <p:grpSpPr>
            <a:xfrm rot="3432511">
              <a:off x="1982191" y="4429015"/>
              <a:ext cx="1487862" cy="1357579"/>
              <a:chOff x="228600" y="4834064"/>
              <a:chExt cx="1487862" cy="1357579"/>
            </a:xfrm>
          </p:grpSpPr>
          <p:pic>
            <p:nvPicPr>
              <p:cNvPr id="296" name="Google Shape;296;p31"/>
              <p:cNvPicPr preferRelativeResize="0"/>
              <p:nvPr/>
            </p:nvPicPr>
            <p:blipFill rotWithShape="1">
              <a:blip r:embed="rId5">
                <a:alphaModFix/>
              </a:blip>
              <a:srcRect b="6232" l="0" r="0" t="0"/>
              <a:stretch/>
            </p:blipFill>
            <p:spPr>
              <a:xfrm>
                <a:off x="228600" y="4834064"/>
                <a:ext cx="1447800" cy="1357579"/>
              </a:xfrm>
              <a:prstGeom prst="rect">
                <a:avLst/>
              </a:prstGeom>
              <a:noFill/>
              <a:ln>
                <a:noFill/>
              </a:ln>
            </p:spPr>
          </p:pic>
          <p:sp>
            <p:nvSpPr>
              <p:cNvPr id="297" name="Google Shape;297;p31"/>
              <p:cNvSpPr/>
              <p:nvPr/>
            </p:nvSpPr>
            <p:spPr>
              <a:xfrm>
                <a:off x="570642" y="4842994"/>
                <a:ext cx="1145820" cy="10347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31"/>
              <p:cNvSpPr/>
              <p:nvPr/>
            </p:nvSpPr>
            <p:spPr>
              <a:xfrm>
                <a:off x="762000" y="5857010"/>
                <a:ext cx="228600" cy="2389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99" name="Google Shape;299;p31"/>
            <p:cNvPicPr preferRelativeResize="0"/>
            <p:nvPr/>
          </p:nvPicPr>
          <p:blipFill rotWithShape="1">
            <a:blip r:embed="rId4">
              <a:alphaModFix/>
            </a:blip>
            <a:srcRect b="25000" l="25158" r="29142" t="0"/>
            <a:stretch/>
          </p:blipFill>
          <p:spPr>
            <a:xfrm rot="5400000">
              <a:off x="3589171" y="4753733"/>
              <a:ext cx="975057" cy="1600200"/>
            </a:xfrm>
            <a:prstGeom prst="rect">
              <a:avLst/>
            </a:prstGeom>
            <a:noFill/>
            <a:ln>
              <a:noFill/>
            </a:ln>
          </p:spPr>
        </p:pic>
        <p:pic>
          <p:nvPicPr>
            <p:cNvPr id="300" name="Google Shape;300;p31"/>
            <p:cNvPicPr preferRelativeResize="0"/>
            <p:nvPr/>
          </p:nvPicPr>
          <p:blipFill rotWithShape="1">
            <a:blip r:embed="rId6">
              <a:alphaModFix/>
            </a:blip>
            <a:srcRect b="10714" l="0" r="13699" t="75000"/>
            <a:stretch/>
          </p:blipFill>
          <p:spPr>
            <a:xfrm>
              <a:off x="1219200" y="5943600"/>
              <a:ext cx="4800600" cy="609600"/>
            </a:xfrm>
            <a:prstGeom prst="rect">
              <a:avLst/>
            </a:prstGeom>
            <a:noFill/>
            <a:ln>
              <a:noFill/>
            </a:ln>
          </p:spPr>
        </p:pic>
      </p:grpSp>
      <p:cxnSp>
        <p:nvCxnSpPr>
          <p:cNvPr id="301" name="Google Shape;301;p31"/>
          <p:cNvCxnSpPr/>
          <p:nvPr/>
        </p:nvCxnSpPr>
        <p:spPr>
          <a:xfrm>
            <a:off x="0" y="4495800"/>
            <a:ext cx="9112601" cy="19772"/>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pic>
        <p:nvPicPr>
          <p:cNvPr id="302" name="Google Shape;302;p31"/>
          <p:cNvPicPr preferRelativeResize="0"/>
          <p:nvPr/>
        </p:nvPicPr>
        <p:blipFill rotWithShape="1">
          <a:blip r:embed="rId6">
            <a:alphaModFix/>
          </a:blip>
          <a:srcRect b="10714" l="0" r="13699" t="75000"/>
          <a:stretch/>
        </p:blipFill>
        <p:spPr>
          <a:xfrm>
            <a:off x="1295400" y="3581400"/>
            <a:ext cx="4800600" cy="609600"/>
          </a:xfrm>
          <a:prstGeom prst="rect">
            <a:avLst/>
          </a:prstGeom>
          <a:noFill/>
          <a:ln>
            <a:noFill/>
          </a:ln>
        </p:spPr>
      </p:pic>
      <p:sp>
        <p:nvSpPr>
          <p:cNvPr id="303" name="Google Shape;303;p31"/>
          <p:cNvSpPr/>
          <p:nvPr/>
        </p:nvSpPr>
        <p:spPr>
          <a:xfrm>
            <a:off x="4343400" y="5638800"/>
            <a:ext cx="381000" cy="304800"/>
          </a:xfrm>
          <a:prstGeom prst="cloud">
            <a:avLst/>
          </a:prstGeom>
          <a:solidFill>
            <a:srgbClr val="800000">
              <a:alpha val="33725"/>
            </a:srgbClr>
          </a:solidFill>
          <a:ln cap="flat" cmpd="sng" w="38100">
            <a:solidFill>
              <a:srgbClr val="8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nvSpPr>
        <p:spPr>
          <a:xfrm>
            <a:off x="1905000" y="449943"/>
            <a:ext cx="53340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chemeClr val="dk1"/>
                </a:solidFill>
                <a:latin typeface="Arial"/>
                <a:ea typeface="Arial"/>
                <a:cs typeface="Arial"/>
                <a:sym typeface="Arial"/>
              </a:rPr>
              <a:t>We are </a:t>
            </a:r>
            <a:r>
              <a:rPr b="0" i="0" lang="en-US" sz="4400" u="sng" cap="none" strike="noStrike">
                <a:solidFill>
                  <a:schemeClr val="dk1"/>
                </a:solidFill>
                <a:latin typeface="Arial"/>
                <a:ea typeface="Arial"/>
                <a:cs typeface="Arial"/>
                <a:sym typeface="Arial"/>
              </a:rPr>
              <a:t>all</a:t>
            </a:r>
            <a:r>
              <a:rPr b="0" i="0" lang="en-US" sz="4400" u="none" cap="none" strike="noStrike">
                <a:solidFill>
                  <a:schemeClr val="dk1"/>
                </a:solidFill>
                <a:latin typeface="Arial"/>
                <a:ea typeface="Arial"/>
                <a:cs typeface="Arial"/>
                <a:sym typeface="Arial"/>
              </a:rPr>
              <a:t> scientists</a:t>
            </a:r>
            <a:endParaRPr sz="4400">
              <a:solidFill>
                <a:schemeClr val="dk1"/>
              </a:solidFill>
              <a:latin typeface="Arial"/>
              <a:ea typeface="Arial"/>
              <a:cs typeface="Arial"/>
              <a:sym typeface="Arial"/>
            </a:endParaRPr>
          </a:p>
        </p:txBody>
      </p:sp>
      <p:pic>
        <p:nvPicPr>
          <p:cNvPr id="98" name="Google Shape;98;p14"/>
          <p:cNvPicPr preferRelativeResize="0"/>
          <p:nvPr/>
        </p:nvPicPr>
        <p:blipFill rotWithShape="1">
          <a:blip r:embed="rId3">
            <a:alphaModFix/>
          </a:blip>
          <a:srcRect b="0" l="0" r="0" t="0"/>
          <a:stretch/>
        </p:blipFill>
        <p:spPr>
          <a:xfrm>
            <a:off x="304800" y="1682177"/>
            <a:ext cx="2360613" cy="2209800"/>
          </a:xfrm>
          <a:prstGeom prst="rect">
            <a:avLst/>
          </a:prstGeom>
          <a:noFill/>
          <a:ln>
            <a:noFill/>
          </a:ln>
        </p:spPr>
      </p:pic>
      <p:pic>
        <p:nvPicPr>
          <p:cNvPr descr="C:\Users\lengelhardt\Desktop\child at desk.jpg" id="99" name="Google Shape;99;p14"/>
          <p:cNvPicPr preferRelativeResize="0"/>
          <p:nvPr/>
        </p:nvPicPr>
        <p:blipFill rotWithShape="1">
          <a:blip r:embed="rId4">
            <a:alphaModFix/>
          </a:blip>
          <a:srcRect b="0" l="0" r="0" t="0"/>
          <a:stretch/>
        </p:blipFill>
        <p:spPr>
          <a:xfrm>
            <a:off x="6477000" y="2515305"/>
            <a:ext cx="2240280" cy="3657600"/>
          </a:xfrm>
          <a:prstGeom prst="rect">
            <a:avLst/>
          </a:prstGeom>
          <a:noFill/>
          <a:ln>
            <a:noFill/>
          </a:ln>
        </p:spPr>
      </p:pic>
      <p:pic>
        <p:nvPicPr>
          <p:cNvPr descr="C:\Users\lengelhardt\Desktop\microscope 1.gif" id="100" name="Google Shape;100;p14"/>
          <p:cNvPicPr preferRelativeResize="0"/>
          <p:nvPr/>
        </p:nvPicPr>
        <p:blipFill rotWithShape="1">
          <a:blip r:embed="rId5">
            <a:alphaModFix/>
          </a:blip>
          <a:srcRect b="0" l="0" r="0" t="0"/>
          <a:stretch/>
        </p:blipFill>
        <p:spPr>
          <a:xfrm>
            <a:off x="838200" y="3734505"/>
            <a:ext cx="2971800" cy="2742495"/>
          </a:xfrm>
          <a:prstGeom prst="rect">
            <a:avLst/>
          </a:prstGeom>
          <a:noFill/>
          <a:ln>
            <a:noFill/>
          </a:ln>
        </p:spPr>
      </p:pic>
      <p:pic>
        <p:nvPicPr>
          <p:cNvPr descr="C:\Users\lengelhardt\Desktop\man at computer.gif" id="101" name="Google Shape;101;p14"/>
          <p:cNvPicPr preferRelativeResize="0"/>
          <p:nvPr/>
        </p:nvPicPr>
        <p:blipFill rotWithShape="1">
          <a:blip r:embed="rId6">
            <a:alphaModFix/>
          </a:blip>
          <a:srcRect b="0" l="0" r="0" t="0"/>
          <a:stretch/>
        </p:blipFill>
        <p:spPr>
          <a:xfrm>
            <a:off x="3733800" y="1524889"/>
            <a:ext cx="2614612" cy="35678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Google Shape;309;p32"/>
          <p:cNvPicPr preferRelativeResize="0"/>
          <p:nvPr/>
        </p:nvPicPr>
        <p:blipFill rotWithShape="1">
          <a:blip r:embed="rId3">
            <a:alphaModFix/>
          </a:blip>
          <a:srcRect b="0" l="0" r="0" t="0"/>
          <a:stretch/>
        </p:blipFill>
        <p:spPr>
          <a:xfrm>
            <a:off x="2514600" y="1371600"/>
            <a:ext cx="4978400" cy="3733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3"/>
          <p:cNvSpPr txBox="1"/>
          <p:nvPr/>
        </p:nvSpPr>
        <p:spPr>
          <a:xfrm>
            <a:off x="3048000" y="228600"/>
            <a:ext cx="31242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Your Turn!</a:t>
            </a:r>
            <a:endParaRPr sz="4400">
              <a:solidFill>
                <a:schemeClr val="dk1"/>
              </a:solidFill>
              <a:latin typeface="Arial"/>
              <a:ea typeface="Arial"/>
              <a:cs typeface="Arial"/>
              <a:sym typeface="Arial"/>
            </a:endParaRPr>
          </a:p>
        </p:txBody>
      </p:sp>
      <p:pic>
        <p:nvPicPr>
          <p:cNvPr descr="C:\Users\lengelhardt\Desktop\13749461-cartoon-school-boy-with-book-smiling-and-waving-isolated-on-white.jpg" id="316" name="Google Shape;316;p33"/>
          <p:cNvPicPr preferRelativeResize="0"/>
          <p:nvPr/>
        </p:nvPicPr>
        <p:blipFill rotWithShape="1">
          <a:blip r:embed="rId3">
            <a:alphaModFix/>
          </a:blip>
          <a:srcRect b="44961" l="28936" r="7996" t="0"/>
          <a:stretch/>
        </p:blipFill>
        <p:spPr>
          <a:xfrm flipH="1">
            <a:off x="5164690" y="1004482"/>
            <a:ext cx="3773667" cy="4208624"/>
          </a:xfrm>
          <a:prstGeom prst="rect">
            <a:avLst/>
          </a:prstGeom>
          <a:noFill/>
          <a:ln>
            <a:noFill/>
          </a:ln>
        </p:spPr>
      </p:pic>
      <p:pic>
        <p:nvPicPr>
          <p:cNvPr descr="C:\Users\lengelhardt\Desktop\brain.png" id="317" name="Google Shape;317;p33"/>
          <p:cNvPicPr preferRelativeResize="0"/>
          <p:nvPr/>
        </p:nvPicPr>
        <p:blipFill rotWithShape="1">
          <a:blip r:embed="rId4">
            <a:alphaModFix/>
          </a:blip>
          <a:srcRect b="0" l="0" r="0" t="0"/>
          <a:stretch/>
        </p:blipFill>
        <p:spPr>
          <a:xfrm rot="-501952">
            <a:off x="323810" y="2372153"/>
            <a:ext cx="4623920" cy="4064182"/>
          </a:xfrm>
          <a:prstGeom prst="rect">
            <a:avLst/>
          </a:prstGeom>
          <a:noFill/>
          <a:ln>
            <a:noFill/>
          </a:ln>
        </p:spPr>
      </p:pic>
      <p:sp>
        <p:nvSpPr>
          <p:cNvPr id="318" name="Google Shape;318;p33"/>
          <p:cNvSpPr/>
          <p:nvPr/>
        </p:nvSpPr>
        <p:spPr>
          <a:xfrm rot="-327652">
            <a:off x="4173940" y="3741726"/>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9" name="Google Shape;319;p33"/>
          <p:cNvCxnSpPr/>
          <p:nvPr/>
        </p:nvCxnSpPr>
        <p:spPr>
          <a:xfrm flipH="1" rot="10800000">
            <a:off x="4586977" y="2514600"/>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320" name="Google Shape;320;p33"/>
          <p:cNvSpPr/>
          <p:nvPr/>
        </p:nvSpPr>
        <p:spPr>
          <a:xfrm rot="837777">
            <a:off x="2336164" y="2448719"/>
            <a:ext cx="525715" cy="1651587"/>
          </a:xfrm>
          <a:prstGeom prst="ellipse">
            <a:avLst/>
          </a:prstGeom>
          <a:solidFill>
            <a:srgbClr val="EBA32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1" name="Google Shape;321;p33"/>
          <p:cNvCxnSpPr>
            <a:endCxn id="316" idx="3"/>
          </p:cNvCxnSpPr>
          <p:nvPr/>
        </p:nvCxnSpPr>
        <p:spPr>
          <a:xfrm flipH="1" rot="10800000">
            <a:off x="2498890" y="3108794"/>
            <a:ext cx="2665800" cy="63600"/>
          </a:xfrm>
          <a:prstGeom prst="straightConnector1">
            <a:avLst/>
          </a:prstGeom>
          <a:noFill/>
          <a:ln cap="flat" cmpd="sng" w="38100">
            <a:solidFill>
              <a:srgbClr val="EBA321"/>
            </a:solidFill>
            <a:prstDash val="solid"/>
            <a:round/>
            <a:headEnd len="sm" w="sm" type="none"/>
            <a:tailEnd len="med" w="med" type="stealth"/>
          </a:ln>
        </p:spPr>
      </p:cxnSp>
      <p:sp>
        <p:nvSpPr>
          <p:cNvPr id="322" name="Google Shape;322;p33"/>
          <p:cNvSpPr/>
          <p:nvPr/>
        </p:nvSpPr>
        <p:spPr>
          <a:xfrm>
            <a:off x="2567354" y="3917706"/>
            <a:ext cx="844059" cy="642344"/>
          </a:xfrm>
          <a:prstGeom prst="ellipse">
            <a:avLst/>
          </a:prstGeom>
          <a:solidFill>
            <a:srgbClr val="E626CB">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3" name="Google Shape;323;p33"/>
          <p:cNvCxnSpPr>
            <a:stCxn id="322" idx="7"/>
          </p:cNvCxnSpPr>
          <p:nvPr/>
        </p:nvCxnSpPr>
        <p:spPr>
          <a:xfrm flipH="1" rot="10800000">
            <a:off x="3287803" y="2590675"/>
            <a:ext cx="3798900" cy="1421100"/>
          </a:xfrm>
          <a:prstGeom prst="straightConnector1">
            <a:avLst/>
          </a:prstGeom>
          <a:noFill/>
          <a:ln cap="flat" cmpd="sng" w="38100">
            <a:solidFill>
              <a:srgbClr val="E626CB"/>
            </a:solidFill>
            <a:prstDash val="solid"/>
            <a:round/>
            <a:headEnd len="sm" w="sm" type="none"/>
            <a:tailEnd len="med" w="med" type="stealth"/>
          </a:ln>
        </p:spPr>
      </p:cxnSp>
      <p:sp>
        <p:nvSpPr>
          <p:cNvPr id="324" name="Google Shape;324;p33"/>
          <p:cNvSpPr/>
          <p:nvPr/>
        </p:nvSpPr>
        <p:spPr>
          <a:xfrm>
            <a:off x="2498869" y="3641694"/>
            <a:ext cx="449485" cy="352212"/>
          </a:xfrm>
          <a:prstGeom prst="ellipse">
            <a:avLst/>
          </a:prstGeom>
          <a:solidFill>
            <a:srgbClr val="00B050">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5" name="Google Shape;325;p33"/>
          <p:cNvCxnSpPr/>
          <p:nvPr/>
        </p:nvCxnSpPr>
        <p:spPr>
          <a:xfrm flipH="1" rot="10800000">
            <a:off x="4724400" y="2831188"/>
            <a:ext cx="3124200" cy="2731412"/>
          </a:xfrm>
          <a:prstGeom prst="straightConnector1">
            <a:avLst/>
          </a:prstGeom>
          <a:noFill/>
          <a:ln cap="flat" cmpd="sng" w="38100">
            <a:solidFill>
              <a:srgbClr val="05AB13"/>
            </a:solidFill>
            <a:prstDash val="solid"/>
            <a:round/>
            <a:headEnd len="sm" w="sm" type="none"/>
            <a:tailEnd len="med" w="med" type="stealth"/>
          </a:ln>
        </p:spPr>
      </p:cxnSp>
      <p:sp>
        <p:nvSpPr>
          <p:cNvPr id="326" name="Google Shape;326;p33"/>
          <p:cNvSpPr/>
          <p:nvPr/>
        </p:nvSpPr>
        <p:spPr>
          <a:xfrm rot="3367430">
            <a:off x="1522482" y="3961621"/>
            <a:ext cx="156385" cy="1034442"/>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7" name="Google Shape;327;p33"/>
          <p:cNvCxnSpPr/>
          <p:nvPr/>
        </p:nvCxnSpPr>
        <p:spPr>
          <a:xfrm rot="-5400000">
            <a:off x="6096000" y="3962400"/>
            <a:ext cx="3276600" cy="685800"/>
          </a:xfrm>
          <a:prstGeom prst="straightConnector1">
            <a:avLst/>
          </a:prstGeom>
          <a:noFill/>
          <a:ln cap="flat" cmpd="sng" w="38100">
            <a:solidFill>
              <a:srgbClr val="FF0000"/>
            </a:solidFill>
            <a:prstDash val="solid"/>
            <a:round/>
            <a:headEnd len="sm" w="sm" type="none"/>
            <a:tailEnd len="med" w="med" type="stealth"/>
          </a:ln>
        </p:spPr>
      </p:cxnSp>
      <p:cxnSp>
        <p:nvCxnSpPr>
          <p:cNvPr id="328" name="Google Shape;328;p33"/>
          <p:cNvCxnSpPr>
            <a:stCxn id="326" idx="6"/>
          </p:cNvCxnSpPr>
          <p:nvPr/>
        </p:nvCxnSpPr>
        <p:spPr>
          <a:xfrm>
            <a:off x="1644259" y="4543761"/>
            <a:ext cx="3003900" cy="1399800"/>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329" name="Google Shape;329;p33"/>
          <p:cNvCxnSpPr/>
          <p:nvPr/>
        </p:nvCxnSpPr>
        <p:spPr>
          <a:xfrm flipH="1" rot="10800000">
            <a:off x="4648200" y="5913010"/>
            <a:ext cx="2714630" cy="30592"/>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330" name="Google Shape;330;p33"/>
          <p:cNvCxnSpPr/>
          <p:nvPr/>
        </p:nvCxnSpPr>
        <p:spPr>
          <a:xfrm>
            <a:off x="2667000" y="3810000"/>
            <a:ext cx="2057400" cy="1752600"/>
          </a:xfrm>
          <a:prstGeom prst="straightConnector1">
            <a:avLst/>
          </a:prstGeom>
          <a:noFill/>
          <a:ln cap="flat" cmpd="sng" w="25400">
            <a:solidFill>
              <a:srgbClr val="05AB13"/>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1</a:t>
            </a:r>
            <a:endParaRPr b="0" i="0" sz="4400" u="none" cap="none" strike="noStrike">
              <a:solidFill>
                <a:schemeClr val="dk1"/>
              </a:solidFill>
              <a:latin typeface="Calibri"/>
              <a:ea typeface="Calibri"/>
              <a:cs typeface="Calibri"/>
              <a:sym typeface="Calibri"/>
            </a:endParaRPr>
          </a:p>
        </p:txBody>
      </p:sp>
      <p:pic>
        <p:nvPicPr>
          <p:cNvPr descr="C:\Users\lengelhardt\Desktop\brain.png" id="337" name="Google Shape;337;p34"/>
          <p:cNvPicPr preferRelativeResize="0"/>
          <p:nvPr/>
        </p:nvPicPr>
        <p:blipFill rotWithShape="1">
          <a:blip r:embed="rId3">
            <a:alphaModFix/>
          </a:blip>
          <a:srcRect b="0" l="0" r="0" t="0"/>
          <a:stretch/>
        </p:blipFill>
        <p:spPr>
          <a:xfrm rot="-501952">
            <a:off x="2189041" y="2600764"/>
            <a:ext cx="4845463" cy="4258906"/>
          </a:xfrm>
          <a:prstGeom prst="rect">
            <a:avLst/>
          </a:prstGeom>
          <a:noFill/>
          <a:ln>
            <a:noFill/>
          </a:ln>
        </p:spPr>
      </p:pic>
      <p:sp>
        <p:nvSpPr>
          <p:cNvPr id="338" name="Google Shape;338;p34"/>
          <p:cNvSpPr txBox="1"/>
          <p:nvPr/>
        </p:nvSpPr>
        <p:spPr>
          <a:xfrm>
            <a:off x="381000" y="1219200"/>
            <a:ext cx="4089431"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Everything looks blurry to Jane.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Which sense was affected?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2</a:t>
            </a:r>
            <a:endParaRPr b="0" i="0" sz="4400" u="none" cap="none" strike="noStrike">
              <a:solidFill>
                <a:schemeClr val="dk1"/>
              </a:solidFill>
              <a:latin typeface="Calibri"/>
              <a:ea typeface="Calibri"/>
              <a:cs typeface="Calibri"/>
              <a:sym typeface="Calibri"/>
            </a:endParaRPr>
          </a:p>
        </p:txBody>
      </p:sp>
      <p:pic>
        <p:nvPicPr>
          <p:cNvPr descr="C:\Users\lengelhardt\Desktop\brain.png" id="345" name="Google Shape;345;p35"/>
          <p:cNvPicPr preferRelativeResize="0"/>
          <p:nvPr/>
        </p:nvPicPr>
        <p:blipFill rotWithShape="1">
          <a:blip r:embed="rId3">
            <a:alphaModFix/>
          </a:blip>
          <a:srcRect b="0" l="0" r="0" t="0"/>
          <a:stretch/>
        </p:blipFill>
        <p:spPr>
          <a:xfrm rot="-501952">
            <a:off x="2379049" y="3018881"/>
            <a:ext cx="4187118" cy="3680256"/>
          </a:xfrm>
          <a:prstGeom prst="rect">
            <a:avLst/>
          </a:prstGeom>
          <a:noFill/>
          <a:ln>
            <a:noFill/>
          </a:ln>
        </p:spPr>
      </p:pic>
      <p:sp>
        <p:nvSpPr>
          <p:cNvPr id="346" name="Google Shape;346;p35"/>
          <p:cNvSpPr txBox="1"/>
          <p:nvPr/>
        </p:nvSpPr>
        <p:spPr>
          <a:xfrm>
            <a:off x="381000" y="1009600"/>
            <a:ext cx="8509429"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When Jane’s family got to the doctor’s office there was a baby crying so loudly that Jane’s brother covered his ears, but Jane didn’t even notice!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Which sense was affected?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3</a:t>
            </a:r>
            <a:endParaRPr b="0" i="0" sz="4400" u="none" cap="none" strike="noStrike">
              <a:solidFill>
                <a:schemeClr val="dk1"/>
              </a:solidFill>
              <a:latin typeface="Calibri"/>
              <a:ea typeface="Calibri"/>
              <a:cs typeface="Calibri"/>
              <a:sym typeface="Calibri"/>
            </a:endParaRPr>
          </a:p>
        </p:txBody>
      </p:sp>
      <p:pic>
        <p:nvPicPr>
          <p:cNvPr descr="C:\Users\lengelhardt\Desktop\brain.png" id="353" name="Google Shape;353;p36"/>
          <p:cNvPicPr preferRelativeResize="0"/>
          <p:nvPr/>
        </p:nvPicPr>
        <p:blipFill rotWithShape="1">
          <a:blip r:embed="rId3">
            <a:alphaModFix/>
          </a:blip>
          <a:srcRect b="0" l="0" r="0" t="0"/>
          <a:stretch/>
        </p:blipFill>
        <p:spPr>
          <a:xfrm rot="-501952">
            <a:off x="1936526" y="2937152"/>
            <a:ext cx="4437473" cy="3900304"/>
          </a:xfrm>
          <a:prstGeom prst="rect">
            <a:avLst/>
          </a:prstGeom>
          <a:noFill/>
          <a:ln>
            <a:noFill/>
          </a:ln>
        </p:spPr>
      </p:pic>
      <p:sp>
        <p:nvSpPr>
          <p:cNvPr id="354" name="Google Shape;354;p36"/>
          <p:cNvSpPr txBox="1"/>
          <p:nvPr/>
        </p:nvSpPr>
        <p:spPr>
          <a:xfrm>
            <a:off x="381001" y="1020762"/>
            <a:ext cx="85344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On the way to the hospital, Jane’s parents gave her one of her favorite candy bars as a treat, but as she put it in her mouth, it wasn’t even good.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Which sense was affected?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7"/>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4</a:t>
            </a:r>
            <a:endParaRPr b="0" i="0" sz="4400" u="none" cap="none" strike="noStrike">
              <a:solidFill>
                <a:schemeClr val="dk1"/>
              </a:solidFill>
              <a:latin typeface="Calibri"/>
              <a:ea typeface="Calibri"/>
              <a:cs typeface="Calibri"/>
              <a:sym typeface="Calibri"/>
            </a:endParaRPr>
          </a:p>
        </p:txBody>
      </p:sp>
      <p:pic>
        <p:nvPicPr>
          <p:cNvPr descr="C:\Users\lengelhardt\Desktop\brain.png" id="360" name="Google Shape;360;p37"/>
          <p:cNvPicPr preferRelativeResize="0"/>
          <p:nvPr/>
        </p:nvPicPr>
        <p:blipFill rotWithShape="1">
          <a:blip r:embed="rId3">
            <a:alphaModFix/>
          </a:blip>
          <a:srcRect b="0" l="0" r="0" t="0"/>
          <a:stretch/>
        </p:blipFill>
        <p:spPr>
          <a:xfrm rot="-501952">
            <a:off x="2095815" y="2775653"/>
            <a:ext cx="4554992" cy="4003597"/>
          </a:xfrm>
          <a:prstGeom prst="rect">
            <a:avLst/>
          </a:prstGeom>
          <a:noFill/>
          <a:ln>
            <a:noFill/>
          </a:ln>
        </p:spPr>
      </p:pic>
      <p:sp>
        <p:nvSpPr>
          <p:cNvPr id="361" name="Google Shape;361;p37"/>
          <p:cNvSpPr txBox="1"/>
          <p:nvPr/>
        </p:nvSpPr>
        <p:spPr>
          <a:xfrm>
            <a:off x="381001" y="1020762"/>
            <a:ext cx="8305800"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When Jane went to open the car door, it felt weird, it was like she couldn’t even feel the door!</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Which sense was affected?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8"/>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Group 5</a:t>
            </a:r>
            <a:endParaRPr b="0" i="0" sz="4400" u="none" cap="none" strike="noStrike">
              <a:solidFill>
                <a:schemeClr val="dk1"/>
              </a:solidFill>
              <a:latin typeface="Calibri"/>
              <a:ea typeface="Calibri"/>
              <a:cs typeface="Calibri"/>
              <a:sym typeface="Calibri"/>
            </a:endParaRPr>
          </a:p>
        </p:txBody>
      </p:sp>
      <p:pic>
        <p:nvPicPr>
          <p:cNvPr descr="C:\Users\lengelhardt\Desktop\brain.png" id="368" name="Google Shape;368;p38"/>
          <p:cNvPicPr preferRelativeResize="0"/>
          <p:nvPr/>
        </p:nvPicPr>
        <p:blipFill rotWithShape="1">
          <a:blip r:embed="rId3">
            <a:alphaModFix/>
          </a:blip>
          <a:srcRect b="0" l="0" r="0" t="0"/>
          <a:stretch/>
        </p:blipFill>
        <p:spPr>
          <a:xfrm rot="-501952">
            <a:off x="2763288" y="2840400"/>
            <a:ext cx="4242371" cy="3728820"/>
          </a:xfrm>
          <a:prstGeom prst="rect">
            <a:avLst/>
          </a:prstGeom>
          <a:noFill/>
          <a:ln>
            <a:noFill/>
          </a:ln>
        </p:spPr>
      </p:pic>
      <p:sp>
        <p:nvSpPr>
          <p:cNvPr id="369" name="Google Shape;369;p38"/>
          <p:cNvSpPr txBox="1"/>
          <p:nvPr/>
        </p:nvSpPr>
        <p:spPr>
          <a:xfrm>
            <a:off x="381000" y="914906"/>
            <a:ext cx="830580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When Jane’s family got out of the car at the doctor’s office, Jane’s brother scrunched up his nose because he smelled a skunk, but Jane didn’t even notice!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Which sense was affected?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descr="C:\Users\lengelhardt\Desktop\Brain comparison.png" id="375" name="Google Shape;375;p39"/>
          <p:cNvPicPr preferRelativeResize="0"/>
          <p:nvPr/>
        </p:nvPicPr>
        <p:blipFill rotWithShape="1">
          <a:blip r:embed="rId3">
            <a:alphaModFix/>
          </a:blip>
          <a:srcRect b="0" l="0" r="0" t="0"/>
          <a:stretch/>
        </p:blipFill>
        <p:spPr>
          <a:xfrm>
            <a:off x="3124200" y="152400"/>
            <a:ext cx="5486400" cy="6573416"/>
          </a:xfrm>
          <a:prstGeom prst="rect">
            <a:avLst/>
          </a:prstGeom>
          <a:noFill/>
          <a:ln>
            <a:noFill/>
          </a:ln>
        </p:spPr>
      </p:pic>
      <p:grpSp>
        <p:nvGrpSpPr>
          <p:cNvPr id="376" name="Google Shape;376;p39"/>
          <p:cNvGrpSpPr/>
          <p:nvPr/>
        </p:nvGrpSpPr>
        <p:grpSpPr>
          <a:xfrm>
            <a:off x="392684" y="695320"/>
            <a:ext cx="2095521" cy="2819400"/>
            <a:chOff x="1209031" y="3505200"/>
            <a:chExt cx="1280052" cy="1765300"/>
          </a:xfrm>
        </p:grpSpPr>
        <p:pic>
          <p:nvPicPr>
            <p:cNvPr id="377" name="Google Shape;377;p39"/>
            <p:cNvPicPr preferRelativeResize="0"/>
            <p:nvPr/>
          </p:nvPicPr>
          <p:blipFill rotWithShape="1">
            <a:blip r:embed="rId4">
              <a:alphaModFix/>
            </a:blip>
            <a:srcRect b="0" l="0" r="0" t="0"/>
            <a:stretch/>
          </p:blipFill>
          <p:spPr>
            <a:xfrm>
              <a:off x="1209031" y="3505200"/>
              <a:ext cx="1280052" cy="1765300"/>
            </a:xfrm>
            <a:prstGeom prst="rect">
              <a:avLst/>
            </a:prstGeom>
            <a:noFill/>
            <a:ln>
              <a:noFill/>
            </a:ln>
          </p:spPr>
        </p:pic>
        <p:cxnSp>
          <p:nvCxnSpPr>
            <p:cNvPr id="378" name="Google Shape;378;p39"/>
            <p:cNvCxnSpPr/>
            <p:nvPr/>
          </p:nvCxnSpPr>
          <p:spPr>
            <a:xfrm>
              <a:off x="2133600" y="4191000"/>
              <a:ext cx="228600" cy="76200"/>
            </a:xfrm>
            <a:prstGeom prst="straightConnector1">
              <a:avLst/>
            </a:prstGeom>
            <a:noFill/>
            <a:ln cap="flat" cmpd="sng" w="19050">
              <a:solidFill>
                <a:schemeClr val="dk1"/>
              </a:solidFill>
              <a:prstDash val="solid"/>
              <a:round/>
              <a:headEnd len="sm" w="sm" type="none"/>
              <a:tailEnd len="sm" w="sm" type="none"/>
            </a:ln>
          </p:spPr>
        </p:cxnSp>
        <p:cxnSp>
          <p:nvCxnSpPr>
            <p:cNvPr id="379" name="Google Shape;379;p39"/>
            <p:cNvCxnSpPr/>
            <p:nvPr/>
          </p:nvCxnSpPr>
          <p:spPr>
            <a:xfrm>
              <a:off x="1371600" y="4130570"/>
              <a:ext cx="228600" cy="19050"/>
            </a:xfrm>
            <a:prstGeom prst="straightConnector1">
              <a:avLst/>
            </a:prstGeom>
            <a:noFill/>
            <a:ln cap="flat" cmpd="sng" w="19050">
              <a:solidFill>
                <a:schemeClr val="dk1"/>
              </a:solidFill>
              <a:prstDash val="solid"/>
              <a:round/>
              <a:headEnd len="sm" w="sm" type="none"/>
              <a:tailEnd len="sm" w="sm" type="none"/>
            </a:ln>
          </p:spPr>
        </p:cxnSp>
        <p:cxnSp>
          <p:nvCxnSpPr>
            <p:cNvPr id="380" name="Google Shape;380;p39"/>
            <p:cNvCxnSpPr/>
            <p:nvPr/>
          </p:nvCxnSpPr>
          <p:spPr>
            <a:xfrm>
              <a:off x="2002536" y="4831080"/>
              <a:ext cx="54864" cy="274320"/>
            </a:xfrm>
            <a:prstGeom prst="straightConnector1">
              <a:avLst/>
            </a:prstGeom>
            <a:noFill/>
            <a:ln cap="flat" cmpd="sng" w="19050">
              <a:solidFill>
                <a:schemeClr val="dk1"/>
              </a:solidFill>
              <a:prstDash val="solid"/>
              <a:round/>
              <a:headEnd len="sm" w="sm" type="none"/>
              <a:tailEnd len="sm" w="sm" type="none"/>
            </a:ln>
          </p:spPr>
        </p:cxnSp>
        <p:cxnSp>
          <p:nvCxnSpPr>
            <p:cNvPr id="381" name="Google Shape;381;p39"/>
            <p:cNvCxnSpPr/>
            <p:nvPr/>
          </p:nvCxnSpPr>
          <p:spPr>
            <a:xfrm>
              <a:off x="1752600" y="4872278"/>
              <a:ext cx="0" cy="233122"/>
            </a:xfrm>
            <a:prstGeom prst="straightConnector1">
              <a:avLst/>
            </a:prstGeom>
            <a:noFill/>
            <a:ln cap="flat" cmpd="sng" w="19050">
              <a:solidFill>
                <a:schemeClr val="dk1"/>
              </a:solidFill>
              <a:prstDash val="solid"/>
              <a:round/>
              <a:headEnd len="sm" w="sm" type="none"/>
              <a:tailEnd len="sm" w="sm" type="none"/>
            </a:ln>
          </p:spPr>
        </p:cxnSp>
        <p:cxnSp>
          <p:nvCxnSpPr>
            <p:cNvPr id="382" name="Google Shape;382;p39"/>
            <p:cNvCxnSpPr/>
            <p:nvPr/>
          </p:nvCxnSpPr>
          <p:spPr>
            <a:xfrm flipH="1">
              <a:off x="1905000" y="5105400"/>
              <a:ext cx="152400" cy="76200"/>
            </a:xfrm>
            <a:prstGeom prst="straightConnector1">
              <a:avLst/>
            </a:prstGeom>
            <a:noFill/>
            <a:ln cap="flat" cmpd="sng" w="19050">
              <a:solidFill>
                <a:schemeClr val="dk1"/>
              </a:solidFill>
              <a:prstDash val="solid"/>
              <a:round/>
              <a:headEnd len="sm" w="sm" type="none"/>
              <a:tailEnd len="sm" w="sm" type="none"/>
            </a:ln>
          </p:spPr>
        </p:cxnSp>
        <p:cxnSp>
          <p:nvCxnSpPr>
            <p:cNvPr id="383" name="Google Shape;383;p39"/>
            <p:cNvCxnSpPr/>
            <p:nvPr/>
          </p:nvCxnSpPr>
          <p:spPr>
            <a:xfrm flipH="1">
              <a:off x="1600200" y="5105400"/>
              <a:ext cx="152400" cy="76200"/>
            </a:xfrm>
            <a:prstGeom prst="straightConnector1">
              <a:avLst/>
            </a:prstGeom>
            <a:noFill/>
            <a:ln cap="flat" cmpd="sng" w="19050">
              <a:solidFill>
                <a:schemeClr val="dk1"/>
              </a:solidFill>
              <a:prstDash val="solid"/>
              <a:round/>
              <a:headEnd len="sm" w="sm" type="none"/>
              <a:tailEnd len="sm" w="sm" type="none"/>
            </a:ln>
          </p:spPr>
        </p:cxnSp>
        <p:cxnSp>
          <p:nvCxnSpPr>
            <p:cNvPr id="384" name="Google Shape;384;p39"/>
            <p:cNvCxnSpPr/>
            <p:nvPr/>
          </p:nvCxnSpPr>
          <p:spPr>
            <a:xfrm flipH="1">
              <a:off x="2336683" y="4191000"/>
              <a:ext cx="76200" cy="76200"/>
            </a:xfrm>
            <a:prstGeom prst="straightConnector1">
              <a:avLst/>
            </a:prstGeom>
            <a:noFill/>
            <a:ln cap="flat" cmpd="sng" w="19050">
              <a:solidFill>
                <a:schemeClr val="dk1"/>
              </a:solidFill>
              <a:prstDash val="solid"/>
              <a:round/>
              <a:headEnd len="sm" w="sm" type="none"/>
              <a:tailEnd len="sm" w="sm" type="none"/>
            </a:ln>
          </p:spPr>
        </p:cxnSp>
        <p:cxnSp>
          <p:nvCxnSpPr>
            <p:cNvPr id="385" name="Google Shape;385;p39"/>
            <p:cNvCxnSpPr/>
            <p:nvPr/>
          </p:nvCxnSpPr>
          <p:spPr>
            <a:xfrm flipH="1">
              <a:off x="2342148" y="4156982"/>
              <a:ext cx="38100" cy="91970"/>
            </a:xfrm>
            <a:prstGeom prst="straightConnector1">
              <a:avLst/>
            </a:prstGeom>
            <a:noFill/>
            <a:ln cap="flat" cmpd="sng" w="19050">
              <a:solidFill>
                <a:schemeClr val="dk1"/>
              </a:solidFill>
              <a:prstDash val="solid"/>
              <a:round/>
              <a:headEnd len="sm" w="sm" type="none"/>
              <a:tailEnd len="sm" w="sm" type="none"/>
            </a:ln>
          </p:spPr>
        </p:cxnSp>
        <p:cxnSp>
          <p:nvCxnSpPr>
            <p:cNvPr id="386" name="Google Shape;386;p39"/>
            <p:cNvCxnSpPr/>
            <p:nvPr/>
          </p:nvCxnSpPr>
          <p:spPr>
            <a:xfrm flipH="1">
              <a:off x="1295400" y="4126767"/>
              <a:ext cx="76200" cy="76200"/>
            </a:xfrm>
            <a:prstGeom prst="straightConnector1">
              <a:avLst/>
            </a:prstGeom>
            <a:noFill/>
            <a:ln cap="flat" cmpd="sng" w="19050">
              <a:solidFill>
                <a:schemeClr val="dk1"/>
              </a:solidFill>
              <a:prstDash val="solid"/>
              <a:round/>
              <a:headEnd len="sm" w="sm" type="none"/>
              <a:tailEnd len="sm" w="sm" type="none"/>
            </a:ln>
          </p:spPr>
        </p:cxnSp>
        <p:cxnSp>
          <p:nvCxnSpPr>
            <p:cNvPr id="387" name="Google Shape;387;p39"/>
            <p:cNvCxnSpPr/>
            <p:nvPr/>
          </p:nvCxnSpPr>
          <p:spPr>
            <a:xfrm>
              <a:off x="1288161" y="4059936"/>
              <a:ext cx="54864" cy="54864"/>
            </a:xfrm>
            <a:prstGeom prst="straightConnector1">
              <a:avLst/>
            </a:prstGeom>
            <a:noFill/>
            <a:ln cap="flat" cmpd="sng" w="19050">
              <a:solidFill>
                <a:schemeClr val="dk1"/>
              </a:solidFill>
              <a:prstDash val="solid"/>
              <a:round/>
              <a:headEnd len="sm" w="sm" type="none"/>
              <a:tailEnd len="sm" w="sm" type="none"/>
            </a:ln>
          </p:spPr>
        </p:cxnSp>
        <p:cxnSp>
          <p:nvCxnSpPr>
            <p:cNvPr id="388" name="Google Shape;388;p39"/>
            <p:cNvCxnSpPr/>
            <p:nvPr/>
          </p:nvCxnSpPr>
          <p:spPr>
            <a:xfrm flipH="1">
              <a:off x="2336683" y="4257779"/>
              <a:ext cx="19050" cy="91970"/>
            </a:xfrm>
            <a:prstGeom prst="straightConnector1">
              <a:avLst/>
            </a:prstGeom>
            <a:noFill/>
            <a:ln cap="flat" cmpd="sng" w="19050">
              <a:solidFill>
                <a:schemeClr val="dk1"/>
              </a:solidFill>
              <a:prstDash val="solid"/>
              <a:round/>
              <a:headEnd len="sm" w="sm" type="none"/>
              <a:tailEnd len="sm" w="sm" type="none"/>
            </a:ln>
          </p:spPr>
        </p:cxnSp>
        <p:cxnSp>
          <p:nvCxnSpPr>
            <p:cNvPr id="389" name="Google Shape;389;p39"/>
            <p:cNvCxnSpPr/>
            <p:nvPr/>
          </p:nvCxnSpPr>
          <p:spPr>
            <a:xfrm flipH="1">
              <a:off x="1352550" y="4044565"/>
              <a:ext cx="19050" cy="91970"/>
            </a:xfrm>
            <a:prstGeom prst="straightConnector1">
              <a:avLst/>
            </a:prstGeom>
            <a:noFill/>
            <a:ln cap="flat" cmpd="sng" w="19050">
              <a:solidFill>
                <a:schemeClr val="dk1"/>
              </a:solidFill>
              <a:prstDash val="solid"/>
              <a:round/>
              <a:headEnd len="sm" w="sm" type="none"/>
              <a:tailEnd len="sm" w="sm" type="none"/>
            </a:ln>
          </p:spPr>
        </p:cxnSp>
        <p:cxnSp>
          <p:nvCxnSpPr>
            <p:cNvPr id="390" name="Google Shape;390;p39"/>
            <p:cNvCxnSpPr/>
            <p:nvPr/>
          </p:nvCxnSpPr>
          <p:spPr>
            <a:xfrm flipH="1">
              <a:off x="1343025" y="4136255"/>
              <a:ext cx="19050" cy="91970"/>
            </a:xfrm>
            <a:prstGeom prst="straightConnector1">
              <a:avLst/>
            </a:prstGeom>
            <a:noFill/>
            <a:ln cap="flat" cmpd="sng" w="19050">
              <a:solidFill>
                <a:schemeClr val="dk1"/>
              </a:solidFill>
              <a:prstDash val="solid"/>
              <a:round/>
              <a:headEnd len="sm" w="sm" type="none"/>
              <a:tailEnd len="sm" w="sm" type="none"/>
            </a:ln>
          </p:spPr>
        </p:cxnSp>
        <p:cxnSp>
          <p:nvCxnSpPr>
            <p:cNvPr id="391" name="Google Shape;391;p39"/>
            <p:cNvCxnSpPr/>
            <p:nvPr/>
          </p:nvCxnSpPr>
          <p:spPr>
            <a:xfrm rot="10800000">
              <a:off x="1246437" y="4130183"/>
              <a:ext cx="152400" cy="0"/>
            </a:xfrm>
            <a:prstGeom prst="straightConnector1">
              <a:avLst/>
            </a:prstGeom>
            <a:noFill/>
            <a:ln cap="flat" cmpd="sng" w="19050">
              <a:solidFill>
                <a:schemeClr val="dk1"/>
              </a:solidFill>
              <a:prstDash val="solid"/>
              <a:round/>
              <a:headEnd len="sm" w="sm" type="none"/>
              <a:tailEnd len="sm" w="sm" type="none"/>
            </a:ln>
          </p:spPr>
        </p:cxnSp>
        <p:cxnSp>
          <p:nvCxnSpPr>
            <p:cNvPr id="392" name="Google Shape;392;p39"/>
            <p:cNvCxnSpPr/>
            <p:nvPr/>
          </p:nvCxnSpPr>
          <p:spPr>
            <a:xfrm rot="10800000">
              <a:off x="2355732" y="4267200"/>
              <a:ext cx="45720" cy="64008"/>
            </a:xfrm>
            <a:prstGeom prst="straightConnector1">
              <a:avLst/>
            </a:prstGeom>
            <a:noFill/>
            <a:ln cap="flat" cmpd="sng" w="19050">
              <a:solidFill>
                <a:schemeClr val="dk1"/>
              </a:solidFill>
              <a:prstDash val="solid"/>
              <a:round/>
              <a:headEnd len="sm" w="sm" type="none"/>
              <a:tailEnd len="sm" w="sm" type="none"/>
            </a:ln>
          </p:spPr>
        </p:cxnSp>
        <p:cxnSp>
          <p:nvCxnSpPr>
            <p:cNvPr id="393" name="Google Shape;393;p39"/>
            <p:cNvCxnSpPr/>
            <p:nvPr/>
          </p:nvCxnSpPr>
          <p:spPr>
            <a:xfrm rot="10800000">
              <a:off x="2347496" y="4248952"/>
              <a:ext cx="82668" cy="32004"/>
            </a:xfrm>
            <a:prstGeom prst="straightConnector1">
              <a:avLst/>
            </a:prstGeom>
            <a:noFill/>
            <a:ln cap="flat" cmpd="sng" w="19050">
              <a:solidFill>
                <a:schemeClr val="dk1"/>
              </a:solidFill>
              <a:prstDash val="solid"/>
              <a:round/>
              <a:headEnd len="sm" w="sm" type="none"/>
              <a:tailEnd len="sm" w="sm" type="none"/>
            </a:ln>
          </p:spPr>
        </p:cxnSp>
      </p:grpSp>
      <p:pic>
        <p:nvPicPr>
          <p:cNvPr descr="C:\Users\lengelhardt\Desktop\chinese_rat[1].gif" id="394" name="Google Shape;394;p39"/>
          <p:cNvPicPr preferRelativeResize="0"/>
          <p:nvPr/>
        </p:nvPicPr>
        <p:blipFill rotWithShape="1">
          <a:blip r:embed="rId5">
            <a:alphaModFix/>
          </a:blip>
          <a:srcRect b="0" l="0" r="0" t="0"/>
          <a:stretch/>
        </p:blipFill>
        <p:spPr>
          <a:xfrm rot="-943640">
            <a:off x="825931" y="4115047"/>
            <a:ext cx="1990231" cy="2184400"/>
          </a:xfrm>
          <a:prstGeom prst="rect">
            <a:avLst/>
          </a:prstGeom>
          <a:noFill/>
          <a:ln>
            <a:noFill/>
          </a:ln>
        </p:spPr>
      </p:pic>
      <p:sp>
        <p:nvSpPr>
          <p:cNvPr id="395" name="Google Shape;395;p39"/>
          <p:cNvSpPr/>
          <p:nvPr/>
        </p:nvSpPr>
        <p:spPr>
          <a:xfrm>
            <a:off x="2590800" y="5791200"/>
            <a:ext cx="533400" cy="381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39"/>
          <p:cNvSpPr/>
          <p:nvPr/>
        </p:nvSpPr>
        <p:spPr>
          <a:xfrm>
            <a:off x="8382000" y="0"/>
            <a:ext cx="533400" cy="19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pic>
        <p:nvPicPr>
          <p:cNvPr descr="C:\Users\lengelhardt\Desktop\Brain comparison.png" id="402" name="Google Shape;402;p40"/>
          <p:cNvPicPr preferRelativeResize="0"/>
          <p:nvPr/>
        </p:nvPicPr>
        <p:blipFill rotWithShape="1">
          <a:blip r:embed="rId3">
            <a:alphaModFix/>
          </a:blip>
          <a:srcRect b="0" l="0" r="0" t="0"/>
          <a:stretch/>
        </p:blipFill>
        <p:spPr>
          <a:xfrm>
            <a:off x="3124200" y="152400"/>
            <a:ext cx="5486400" cy="6573416"/>
          </a:xfrm>
          <a:prstGeom prst="rect">
            <a:avLst/>
          </a:prstGeom>
          <a:noFill/>
          <a:ln>
            <a:noFill/>
          </a:ln>
        </p:spPr>
      </p:pic>
      <p:grpSp>
        <p:nvGrpSpPr>
          <p:cNvPr id="403" name="Google Shape;403;p40"/>
          <p:cNvGrpSpPr/>
          <p:nvPr/>
        </p:nvGrpSpPr>
        <p:grpSpPr>
          <a:xfrm>
            <a:off x="392684" y="695320"/>
            <a:ext cx="2095521" cy="2819400"/>
            <a:chOff x="1209031" y="3505200"/>
            <a:chExt cx="1280052" cy="1765300"/>
          </a:xfrm>
        </p:grpSpPr>
        <p:pic>
          <p:nvPicPr>
            <p:cNvPr id="404" name="Google Shape;404;p40"/>
            <p:cNvPicPr preferRelativeResize="0"/>
            <p:nvPr/>
          </p:nvPicPr>
          <p:blipFill rotWithShape="1">
            <a:blip r:embed="rId4">
              <a:alphaModFix/>
            </a:blip>
            <a:srcRect b="0" l="0" r="0" t="0"/>
            <a:stretch/>
          </p:blipFill>
          <p:spPr>
            <a:xfrm>
              <a:off x="1209031" y="3505200"/>
              <a:ext cx="1280052" cy="1765300"/>
            </a:xfrm>
            <a:prstGeom prst="rect">
              <a:avLst/>
            </a:prstGeom>
            <a:noFill/>
            <a:ln>
              <a:noFill/>
            </a:ln>
          </p:spPr>
        </p:pic>
        <p:cxnSp>
          <p:nvCxnSpPr>
            <p:cNvPr id="405" name="Google Shape;405;p40"/>
            <p:cNvCxnSpPr/>
            <p:nvPr/>
          </p:nvCxnSpPr>
          <p:spPr>
            <a:xfrm>
              <a:off x="2133600" y="4191000"/>
              <a:ext cx="228600" cy="76200"/>
            </a:xfrm>
            <a:prstGeom prst="straightConnector1">
              <a:avLst/>
            </a:prstGeom>
            <a:noFill/>
            <a:ln cap="flat" cmpd="sng" w="19050">
              <a:solidFill>
                <a:schemeClr val="dk1"/>
              </a:solidFill>
              <a:prstDash val="solid"/>
              <a:round/>
              <a:headEnd len="sm" w="sm" type="none"/>
              <a:tailEnd len="sm" w="sm" type="none"/>
            </a:ln>
          </p:spPr>
        </p:cxnSp>
        <p:cxnSp>
          <p:nvCxnSpPr>
            <p:cNvPr id="406" name="Google Shape;406;p40"/>
            <p:cNvCxnSpPr/>
            <p:nvPr/>
          </p:nvCxnSpPr>
          <p:spPr>
            <a:xfrm>
              <a:off x="1371600" y="4130570"/>
              <a:ext cx="228600" cy="19050"/>
            </a:xfrm>
            <a:prstGeom prst="straightConnector1">
              <a:avLst/>
            </a:prstGeom>
            <a:noFill/>
            <a:ln cap="flat" cmpd="sng" w="19050">
              <a:solidFill>
                <a:schemeClr val="dk1"/>
              </a:solidFill>
              <a:prstDash val="solid"/>
              <a:round/>
              <a:headEnd len="sm" w="sm" type="none"/>
              <a:tailEnd len="sm" w="sm" type="none"/>
            </a:ln>
          </p:spPr>
        </p:cxnSp>
        <p:cxnSp>
          <p:nvCxnSpPr>
            <p:cNvPr id="407" name="Google Shape;407;p40"/>
            <p:cNvCxnSpPr/>
            <p:nvPr/>
          </p:nvCxnSpPr>
          <p:spPr>
            <a:xfrm>
              <a:off x="2002536" y="4831080"/>
              <a:ext cx="54864" cy="274320"/>
            </a:xfrm>
            <a:prstGeom prst="straightConnector1">
              <a:avLst/>
            </a:prstGeom>
            <a:noFill/>
            <a:ln cap="flat" cmpd="sng" w="19050">
              <a:solidFill>
                <a:schemeClr val="dk1"/>
              </a:solidFill>
              <a:prstDash val="solid"/>
              <a:round/>
              <a:headEnd len="sm" w="sm" type="none"/>
              <a:tailEnd len="sm" w="sm" type="none"/>
            </a:ln>
          </p:spPr>
        </p:cxnSp>
        <p:cxnSp>
          <p:nvCxnSpPr>
            <p:cNvPr id="408" name="Google Shape;408;p40"/>
            <p:cNvCxnSpPr/>
            <p:nvPr/>
          </p:nvCxnSpPr>
          <p:spPr>
            <a:xfrm>
              <a:off x="1752600" y="4872278"/>
              <a:ext cx="0" cy="233122"/>
            </a:xfrm>
            <a:prstGeom prst="straightConnector1">
              <a:avLst/>
            </a:prstGeom>
            <a:noFill/>
            <a:ln cap="flat" cmpd="sng" w="19050">
              <a:solidFill>
                <a:schemeClr val="dk1"/>
              </a:solidFill>
              <a:prstDash val="solid"/>
              <a:round/>
              <a:headEnd len="sm" w="sm" type="none"/>
              <a:tailEnd len="sm" w="sm" type="none"/>
            </a:ln>
          </p:spPr>
        </p:cxnSp>
        <p:cxnSp>
          <p:nvCxnSpPr>
            <p:cNvPr id="409" name="Google Shape;409;p40"/>
            <p:cNvCxnSpPr/>
            <p:nvPr/>
          </p:nvCxnSpPr>
          <p:spPr>
            <a:xfrm flipH="1">
              <a:off x="1905000" y="5105400"/>
              <a:ext cx="152400" cy="76200"/>
            </a:xfrm>
            <a:prstGeom prst="straightConnector1">
              <a:avLst/>
            </a:prstGeom>
            <a:noFill/>
            <a:ln cap="flat" cmpd="sng" w="19050">
              <a:solidFill>
                <a:schemeClr val="dk1"/>
              </a:solidFill>
              <a:prstDash val="solid"/>
              <a:round/>
              <a:headEnd len="sm" w="sm" type="none"/>
              <a:tailEnd len="sm" w="sm" type="none"/>
            </a:ln>
          </p:spPr>
        </p:cxnSp>
        <p:cxnSp>
          <p:nvCxnSpPr>
            <p:cNvPr id="410" name="Google Shape;410;p40"/>
            <p:cNvCxnSpPr/>
            <p:nvPr/>
          </p:nvCxnSpPr>
          <p:spPr>
            <a:xfrm flipH="1">
              <a:off x="1600200" y="5105400"/>
              <a:ext cx="152400" cy="76200"/>
            </a:xfrm>
            <a:prstGeom prst="straightConnector1">
              <a:avLst/>
            </a:prstGeom>
            <a:noFill/>
            <a:ln cap="flat" cmpd="sng" w="19050">
              <a:solidFill>
                <a:schemeClr val="dk1"/>
              </a:solidFill>
              <a:prstDash val="solid"/>
              <a:round/>
              <a:headEnd len="sm" w="sm" type="none"/>
              <a:tailEnd len="sm" w="sm" type="none"/>
            </a:ln>
          </p:spPr>
        </p:cxnSp>
        <p:cxnSp>
          <p:nvCxnSpPr>
            <p:cNvPr id="411" name="Google Shape;411;p40"/>
            <p:cNvCxnSpPr/>
            <p:nvPr/>
          </p:nvCxnSpPr>
          <p:spPr>
            <a:xfrm flipH="1">
              <a:off x="2336683" y="4191000"/>
              <a:ext cx="76200" cy="76200"/>
            </a:xfrm>
            <a:prstGeom prst="straightConnector1">
              <a:avLst/>
            </a:prstGeom>
            <a:noFill/>
            <a:ln cap="flat" cmpd="sng" w="19050">
              <a:solidFill>
                <a:schemeClr val="dk1"/>
              </a:solidFill>
              <a:prstDash val="solid"/>
              <a:round/>
              <a:headEnd len="sm" w="sm" type="none"/>
              <a:tailEnd len="sm" w="sm" type="none"/>
            </a:ln>
          </p:spPr>
        </p:cxnSp>
        <p:cxnSp>
          <p:nvCxnSpPr>
            <p:cNvPr id="412" name="Google Shape;412;p40"/>
            <p:cNvCxnSpPr/>
            <p:nvPr/>
          </p:nvCxnSpPr>
          <p:spPr>
            <a:xfrm flipH="1">
              <a:off x="2342148" y="4156982"/>
              <a:ext cx="38100" cy="91970"/>
            </a:xfrm>
            <a:prstGeom prst="straightConnector1">
              <a:avLst/>
            </a:prstGeom>
            <a:noFill/>
            <a:ln cap="flat" cmpd="sng" w="19050">
              <a:solidFill>
                <a:schemeClr val="dk1"/>
              </a:solidFill>
              <a:prstDash val="solid"/>
              <a:round/>
              <a:headEnd len="sm" w="sm" type="none"/>
              <a:tailEnd len="sm" w="sm" type="none"/>
            </a:ln>
          </p:spPr>
        </p:cxnSp>
        <p:cxnSp>
          <p:nvCxnSpPr>
            <p:cNvPr id="413" name="Google Shape;413;p40"/>
            <p:cNvCxnSpPr/>
            <p:nvPr/>
          </p:nvCxnSpPr>
          <p:spPr>
            <a:xfrm flipH="1">
              <a:off x="1295400" y="4126767"/>
              <a:ext cx="76200" cy="76200"/>
            </a:xfrm>
            <a:prstGeom prst="straightConnector1">
              <a:avLst/>
            </a:prstGeom>
            <a:noFill/>
            <a:ln cap="flat" cmpd="sng" w="19050">
              <a:solidFill>
                <a:schemeClr val="dk1"/>
              </a:solidFill>
              <a:prstDash val="solid"/>
              <a:round/>
              <a:headEnd len="sm" w="sm" type="none"/>
              <a:tailEnd len="sm" w="sm" type="none"/>
            </a:ln>
          </p:spPr>
        </p:cxnSp>
        <p:cxnSp>
          <p:nvCxnSpPr>
            <p:cNvPr id="414" name="Google Shape;414;p40"/>
            <p:cNvCxnSpPr/>
            <p:nvPr/>
          </p:nvCxnSpPr>
          <p:spPr>
            <a:xfrm>
              <a:off x="1288161" y="4059936"/>
              <a:ext cx="54864" cy="54864"/>
            </a:xfrm>
            <a:prstGeom prst="straightConnector1">
              <a:avLst/>
            </a:prstGeom>
            <a:noFill/>
            <a:ln cap="flat" cmpd="sng" w="19050">
              <a:solidFill>
                <a:schemeClr val="dk1"/>
              </a:solidFill>
              <a:prstDash val="solid"/>
              <a:round/>
              <a:headEnd len="sm" w="sm" type="none"/>
              <a:tailEnd len="sm" w="sm" type="none"/>
            </a:ln>
          </p:spPr>
        </p:cxnSp>
        <p:cxnSp>
          <p:nvCxnSpPr>
            <p:cNvPr id="415" name="Google Shape;415;p40"/>
            <p:cNvCxnSpPr/>
            <p:nvPr/>
          </p:nvCxnSpPr>
          <p:spPr>
            <a:xfrm flipH="1">
              <a:off x="2336683" y="4257779"/>
              <a:ext cx="19050" cy="91970"/>
            </a:xfrm>
            <a:prstGeom prst="straightConnector1">
              <a:avLst/>
            </a:prstGeom>
            <a:noFill/>
            <a:ln cap="flat" cmpd="sng" w="19050">
              <a:solidFill>
                <a:schemeClr val="dk1"/>
              </a:solidFill>
              <a:prstDash val="solid"/>
              <a:round/>
              <a:headEnd len="sm" w="sm" type="none"/>
              <a:tailEnd len="sm" w="sm" type="none"/>
            </a:ln>
          </p:spPr>
        </p:cxnSp>
        <p:cxnSp>
          <p:nvCxnSpPr>
            <p:cNvPr id="416" name="Google Shape;416;p40"/>
            <p:cNvCxnSpPr/>
            <p:nvPr/>
          </p:nvCxnSpPr>
          <p:spPr>
            <a:xfrm flipH="1">
              <a:off x="1352550" y="4044565"/>
              <a:ext cx="19050" cy="91970"/>
            </a:xfrm>
            <a:prstGeom prst="straightConnector1">
              <a:avLst/>
            </a:prstGeom>
            <a:noFill/>
            <a:ln cap="flat" cmpd="sng" w="19050">
              <a:solidFill>
                <a:schemeClr val="dk1"/>
              </a:solidFill>
              <a:prstDash val="solid"/>
              <a:round/>
              <a:headEnd len="sm" w="sm" type="none"/>
              <a:tailEnd len="sm" w="sm" type="none"/>
            </a:ln>
          </p:spPr>
        </p:cxnSp>
        <p:cxnSp>
          <p:nvCxnSpPr>
            <p:cNvPr id="417" name="Google Shape;417;p40"/>
            <p:cNvCxnSpPr/>
            <p:nvPr/>
          </p:nvCxnSpPr>
          <p:spPr>
            <a:xfrm flipH="1">
              <a:off x="1343025" y="4136255"/>
              <a:ext cx="19050" cy="91970"/>
            </a:xfrm>
            <a:prstGeom prst="straightConnector1">
              <a:avLst/>
            </a:prstGeom>
            <a:noFill/>
            <a:ln cap="flat" cmpd="sng" w="19050">
              <a:solidFill>
                <a:schemeClr val="dk1"/>
              </a:solidFill>
              <a:prstDash val="solid"/>
              <a:round/>
              <a:headEnd len="sm" w="sm" type="none"/>
              <a:tailEnd len="sm" w="sm" type="none"/>
            </a:ln>
          </p:spPr>
        </p:cxnSp>
        <p:cxnSp>
          <p:nvCxnSpPr>
            <p:cNvPr id="418" name="Google Shape;418;p40"/>
            <p:cNvCxnSpPr/>
            <p:nvPr/>
          </p:nvCxnSpPr>
          <p:spPr>
            <a:xfrm rot="10800000">
              <a:off x="1246437" y="4130183"/>
              <a:ext cx="152400" cy="0"/>
            </a:xfrm>
            <a:prstGeom prst="straightConnector1">
              <a:avLst/>
            </a:prstGeom>
            <a:noFill/>
            <a:ln cap="flat" cmpd="sng" w="19050">
              <a:solidFill>
                <a:schemeClr val="dk1"/>
              </a:solidFill>
              <a:prstDash val="solid"/>
              <a:round/>
              <a:headEnd len="sm" w="sm" type="none"/>
              <a:tailEnd len="sm" w="sm" type="none"/>
            </a:ln>
          </p:spPr>
        </p:cxnSp>
        <p:cxnSp>
          <p:nvCxnSpPr>
            <p:cNvPr id="419" name="Google Shape;419;p40"/>
            <p:cNvCxnSpPr/>
            <p:nvPr/>
          </p:nvCxnSpPr>
          <p:spPr>
            <a:xfrm rot="10800000">
              <a:off x="2355732" y="4267200"/>
              <a:ext cx="45720" cy="64008"/>
            </a:xfrm>
            <a:prstGeom prst="straightConnector1">
              <a:avLst/>
            </a:prstGeom>
            <a:noFill/>
            <a:ln cap="flat" cmpd="sng" w="19050">
              <a:solidFill>
                <a:schemeClr val="dk1"/>
              </a:solidFill>
              <a:prstDash val="solid"/>
              <a:round/>
              <a:headEnd len="sm" w="sm" type="none"/>
              <a:tailEnd len="sm" w="sm" type="none"/>
            </a:ln>
          </p:spPr>
        </p:cxnSp>
        <p:cxnSp>
          <p:nvCxnSpPr>
            <p:cNvPr id="420" name="Google Shape;420;p40"/>
            <p:cNvCxnSpPr/>
            <p:nvPr/>
          </p:nvCxnSpPr>
          <p:spPr>
            <a:xfrm rot="10800000">
              <a:off x="2347496" y="4248952"/>
              <a:ext cx="82668" cy="32004"/>
            </a:xfrm>
            <a:prstGeom prst="straightConnector1">
              <a:avLst/>
            </a:prstGeom>
            <a:noFill/>
            <a:ln cap="flat" cmpd="sng" w="19050">
              <a:solidFill>
                <a:schemeClr val="dk1"/>
              </a:solidFill>
              <a:prstDash val="solid"/>
              <a:round/>
              <a:headEnd len="sm" w="sm" type="none"/>
              <a:tailEnd len="sm" w="sm" type="none"/>
            </a:ln>
          </p:spPr>
        </p:cxnSp>
      </p:grpSp>
      <p:pic>
        <p:nvPicPr>
          <p:cNvPr descr="C:\Users\lengelhardt\Desktop\chinese_rat[1].gif" id="421" name="Google Shape;421;p40"/>
          <p:cNvPicPr preferRelativeResize="0"/>
          <p:nvPr/>
        </p:nvPicPr>
        <p:blipFill rotWithShape="1">
          <a:blip r:embed="rId5">
            <a:alphaModFix/>
          </a:blip>
          <a:srcRect b="0" l="0" r="0" t="0"/>
          <a:stretch/>
        </p:blipFill>
        <p:spPr>
          <a:xfrm rot="-943640">
            <a:off x="825931" y="4115047"/>
            <a:ext cx="1990231" cy="2184400"/>
          </a:xfrm>
          <a:prstGeom prst="rect">
            <a:avLst/>
          </a:prstGeom>
          <a:noFill/>
          <a:ln>
            <a:noFill/>
          </a:ln>
        </p:spPr>
      </p:pic>
      <p:sp>
        <p:nvSpPr>
          <p:cNvPr id="422" name="Google Shape;422;p40"/>
          <p:cNvSpPr/>
          <p:nvPr/>
        </p:nvSpPr>
        <p:spPr>
          <a:xfrm>
            <a:off x="2590800" y="5791200"/>
            <a:ext cx="533400" cy="381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40"/>
          <p:cNvSpPr/>
          <p:nvPr/>
        </p:nvSpPr>
        <p:spPr>
          <a:xfrm>
            <a:off x="8382000" y="0"/>
            <a:ext cx="533400" cy="19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40"/>
          <p:cNvSpPr/>
          <p:nvPr/>
        </p:nvSpPr>
        <p:spPr>
          <a:xfrm>
            <a:off x="3074959" y="4838700"/>
            <a:ext cx="1344641" cy="13335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40"/>
          <p:cNvSpPr/>
          <p:nvPr/>
        </p:nvSpPr>
        <p:spPr>
          <a:xfrm>
            <a:off x="4343400" y="2439683"/>
            <a:ext cx="533400" cy="43902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40"/>
          <p:cNvSpPr/>
          <p:nvPr/>
        </p:nvSpPr>
        <p:spPr>
          <a:xfrm>
            <a:off x="3545363" y="2967204"/>
            <a:ext cx="354966" cy="256903"/>
          </a:xfrm>
          <a:custGeom>
            <a:rect b="b" l="l" r="r" t="t"/>
            <a:pathLst>
              <a:path extrusionOk="0" h="120000" w="120000">
                <a:moveTo>
                  <a:pt x="0" y="119999"/>
                </a:moveTo>
                <a:lnTo>
                  <a:pt x="0" y="118304"/>
                </a:lnTo>
                <a:lnTo>
                  <a:pt x="256" y="117805"/>
                </a:lnTo>
                <a:lnTo>
                  <a:pt x="683" y="117472"/>
                </a:lnTo>
                <a:lnTo>
                  <a:pt x="1986" y="116937"/>
                </a:lnTo>
                <a:lnTo>
                  <a:pt x="3437" y="113454"/>
                </a:lnTo>
                <a:lnTo>
                  <a:pt x="4092" y="110821"/>
                </a:lnTo>
                <a:lnTo>
                  <a:pt x="4266" y="109623"/>
                </a:lnTo>
                <a:lnTo>
                  <a:pt x="5144" y="107345"/>
                </a:lnTo>
                <a:lnTo>
                  <a:pt x="5737" y="106240"/>
                </a:lnTo>
                <a:lnTo>
                  <a:pt x="6396" y="103121"/>
                </a:lnTo>
                <a:lnTo>
                  <a:pt x="6571" y="101295"/>
                </a:lnTo>
                <a:lnTo>
                  <a:pt x="7450" y="98321"/>
                </a:lnTo>
                <a:lnTo>
                  <a:pt x="9387" y="94652"/>
                </a:lnTo>
                <a:lnTo>
                  <a:pt x="10838" y="92057"/>
                </a:lnTo>
                <a:lnTo>
                  <a:pt x="12338" y="88537"/>
                </a:lnTo>
                <a:lnTo>
                  <a:pt x="13860" y="85554"/>
                </a:lnTo>
                <a:lnTo>
                  <a:pt x="15390" y="82691"/>
                </a:lnTo>
                <a:lnTo>
                  <a:pt x="16925" y="79052"/>
                </a:lnTo>
                <a:lnTo>
                  <a:pt x="18462" y="75070"/>
                </a:lnTo>
                <a:lnTo>
                  <a:pt x="19231" y="73014"/>
                </a:lnTo>
                <a:lnTo>
                  <a:pt x="21453" y="69784"/>
                </a:lnTo>
                <a:lnTo>
                  <a:pt x="22763" y="68426"/>
                </a:lnTo>
                <a:lnTo>
                  <a:pt x="24903" y="65024"/>
                </a:lnTo>
                <a:lnTo>
                  <a:pt x="25833" y="63124"/>
                </a:lnTo>
                <a:lnTo>
                  <a:pt x="26709" y="61147"/>
                </a:lnTo>
                <a:lnTo>
                  <a:pt x="27549" y="59120"/>
                </a:lnTo>
                <a:lnTo>
                  <a:pt x="28366" y="57058"/>
                </a:lnTo>
                <a:lnTo>
                  <a:pt x="30641" y="53822"/>
                </a:lnTo>
                <a:lnTo>
                  <a:pt x="31965" y="52462"/>
                </a:lnTo>
                <a:lnTo>
                  <a:pt x="34121" y="49058"/>
                </a:lnTo>
                <a:lnTo>
                  <a:pt x="35055" y="47157"/>
                </a:lnTo>
                <a:lnTo>
                  <a:pt x="37460" y="44099"/>
                </a:lnTo>
                <a:lnTo>
                  <a:pt x="40239" y="41202"/>
                </a:lnTo>
                <a:lnTo>
                  <a:pt x="43183" y="37549"/>
                </a:lnTo>
                <a:lnTo>
                  <a:pt x="45517" y="34506"/>
                </a:lnTo>
                <a:lnTo>
                  <a:pt x="47922" y="31616"/>
                </a:lnTo>
                <a:lnTo>
                  <a:pt x="51555" y="27966"/>
                </a:lnTo>
                <a:lnTo>
                  <a:pt x="55050" y="24924"/>
                </a:lnTo>
                <a:lnTo>
                  <a:pt x="58056" y="22390"/>
                </a:lnTo>
                <a:lnTo>
                  <a:pt x="61446" y="18968"/>
                </a:lnTo>
                <a:lnTo>
                  <a:pt x="64147" y="16785"/>
                </a:lnTo>
                <a:lnTo>
                  <a:pt x="67325" y="13562"/>
                </a:lnTo>
                <a:lnTo>
                  <a:pt x="68473" y="12848"/>
                </a:lnTo>
                <a:lnTo>
                  <a:pt x="71116" y="12054"/>
                </a:lnTo>
                <a:lnTo>
                  <a:pt x="73316" y="10756"/>
                </a:lnTo>
                <a:lnTo>
                  <a:pt x="75149" y="9351"/>
                </a:lnTo>
                <a:lnTo>
                  <a:pt x="77879" y="8205"/>
                </a:lnTo>
                <a:lnTo>
                  <a:pt x="81565" y="6131"/>
                </a:lnTo>
                <a:lnTo>
                  <a:pt x="84395" y="5358"/>
                </a:lnTo>
                <a:lnTo>
                  <a:pt x="86056" y="5178"/>
                </a:lnTo>
                <a:lnTo>
                  <a:pt x="86857" y="4775"/>
                </a:lnTo>
                <a:lnTo>
                  <a:pt x="89211" y="2867"/>
                </a:lnTo>
                <a:lnTo>
                  <a:pt x="90760" y="2296"/>
                </a:lnTo>
                <a:lnTo>
                  <a:pt x="93844" y="1930"/>
                </a:lnTo>
                <a:lnTo>
                  <a:pt x="96922" y="1858"/>
                </a:lnTo>
                <a:lnTo>
                  <a:pt x="110673" y="1839"/>
                </a:lnTo>
                <a:lnTo>
                  <a:pt x="110750" y="0"/>
                </a:lnTo>
                <a:lnTo>
                  <a:pt x="110768" y="1747"/>
                </a:lnTo>
                <a:lnTo>
                  <a:pt x="114300" y="1839"/>
                </a:lnTo>
                <a:lnTo>
                  <a:pt x="119991" y="1839"/>
                </a:lnTo>
                <a:lnTo>
                  <a:pt x="119999" y="11277"/>
                </a:lnTo>
                <a:lnTo>
                  <a:pt x="117787" y="14478"/>
                </a:lnTo>
                <a:lnTo>
                  <a:pt x="117700" y="17351"/>
                </a:lnTo>
                <a:lnTo>
                  <a:pt x="115705" y="20517"/>
                </a:lnTo>
                <a:lnTo>
                  <a:pt x="115527" y="21732"/>
                </a:lnTo>
                <a:lnTo>
                  <a:pt x="115479" y="22553"/>
                </a:lnTo>
                <a:lnTo>
                  <a:pt x="115191" y="23100"/>
                </a:lnTo>
                <a:lnTo>
                  <a:pt x="114743" y="23464"/>
                </a:lnTo>
                <a:lnTo>
                  <a:pt x="114187" y="23708"/>
                </a:lnTo>
                <a:lnTo>
                  <a:pt x="113817" y="24225"/>
                </a:lnTo>
                <a:lnTo>
                  <a:pt x="113570" y="24924"/>
                </a:lnTo>
                <a:lnTo>
                  <a:pt x="113174" y="26901"/>
                </a:lnTo>
                <a:lnTo>
                  <a:pt x="112885" y="27063"/>
                </a:lnTo>
                <a:lnTo>
                  <a:pt x="111880" y="27243"/>
                </a:lnTo>
                <a:lnTo>
                  <a:pt x="111509" y="27646"/>
                </a:lnTo>
                <a:lnTo>
                  <a:pt x="111263" y="28270"/>
                </a:lnTo>
                <a:lnTo>
                  <a:pt x="111098" y="29040"/>
                </a:lnTo>
                <a:lnTo>
                  <a:pt x="110231" y="30843"/>
                </a:lnTo>
                <a:lnTo>
                  <a:pt x="108274" y="34015"/>
                </a:lnTo>
                <a:lnTo>
                  <a:pt x="107267" y="35419"/>
                </a:lnTo>
                <a:lnTo>
                  <a:pt x="106639" y="35936"/>
                </a:lnTo>
                <a:lnTo>
                  <a:pt x="105258" y="36509"/>
                </a:lnTo>
                <a:lnTo>
                  <a:pt x="104787" y="37017"/>
                </a:lnTo>
                <a:lnTo>
                  <a:pt x="104473" y="37711"/>
                </a:lnTo>
                <a:lnTo>
                  <a:pt x="104264" y="38528"/>
                </a:lnTo>
                <a:lnTo>
                  <a:pt x="103868" y="39072"/>
                </a:lnTo>
                <a:lnTo>
                  <a:pt x="103348" y="39436"/>
                </a:lnTo>
                <a:lnTo>
                  <a:pt x="102745" y="39678"/>
                </a:lnTo>
                <a:lnTo>
                  <a:pt x="102342" y="40194"/>
                </a:lnTo>
                <a:lnTo>
                  <a:pt x="102074" y="40892"/>
                </a:lnTo>
                <a:lnTo>
                  <a:pt x="101895" y="41714"/>
                </a:lnTo>
                <a:lnTo>
                  <a:pt x="101520" y="42261"/>
                </a:lnTo>
                <a:lnTo>
                  <a:pt x="101013" y="42625"/>
                </a:lnTo>
                <a:lnTo>
                  <a:pt x="99582" y="43211"/>
                </a:lnTo>
                <a:lnTo>
                  <a:pt x="97274" y="46092"/>
                </a:lnTo>
                <a:lnTo>
                  <a:pt x="96395" y="46346"/>
                </a:lnTo>
                <a:lnTo>
                  <a:pt x="95801" y="46413"/>
                </a:lnTo>
                <a:lnTo>
                  <a:pt x="95406" y="46813"/>
                </a:lnTo>
                <a:lnTo>
                  <a:pt x="95142" y="47435"/>
                </a:lnTo>
                <a:lnTo>
                  <a:pt x="94966" y="48204"/>
                </a:lnTo>
                <a:lnTo>
                  <a:pt x="94593" y="48717"/>
                </a:lnTo>
                <a:lnTo>
                  <a:pt x="94087" y="49058"/>
                </a:lnTo>
                <a:lnTo>
                  <a:pt x="93494" y="49286"/>
                </a:lnTo>
                <a:lnTo>
                  <a:pt x="93098" y="49793"/>
                </a:lnTo>
                <a:lnTo>
                  <a:pt x="92835" y="50486"/>
                </a:lnTo>
                <a:lnTo>
                  <a:pt x="92659" y="51302"/>
                </a:lnTo>
                <a:lnTo>
                  <a:pt x="92285" y="51847"/>
                </a:lnTo>
                <a:lnTo>
                  <a:pt x="91780" y="52210"/>
                </a:lnTo>
                <a:lnTo>
                  <a:pt x="91186" y="52452"/>
                </a:lnTo>
                <a:lnTo>
                  <a:pt x="89843" y="53667"/>
                </a:lnTo>
                <a:lnTo>
                  <a:pt x="89126" y="54487"/>
                </a:lnTo>
                <a:lnTo>
                  <a:pt x="88648" y="55389"/>
                </a:lnTo>
                <a:lnTo>
                  <a:pt x="88117" y="57338"/>
                </a:lnTo>
                <a:lnTo>
                  <a:pt x="87719" y="58000"/>
                </a:lnTo>
                <a:lnTo>
                  <a:pt x="87197" y="58441"/>
                </a:lnTo>
                <a:lnTo>
                  <a:pt x="86593" y="58735"/>
                </a:lnTo>
                <a:lnTo>
                  <a:pt x="85237" y="60008"/>
                </a:lnTo>
                <a:lnTo>
                  <a:pt x="84517" y="60844"/>
                </a:lnTo>
                <a:lnTo>
                  <a:pt x="84037" y="61756"/>
                </a:lnTo>
                <a:lnTo>
                  <a:pt x="83503" y="63716"/>
                </a:lnTo>
                <a:lnTo>
                  <a:pt x="83105" y="64381"/>
                </a:lnTo>
                <a:lnTo>
                  <a:pt x="82582" y="64823"/>
                </a:lnTo>
                <a:lnTo>
                  <a:pt x="81978" y="65119"/>
                </a:lnTo>
                <a:lnTo>
                  <a:pt x="81575" y="65671"/>
                </a:lnTo>
                <a:lnTo>
                  <a:pt x="81306" y="66393"/>
                </a:lnTo>
                <a:lnTo>
                  <a:pt x="81127" y="67230"/>
                </a:lnTo>
                <a:lnTo>
                  <a:pt x="80751" y="67788"/>
                </a:lnTo>
                <a:lnTo>
                  <a:pt x="80244" y="68160"/>
                </a:lnTo>
                <a:lnTo>
                  <a:pt x="79650" y="68408"/>
                </a:lnTo>
                <a:lnTo>
                  <a:pt x="79253" y="68927"/>
                </a:lnTo>
                <a:lnTo>
                  <a:pt x="78989" y="69629"/>
                </a:lnTo>
                <a:lnTo>
                  <a:pt x="78813" y="70452"/>
                </a:lnTo>
                <a:lnTo>
                  <a:pt x="77934" y="72312"/>
                </a:lnTo>
                <a:lnTo>
                  <a:pt x="77340" y="73305"/>
                </a:lnTo>
                <a:lnTo>
                  <a:pt x="76688" y="73967"/>
                </a:lnTo>
                <a:lnTo>
                  <a:pt x="75280" y="74702"/>
                </a:lnTo>
                <a:lnTo>
                  <a:pt x="74802" y="75252"/>
                </a:lnTo>
                <a:lnTo>
                  <a:pt x="74483" y="75975"/>
                </a:lnTo>
                <a:lnTo>
                  <a:pt x="74270" y="76811"/>
                </a:lnTo>
                <a:lnTo>
                  <a:pt x="73872" y="77368"/>
                </a:lnTo>
                <a:lnTo>
                  <a:pt x="73351" y="77740"/>
                </a:lnTo>
                <a:lnTo>
                  <a:pt x="72746" y="77988"/>
                </a:lnTo>
                <a:lnTo>
                  <a:pt x="72344" y="78508"/>
                </a:lnTo>
                <a:lnTo>
                  <a:pt x="72075" y="79210"/>
                </a:lnTo>
                <a:lnTo>
                  <a:pt x="71896" y="80032"/>
                </a:lnTo>
                <a:lnTo>
                  <a:pt x="71520" y="80580"/>
                </a:lnTo>
                <a:lnTo>
                  <a:pt x="71013" y="80946"/>
                </a:lnTo>
                <a:lnTo>
                  <a:pt x="70419" y="81190"/>
                </a:lnTo>
                <a:lnTo>
                  <a:pt x="70023" y="81707"/>
                </a:lnTo>
                <a:lnTo>
                  <a:pt x="69759" y="82407"/>
                </a:lnTo>
                <a:lnTo>
                  <a:pt x="69583" y="83228"/>
                </a:lnTo>
                <a:lnTo>
                  <a:pt x="69209" y="83776"/>
                </a:lnTo>
                <a:lnTo>
                  <a:pt x="68703" y="84141"/>
                </a:lnTo>
                <a:lnTo>
                  <a:pt x="66083" y="85601"/>
                </a:lnTo>
                <a:lnTo>
                  <a:pt x="63729" y="87324"/>
                </a:lnTo>
                <a:lnTo>
                  <a:pt x="60962" y="89934"/>
                </a:lnTo>
                <a:lnTo>
                  <a:pt x="58173" y="91084"/>
                </a:lnTo>
                <a:lnTo>
                  <a:pt x="55944" y="93418"/>
                </a:lnTo>
                <a:lnTo>
                  <a:pt x="54522" y="93992"/>
                </a:lnTo>
                <a:lnTo>
                  <a:pt x="52280" y="94315"/>
                </a:lnTo>
                <a:lnTo>
                  <a:pt x="51520" y="94715"/>
                </a:lnTo>
                <a:lnTo>
                  <a:pt x="49225" y="96619"/>
                </a:lnTo>
                <a:lnTo>
                  <a:pt x="47689" y="97189"/>
                </a:lnTo>
                <a:lnTo>
                  <a:pt x="45383" y="97509"/>
                </a:lnTo>
                <a:lnTo>
                  <a:pt x="44614" y="97909"/>
                </a:lnTo>
                <a:lnTo>
                  <a:pt x="41994" y="100383"/>
                </a:lnTo>
                <a:lnTo>
                  <a:pt x="41057" y="100636"/>
                </a:lnTo>
                <a:lnTo>
                  <a:pt x="37628" y="100811"/>
                </a:lnTo>
                <a:lnTo>
                  <a:pt x="36125" y="100826"/>
                </a:lnTo>
                <a:lnTo>
                  <a:pt x="35365" y="101185"/>
                </a:lnTo>
                <a:lnTo>
                  <a:pt x="33071" y="103031"/>
                </a:lnTo>
                <a:lnTo>
                  <a:pt x="31535" y="103587"/>
                </a:lnTo>
                <a:lnTo>
                  <a:pt x="28460" y="103944"/>
                </a:lnTo>
                <a:lnTo>
                  <a:pt x="26922" y="103993"/>
                </a:lnTo>
                <a:lnTo>
                  <a:pt x="26410" y="104360"/>
                </a:lnTo>
                <a:lnTo>
                  <a:pt x="26068" y="104961"/>
                </a:lnTo>
                <a:lnTo>
                  <a:pt x="25840" y="105716"/>
                </a:lnTo>
                <a:lnTo>
                  <a:pt x="25431" y="106219"/>
                </a:lnTo>
                <a:lnTo>
                  <a:pt x="24903" y="106554"/>
                </a:lnTo>
                <a:lnTo>
                  <a:pt x="23632" y="106927"/>
                </a:lnTo>
                <a:lnTo>
                  <a:pt x="19971" y="107186"/>
                </a:lnTo>
                <a:lnTo>
                  <a:pt x="17683" y="107214"/>
                </a:lnTo>
                <a:lnTo>
                  <a:pt x="17173" y="107572"/>
                </a:lnTo>
                <a:lnTo>
                  <a:pt x="16834" y="108166"/>
                </a:lnTo>
                <a:lnTo>
                  <a:pt x="16607" y="108917"/>
                </a:lnTo>
                <a:lnTo>
                  <a:pt x="16199" y="109418"/>
                </a:lnTo>
                <a:lnTo>
                  <a:pt x="15671" y="109751"/>
                </a:lnTo>
                <a:lnTo>
                  <a:pt x="14401" y="110122"/>
                </a:lnTo>
                <a:lnTo>
                  <a:pt x="11966" y="110380"/>
                </a:lnTo>
                <a:lnTo>
                  <a:pt x="9780" y="112606"/>
                </a:lnTo>
                <a:lnTo>
                  <a:pt x="7350" y="113480"/>
                </a:lnTo>
                <a:lnTo>
                  <a:pt x="5165" y="115781"/>
                </a:lnTo>
                <a:lnTo>
                  <a:pt x="2307" y="116805"/>
                </a:lnTo>
              </a:path>
            </a:pathLst>
          </a:cu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Questions??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5"/>
          <p:cNvSpPr txBox="1"/>
          <p:nvPr>
            <p:ph type="ctrTitle"/>
          </p:nvPr>
        </p:nvSpPr>
        <p:spPr>
          <a:xfrm>
            <a:off x="228600" y="205740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Calibri"/>
              <a:buNone/>
            </a:pPr>
            <a:r>
              <a:rPr b="1" i="0" lang="en-US" sz="6000" u="none" cap="none" strike="noStrike">
                <a:solidFill>
                  <a:schemeClr val="lt1"/>
                </a:solidFill>
                <a:latin typeface="Calibri"/>
                <a:ea typeface="Calibri"/>
                <a:cs typeface="Calibri"/>
                <a:sym typeface="Calibri"/>
              </a:rPr>
              <a:t>Fun with the Brain</a:t>
            </a:r>
            <a:endParaRPr/>
          </a:p>
        </p:txBody>
      </p:sp>
      <p:pic>
        <p:nvPicPr>
          <p:cNvPr descr="C:\Users\lengelhardt\Desktop\_NEED Lab\Laura personal\CUNO brain1.jpg" id="108" name="Google Shape;108;p15"/>
          <p:cNvPicPr preferRelativeResize="0"/>
          <p:nvPr/>
        </p:nvPicPr>
        <p:blipFill rotWithShape="1">
          <a:blip r:embed="rId3">
            <a:alphaModFix/>
          </a:blip>
          <a:srcRect b="0" l="0" r="0" t="0"/>
          <a:stretch/>
        </p:blipFill>
        <p:spPr>
          <a:xfrm flipH="1">
            <a:off x="457200" y="2209800"/>
            <a:ext cx="3886200" cy="3058440"/>
          </a:xfrm>
          <a:prstGeom prst="rect">
            <a:avLst/>
          </a:prstGeom>
          <a:noFill/>
          <a:ln>
            <a:noFill/>
          </a:ln>
        </p:spPr>
      </p:pic>
      <p:sp>
        <p:nvSpPr>
          <p:cNvPr id="109" name="Google Shape;109;p15"/>
          <p:cNvSpPr/>
          <p:nvPr/>
        </p:nvSpPr>
        <p:spPr>
          <a:xfrm>
            <a:off x="-152400" y="76200"/>
            <a:ext cx="952500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cap="none">
                <a:solidFill>
                  <a:srgbClr val="00B0F0"/>
                </a:solidFill>
                <a:latin typeface="Calibri"/>
                <a:ea typeface="Calibri"/>
                <a:cs typeface="Calibri"/>
                <a:sym typeface="Calibri"/>
              </a:rPr>
              <a:t>How do you use your brain?</a:t>
            </a:r>
            <a:endParaRPr b="1" sz="6000" cap="none">
              <a:solidFill>
                <a:srgbClr val="00B0F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t/>
            </a:r>
            <a:endParaRPr b="0" i="0" sz="4400" u="none" cap="none" strike="noStrike">
              <a:solidFill>
                <a:schemeClr val="dk1"/>
              </a:solidFill>
              <a:latin typeface="Calibri"/>
              <a:ea typeface="Calibri"/>
              <a:cs typeface="Calibri"/>
              <a:sym typeface="Calibri"/>
            </a:endParaRPr>
          </a:p>
        </p:txBody>
      </p:sp>
      <p:sp>
        <p:nvSpPr>
          <p:cNvPr id="437" name="Google Shape;437;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Pictures courtesy of communication4all.co.uk (senses), wikipedia.org (mad scientist), cliparts101.com (man at desk), science.phillipmartin.info (woman with microscope), clipartof.com (girl at desk), 4chandata.com (boy with pitchfork), 123rf.com (boy with book)</a:t>
            </a:r>
            <a:endParaRPr/>
          </a:p>
          <a:p>
            <a:pPr indent="-342900" lvl="0" marL="342900" marR="0" rtl="0" algn="l">
              <a:spcBef>
                <a:spcPts val="32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wisegeek.org (real brains), builttosell.com (black and white brain outline), lifehacker.com (pink cartoon brain), learn.genetics.utah.edu (human &amp; rat comparison)</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5 Senses</a:t>
            </a:r>
            <a:endParaRPr b="0" i="0" sz="4400" u="none" cap="none" strike="noStrike">
              <a:solidFill>
                <a:schemeClr val="dk1"/>
              </a:solidFill>
              <a:latin typeface="Calibri"/>
              <a:ea typeface="Calibri"/>
              <a:cs typeface="Calibri"/>
              <a:sym typeface="Calibri"/>
            </a:endParaRPr>
          </a:p>
        </p:txBody>
      </p:sp>
      <p:pic>
        <p:nvPicPr>
          <p:cNvPr descr="C:\Users\lengelhardt\Desktop\Senses1.png" id="116" name="Google Shape;116;p16"/>
          <p:cNvPicPr preferRelativeResize="0"/>
          <p:nvPr/>
        </p:nvPicPr>
        <p:blipFill rotWithShape="1">
          <a:blip r:embed="rId3">
            <a:alphaModFix/>
          </a:blip>
          <a:srcRect b="20319" l="7907" r="75836" t="59010"/>
          <a:stretch/>
        </p:blipFill>
        <p:spPr>
          <a:xfrm>
            <a:off x="1143000" y="1219200"/>
            <a:ext cx="1818651" cy="1743809"/>
          </a:xfrm>
          <a:prstGeom prst="rect">
            <a:avLst/>
          </a:prstGeom>
          <a:noFill/>
          <a:ln>
            <a:noFill/>
          </a:ln>
        </p:spPr>
      </p:pic>
      <p:pic>
        <p:nvPicPr>
          <p:cNvPr descr="C:\Users\lengelhardt\Desktop\Senses1.png" id="117" name="Google Shape;117;p16"/>
          <p:cNvPicPr preferRelativeResize="0"/>
          <p:nvPr/>
        </p:nvPicPr>
        <p:blipFill rotWithShape="1">
          <a:blip r:embed="rId3">
            <a:alphaModFix/>
          </a:blip>
          <a:srcRect b="19077" l="27237" r="59578" t="59010"/>
          <a:stretch/>
        </p:blipFill>
        <p:spPr>
          <a:xfrm>
            <a:off x="3810000" y="2627335"/>
            <a:ext cx="1612276" cy="2020865"/>
          </a:xfrm>
          <a:prstGeom prst="rect">
            <a:avLst/>
          </a:prstGeom>
          <a:noFill/>
          <a:ln>
            <a:noFill/>
          </a:ln>
        </p:spPr>
      </p:pic>
      <p:pic>
        <p:nvPicPr>
          <p:cNvPr descr="C:\Users\lengelhardt\Desktop\Senses1.png" id="118" name="Google Shape;118;p16"/>
          <p:cNvPicPr preferRelativeResize="0"/>
          <p:nvPr/>
        </p:nvPicPr>
        <p:blipFill rotWithShape="1">
          <a:blip r:embed="rId3">
            <a:alphaModFix/>
          </a:blip>
          <a:srcRect b="19832" l="59771" r="24024" t="62736"/>
          <a:stretch/>
        </p:blipFill>
        <p:spPr>
          <a:xfrm>
            <a:off x="1177168" y="4329584"/>
            <a:ext cx="2042966" cy="1657350"/>
          </a:xfrm>
          <a:prstGeom prst="rect">
            <a:avLst/>
          </a:prstGeom>
          <a:noFill/>
          <a:ln>
            <a:noFill/>
          </a:ln>
        </p:spPr>
      </p:pic>
      <p:pic>
        <p:nvPicPr>
          <p:cNvPr descr="C:\Users\lengelhardt\Desktop\Senses1.png" id="119" name="Google Shape;119;p16"/>
          <p:cNvPicPr preferRelativeResize="0"/>
          <p:nvPr/>
        </p:nvPicPr>
        <p:blipFill rotWithShape="1">
          <a:blip r:embed="rId3">
            <a:alphaModFix/>
          </a:blip>
          <a:srcRect b="19077" l="43566" r="41380" t="62736"/>
          <a:stretch/>
        </p:blipFill>
        <p:spPr>
          <a:xfrm>
            <a:off x="5867400" y="1295400"/>
            <a:ext cx="2016369" cy="1837137"/>
          </a:xfrm>
          <a:prstGeom prst="rect">
            <a:avLst/>
          </a:prstGeom>
          <a:noFill/>
          <a:ln>
            <a:noFill/>
          </a:ln>
        </p:spPr>
      </p:pic>
      <p:pic>
        <p:nvPicPr>
          <p:cNvPr descr="C:\Users\lengelhardt\Desktop\Senses1.png" id="120" name="Google Shape;120;p16"/>
          <p:cNvPicPr preferRelativeResize="0"/>
          <p:nvPr/>
        </p:nvPicPr>
        <p:blipFill rotWithShape="1">
          <a:blip r:embed="rId3">
            <a:alphaModFix/>
          </a:blip>
          <a:srcRect b="20148" l="76292" r="8722" t="58205"/>
          <a:stretch/>
        </p:blipFill>
        <p:spPr>
          <a:xfrm>
            <a:off x="5902569" y="3882012"/>
            <a:ext cx="2016369" cy="21964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7"/>
          <p:cNvSpPr txBox="1"/>
          <p:nvPr/>
        </p:nvSpPr>
        <p:spPr>
          <a:xfrm>
            <a:off x="3200400" y="478971"/>
            <a:ext cx="31242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The Brain</a:t>
            </a:r>
            <a:endParaRPr sz="4400">
              <a:solidFill>
                <a:schemeClr val="dk1"/>
              </a:solidFill>
              <a:latin typeface="Arial"/>
              <a:ea typeface="Arial"/>
              <a:cs typeface="Arial"/>
              <a:sym typeface="Arial"/>
            </a:endParaRPr>
          </a:p>
        </p:txBody>
      </p:sp>
      <p:cxnSp>
        <p:nvCxnSpPr>
          <p:cNvPr id="127" name="Google Shape;127;p17"/>
          <p:cNvCxnSpPr/>
          <p:nvPr/>
        </p:nvCxnSpPr>
        <p:spPr>
          <a:xfrm>
            <a:off x="4419600" y="4648200"/>
            <a:ext cx="1066800" cy="609600"/>
          </a:xfrm>
          <a:prstGeom prst="straightConnector1">
            <a:avLst/>
          </a:prstGeom>
          <a:noFill/>
          <a:ln cap="flat" cmpd="sng" w="19050">
            <a:solidFill>
              <a:schemeClr val="lt1"/>
            </a:solidFill>
            <a:prstDash val="dash"/>
            <a:round/>
            <a:headEnd len="sm" w="sm" type="none"/>
            <a:tailEnd len="sm" w="sm" type="none"/>
          </a:ln>
        </p:spPr>
      </p:cxnSp>
      <p:pic>
        <p:nvPicPr>
          <p:cNvPr descr="C:\Users\lengelhardt\Desktop\brain_inset.tif" id="128" name="Google Shape;128;p17"/>
          <p:cNvPicPr preferRelativeResize="0"/>
          <p:nvPr/>
        </p:nvPicPr>
        <p:blipFill rotWithShape="1">
          <a:blip r:embed="rId3">
            <a:alphaModFix/>
          </a:blip>
          <a:srcRect b="0" l="0" r="0" t="0"/>
          <a:stretch/>
        </p:blipFill>
        <p:spPr>
          <a:xfrm>
            <a:off x="711200" y="1243013"/>
            <a:ext cx="8280400" cy="4805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C:\Users\lengelhardt\Desktop\13749461-cartoon-school-boy-with-book-smiling-and-waving-isolated-on-white.jpg" id="134" name="Google Shape;134;p18"/>
          <p:cNvPicPr preferRelativeResize="0"/>
          <p:nvPr/>
        </p:nvPicPr>
        <p:blipFill rotWithShape="1">
          <a:blip r:embed="rId3">
            <a:alphaModFix/>
          </a:blip>
          <a:srcRect b="44961" l="28936" r="7996" t="0"/>
          <a:stretch/>
        </p:blipFill>
        <p:spPr>
          <a:xfrm flipH="1">
            <a:off x="5164690" y="685800"/>
            <a:ext cx="3773667" cy="4208624"/>
          </a:xfrm>
          <a:prstGeom prst="rect">
            <a:avLst/>
          </a:prstGeom>
          <a:noFill/>
          <a:ln>
            <a:noFill/>
          </a:ln>
        </p:spPr>
      </p:pic>
      <p:pic>
        <p:nvPicPr>
          <p:cNvPr descr="C:\Users\lengelhardt\Desktop\brain.png" id="135" name="Google Shape;135;p18"/>
          <p:cNvPicPr preferRelativeResize="0"/>
          <p:nvPr/>
        </p:nvPicPr>
        <p:blipFill rotWithShape="1">
          <a:blip r:embed="rId4">
            <a:alphaModFix/>
          </a:blip>
          <a:srcRect b="0" l="0" r="0" t="0"/>
          <a:stretch/>
        </p:blipFill>
        <p:spPr>
          <a:xfrm rot="-501952">
            <a:off x="323810" y="2053471"/>
            <a:ext cx="4623920" cy="4064182"/>
          </a:xfrm>
          <a:prstGeom prst="rect">
            <a:avLst/>
          </a:prstGeom>
          <a:noFill/>
          <a:ln>
            <a:noFill/>
          </a:ln>
        </p:spPr>
      </p:pic>
      <p:sp>
        <p:nvSpPr>
          <p:cNvPr id="136" name="Google Shape;136;p18"/>
          <p:cNvSpPr/>
          <p:nvPr/>
        </p:nvSpPr>
        <p:spPr>
          <a:xfrm rot="-327652">
            <a:off x="4173940" y="3423044"/>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7" name="Google Shape;137;p18"/>
          <p:cNvCxnSpPr/>
          <p:nvPr/>
        </p:nvCxnSpPr>
        <p:spPr>
          <a:xfrm flipH="1" rot="10800000">
            <a:off x="4586977" y="2195918"/>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138" name="Google Shape;138;p18"/>
          <p:cNvSpPr txBox="1"/>
          <p:nvPr/>
        </p:nvSpPr>
        <p:spPr>
          <a:xfrm>
            <a:off x="4572000" y="1371600"/>
            <a:ext cx="124465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00FF"/>
                </a:solidFill>
                <a:latin typeface="Calibri"/>
                <a:ea typeface="Calibri"/>
                <a:cs typeface="Calibri"/>
                <a:sym typeface="Calibri"/>
              </a:rPr>
              <a:t>Sight</a:t>
            </a:r>
            <a:endParaRPr b="1" sz="4000">
              <a:solidFill>
                <a:srgbClr val="0000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descr="C:\Users\lengelhardt\Desktop\13749461-cartoon-school-boy-with-book-smiling-and-waving-isolated-on-white.jpg" id="144" name="Google Shape;144;p19"/>
          <p:cNvPicPr preferRelativeResize="0"/>
          <p:nvPr/>
        </p:nvPicPr>
        <p:blipFill rotWithShape="1">
          <a:blip r:embed="rId3">
            <a:alphaModFix/>
          </a:blip>
          <a:srcRect b="44961" l="28936" r="7996" t="0"/>
          <a:stretch/>
        </p:blipFill>
        <p:spPr>
          <a:xfrm flipH="1">
            <a:off x="5164690" y="685800"/>
            <a:ext cx="3773667" cy="4208624"/>
          </a:xfrm>
          <a:prstGeom prst="rect">
            <a:avLst/>
          </a:prstGeom>
          <a:noFill/>
          <a:ln>
            <a:noFill/>
          </a:ln>
        </p:spPr>
      </p:pic>
      <p:pic>
        <p:nvPicPr>
          <p:cNvPr descr="C:\Users\lengelhardt\Desktop\brain.png" id="145" name="Google Shape;145;p19"/>
          <p:cNvPicPr preferRelativeResize="0"/>
          <p:nvPr/>
        </p:nvPicPr>
        <p:blipFill rotWithShape="1">
          <a:blip r:embed="rId4">
            <a:alphaModFix/>
          </a:blip>
          <a:srcRect b="0" l="0" r="0" t="0"/>
          <a:stretch/>
        </p:blipFill>
        <p:spPr>
          <a:xfrm rot="-501952">
            <a:off x="323810" y="2053471"/>
            <a:ext cx="4623920" cy="4064182"/>
          </a:xfrm>
          <a:prstGeom prst="rect">
            <a:avLst/>
          </a:prstGeom>
          <a:noFill/>
          <a:ln>
            <a:noFill/>
          </a:ln>
        </p:spPr>
      </p:pic>
      <p:sp>
        <p:nvSpPr>
          <p:cNvPr id="146" name="Google Shape;146;p19"/>
          <p:cNvSpPr/>
          <p:nvPr/>
        </p:nvSpPr>
        <p:spPr>
          <a:xfrm rot="-327652">
            <a:off x="4173940" y="3423044"/>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7" name="Google Shape;147;p19"/>
          <p:cNvCxnSpPr/>
          <p:nvPr/>
        </p:nvCxnSpPr>
        <p:spPr>
          <a:xfrm flipH="1" rot="10800000">
            <a:off x="4586977" y="2195918"/>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148" name="Google Shape;148;p19"/>
          <p:cNvSpPr/>
          <p:nvPr/>
        </p:nvSpPr>
        <p:spPr>
          <a:xfrm rot="837777">
            <a:off x="2336164" y="2130037"/>
            <a:ext cx="525715" cy="1651587"/>
          </a:xfrm>
          <a:prstGeom prst="ellipse">
            <a:avLst/>
          </a:prstGeom>
          <a:solidFill>
            <a:srgbClr val="EBA32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9" name="Google Shape;149;p19"/>
          <p:cNvCxnSpPr>
            <a:endCxn id="144" idx="3"/>
          </p:cNvCxnSpPr>
          <p:nvPr/>
        </p:nvCxnSpPr>
        <p:spPr>
          <a:xfrm flipH="1" rot="10800000">
            <a:off x="2498890" y="2790112"/>
            <a:ext cx="2665800" cy="63600"/>
          </a:xfrm>
          <a:prstGeom prst="straightConnector1">
            <a:avLst/>
          </a:prstGeom>
          <a:noFill/>
          <a:ln cap="flat" cmpd="sng" w="38100">
            <a:solidFill>
              <a:srgbClr val="EBA321"/>
            </a:solidFill>
            <a:prstDash val="solid"/>
            <a:round/>
            <a:headEnd len="sm" w="sm" type="none"/>
            <a:tailEnd len="med" w="med" type="stealth"/>
          </a:ln>
        </p:spPr>
      </p:cxnSp>
      <p:sp>
        <p:nvSpPr>
          <p:cNvPr id="150" name="Google Shape;150;p19"/>
          <p:cNvSpPr txBox="1"/>
          <p:nvPr/>
        </p:nvSpPr>
        <p:spPr>
          <a:xfrm>
            <a:off x="2743200" y="1371600"/>
            <a:ext cx="16692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EBA321"/>
                </a:solidFill>
                <a:latin typeface="Calibri"/>
                <a:ea typeface="Calibri"/>
                <a:cs typeface="Calibri"/>
                <a:sym typeface="Calibri"/>
              </a:rPr>
              <a:t>Touch</a:t>
            </a:r>
            <a:endParaRPr b="1" sz="4000">
              <a:solidFill>
                <a:srgbClr val="EBA32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descr="C:\Users\lengelhardt\Desktop\13749461-cartoon-school-boy-with-book-smiling-and-waving-isolated-on-white.jpg" id="156" name="Google Shape;156;p20"/>
          <p:cNvPicPr preferRelativeResize="0"/>
          <p:nvPr/>
        </p:nvPicPr>
        <p:blipFill rotWithShape="1">
          <a:blip r:embed="rId3">
            <a:alphaModFix/>
          </a:blip>
          <a:srcRect b="44961" l="28936" r="7996" t="0"/>
          <a:stretch/>
        </p:blipFill>
        <p:spPr>
          <a:xfrm flipH="1">
            <a:off x="5164690" y="685800"/>
            <a:ext cx="3773667" cy="4208624"/>
          </a:xfrm>
          <a:prstGeom prst="rect">
            <a:avLst/>
          </a:prstGeom>
          <a:noFill/>
          <a:ln>
            <a:noFill/>
          </a:ln>
        </p:spPr>
      </p:pic>
      <p:pic>
        <p:nvPicPr>
          <p:cNvPr descr="C:\Users\lengelhardt\Desktop\brain.png" id="157" name="Google Shape;157;p20"/>
          <p:cNvPicPr preferRelativeResize="0"/>
          <p:nvPr/>
        </p:nvPicPr>
        <p:blipFill rotWithShape="1">
          <a:blip r:embed="rId4">
            <a:alphaModFix/>
          </a:blip>
          <a:srcRect b="0" l="0" r="0" t="0"/>
          <a:stretch/>
        </p:blipFill>
        <p:spPr>
          <a:xfrm rot="-501952">
            <a:off x="323810" y="2053471"/>
            <a:ext cx="4623920" cy="4064182"/>
          </a:xfrm>
          <a:prstGeom prst="rect">
            <a:avLst/>
          </a:prstGeom>
          <a:noFill/>
          <a:ln>
            <a:noFill/>
          </a:ln>
        </p:spPr>
      </p:pic>
      <p:sp>
        <p:nvSpPr>
          <p:cNvPr id="158" name="Google Shape;158;p20"/>
          <p:cNvSpPr/>
          <p:nvPr/>
        </p:nvSpPr>
        <p:spPr>
          <a:xfrm rot="-327652">
            <a:off x="4173940" y="3423044"/>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9" name="Google Shape;159;p20"/>
          <p:cNvCxnSpPr/>
          <p:nvPr/>
        </p:nvCxnSpPr>
        <p:spPr>
          <a:xfrm flipH="1" rot="10800000">
            <a:off x="4586977" y="2195918"/>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160" name="Google Shape;160;p20"/>
          <p:cNvSpPr/>
          <p:nvPr/>
        </p:nvSpPr>
        <p:spPr>
          <a:xfrm rot="837777">
            <a:off x="2336164" y="2130037"/>
            <a:ext cx="525715" cy="1651587"/>
          </a:xfrm>
          <a:prstGeom prst="ellipse">
            <a:avLst/>
          </a:prstGeom>
          <a:solidFill>
            <a:srgbClr val="EBA32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1" name="Google Shape;161;p20"/>
          <p:cNvCxnSpPr>
            <a:endCxn id="156" idx="3"/>
          </p:cNvCxnSpPr>
          <p:nvPr/>
        </p:nvCxnSpPr>
        <p:spPr>
          <a:xfrm flipH="1" rot="10800000">
            <a:off x="2498890" y="2790112"/>
            <a:ext cx="2665800" cy="63600"/>
          </a:xfrm>
          <a:prstGeom prst="straightConnector1">
            <a:avLst/>
          </a:prstGeom>
          <a:noFill/>
          <a:ln cap="flat" cmpd="sng" w="38100">
            <a:solidFill>
              <a:srgbClr val="EBA321"/>
            </a:solidFill>
            <a:prstDash val="solid"/>
            <a:round/>
            <a:headEnd len="sm" w="sm" type="none"/>
            <a:tailEnd len="med" w="med" type="stealth"/>
          </a:ln>
        </p:spPr>
      </p:cxnSp>
      <p:sp>
        <p:nvSpPr>
          <p:cNvPr id="162" name="Google Shape;162;p20"/>
          <p:cNvSpPr/>
          <p:nvPr/>
        </p:nvSpPr>
        <p:spPr>
          <a:xfrm>
            <a:off x="2567354" y="3599024"/>
            <a:ext cx="844059" cy="642344"/>
          </a:xfrm>
          <a:prstGeom prst="ellipse">
            <a:avLst/>
          </a:prstGeom>
          <a:solidFill>
            <a:srgbClr val="E626CB">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3" name="Google Shape;163;p20"/>
          <p:cNvCxnSpPr>
            <a:stCxn id="162" idx="7"/>
          </p:cNvCxnSpPr>
          <p:nvPr/>
        </p:nvCxnSpPr>
        <p:spPr>
          <a:xfrm flipH="1" rot="10800000">
            <a:off x="3287803" y="2271993"/>
            <a:ext cx="3798900" cy="1421100"/>
          </a:xfrm>
          <a:prstGeom prst="straightConnector1">
            <a:avLst/>
          </a:prstGeom>
          <a:noFill/>
          <a:ln cap="flat" cmpd="sng" w="38100">
            <a:solidFill>
              <a:srgbClr val="E626CB"/>
            </a:solidFill>
            <a:prstDash val="solid"/>
            <a:round/>
            <a:headEnd len="sm" w="sm" type="none"/>
            <a:tailEnd len="med" w="med" type="stealth"/>
          </a:ln>
        </p:spPr>
      </p:cxnSp>
      <p:sp>
        <p:nvSpPr>
          <p:cNvPr id="164" name="Google Shape;164;p20"/>
          <p:cNvSpPr txBox="1"/>
          <p:nvPr/>
        </p:nvSpPr>
        <p:spPr>
          <a:xfrm>
            <a:off x="4572000" y="1371600"/>
            <a:ext cx="185178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E626CB"/>
                </a:solidFill>
                <a:latin typeface="Calibri"/>
                <a:ea typeface="Calibri"/>
                <a:cs typeface="Calibri"/>
                <a:sym typeface="Calibri"/>
              </a:rPr>
              <a:t>Hearing</a:t>
            </a:r>
            <a:endParaRPr b="1" sz="4000">
              <a:solidFill>
                <a:srgbClr val="E626C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C:\Users\lengelhardt\Desktop\13749461-cartoon-school-boy-with-book-smiling-and-waving-isolated-on-white.jpg" id="170" name="Google Shape;170;p21"/>
          <p:cNvPicPr preferRelativeResize="0"/>
          <p:nvPr/>
        </p:nvPicPr>
        <p:blipFill rotWithShape="1">
          <a:blip r:embed="rId3">
            <a:alphaModFix/>
          </a:blip>
          <a:srcRect b="44961" l="28936" r="7996" t="0"/>
          <a:stretch/>
        </p:blipFill>
        <p:spPr>
          <a:xfrm flipH="1">
            <a:off x="5111935" y="381000"/>
            <a:ext cx="3773667" cy="4208624"/>
          </a:xfrm>
          <a:prstGeom prst="rect">
            <a:avLst/>
          </a:prstGeom>
          <a:noFill/>
          <a:ln>
            <a:noFill/>
          </a:ln>
        </p:spPr>
      </p:pic>
      <p:pic>
        <p:nvPicPr>
          <p:cNvPr descr="C:\Users\lengelhardt\Desktop\brain.png" id="171" name="Google Shape;171;p21"/>
          <p:cNvPicPr preferRelativeResize="0"/>
          <p:nvPr/>
        </p:nvPicPr>
        <p:blipFill rotWithShape="1">
          <a:blip r:embed="rId4">
            <a:alphaModFix/>
          </a:blip>
          <a:srcRect b="0" l="0" r="0" t="0"/>
          <a:stretch/>
        </p:blipFill>
        <p:spPr>
          <a:xfrm rot="-501952">
            <a:off x="271055" y="1748671"/>
            <a:ext cx="4623920" cy="4064182"/>
          </a:xfrm>
          <a:prstGeom prst="rect">
            <a:avLst/>
          </a:prstGeom>
          <a:noFill/>
          <a:ln>
            <a:noFill/>
          </a:ln>
        </p:spPr>
      </p:pic>
      <p:sp>
        <p:nvSpPr>
          <p:cNvPr id="172" name="Google Shape;172;p21"/>
          <p:cNvSpPr/>
          <p:nvPr/>
        </p:nvSpPr>
        <p:spPr>
          <a:xfrm rot="-327652">
            <a:off x="4121185" y="3118244"/>
            <a:ext cx="765114" cy="1438237"/>
          </a:xfrm>
          <a:prstGeom prst="ellipse">
            <a:avLst/>
          </a:prstGeom>
          <a:solidFill>
            <a:srgbClr val="00B0F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3" name="Google Shape;173;p21"/>
          <p:cNvCxnSpPr/>
          <p:nvPr/>
        </p:nvCxnSpPr>
        <p:spPr>
          <a:xfrm flipH="1" rot="10800000">
            <a:off x="4534222" y="1891118"/>
            <a:ext cx="3033023" cy="1974952"/>
          </a:xfrm>
          <a:prstGeom prst="straightConnector1">
            <a:avLst/>
          </a:prstGeom>
          <a:noFill/>
          <a:ln cap="flat" cmpd="sng" w="38100">
            <a:solidFill>
              <a:srgbClr val="00B0F0"/>
            </a:solidFill>
            <a:prstDash val="solid"/>
            <a:round/>
            <a:headEnd len="sm" w="sm" type="none"/>
            <a:tailEnd len="med" w="med" type="stealth"/>
          </a:ln>
        </p:spPr>
      </p:cxnSp>
      <p:sp>
        <p:nvSpPr>
          <p:cNvPr id="174" name="Google Shape;174;p21"/>
          <p:cNvSpPr/>
          <p:nvPr/>
        </p:nvSpPr>
        <p:spPr>
          <a:xfrm rot="837777">
            <a:off x="2283409" y="1825237"/>
            <a:ext cx="525715" cy="1651587"/>
          </a:xfrm>
          <a:prstGeom prst="ellipse">
            <a:avLst/>
          </a:prstGeom>
          <a:solidFill>
            <a:srgbClr val="EBA32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5" name="Google Shape;175;p21"/>
          <p:cNvCxnSpPr>
            <a:endCxn id="170" idx="3"/>
          </p:cNvCxnSpPr>
          <p:nvPr/>
        </p:nvCxnSpPr>
        <p:spPr>
          <a:xfrm flipH="1" rot="10800000">
            <a:off x="2446135" y="2485312"/>
            <a:ext cx="2665800" cy="63600"/>
          </a:xfrm>
          <a:prstGeom prst="straightConnector1">
            <a:avLst/>
          </a:prstGeom>
          <a:noFill/>
          <a:ln cap="flat" cmpd="sng" w="38100">
            <a:solidFill>
              <a:srgbClr val="EBA321"/>
            </a:solidFill>
            <a:prstDash val="solid"/>
            <a:round/>
            <a:headEnd len="sm" w="sm" type="none"/>
            <a:tailEnd len="med" w="med" type="stealth"/>
          </a:ln>
        </p:spPr>
      </p:cxnSp>
      <p:sp>
        <p:nvSpPr>
          <p:cNvPr id="176" name="Google Shape;176;p21"/>
          <p:cNvSpPr/>
          <p:nvPr/>
        </p:nvSpPr>
        <p:spPr>
          <a:xfrm>
            <a:off x="2514599" y="3294224"/>
            <a:ext cx="844059" cy="642344"/>
          </a:xfrm>
          <a:prstGeom prst="ellipse">
            <a:avLst/>
          </a:prstGeom>
          <a:solidFill>
            <a:srgbClr val="E626CB">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7" name="Google Shape;177;p21"/>
          <p:cNvCxnSpPr>
            <a:stCxn id="176" idx="7"/>
          </p:cNvCxnSpPr>
          <p:nvPr/>
        </p:nvCxnSpPr>
        <p:spPr>
          <a:xfrm flipH="1" rot="10800000">
            <a:off x="3235048" y="1967193"/>
            <a:ext cx="3798900" cy="1421100"/>
          </a:xfrm>
          <a:prstGeom prst="straightConnector1">
            <a:avLst/>
          </a:prstGeom>
          <a:noFill/>
          <a:ln cap="flat" cmpd="sng" w="38100">
            <a:solidFill>
              <a:srgbClr val="E626CB"/>
            </a:solidFill>
            <a:prstDash val="solid"/>
            <a:round/>
            <a:headEnd len="sm" w="sm" type="none"/>
            <a:tailEnd len="med" w="med" type="stealth"/>
          </a:ln>
        </p:spPr>
      </p:cxnSp>
      <p:sp>
        <p:nvSpPr>
          <p:cNvPr id="178" name="Google Shape;178;p21"/>
          <p:cNvSpPr/>
          <p:nvPr/>
        </p:nvSpPr>
        <p:spPr>
          <a:xfrm>
            <a:off x="2446114" y="3018212"/>
            <a:ext cx="449485" cy="352212"/>
          </a:xfrm>
          <a:prstGeom prst="ellipse">
            <a:avLst/>
          </a:prstGeom>
          <a:solidFill>
            <a:srgbClr val="00B050">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9" name="Google Shape;179;p21"/>
          <p:cNvCxnSpPr/>
          <p:nvPr/>
        </p:nvCxnSpPr>
        <p:spPr>
          <a:xfrm flipH="1" rot="10800000">
            <a:off x="4671645" y="2207706"/>
            <a:ext cx="3124200" cy="2731412"/>
          </a:xfrm>
          <a:prstGeom prst="straightConnector1">
            <a:avLst/>
          </a:prstGeom>
          <a:noFill/>
          <a:ln cap="flat" cmpd="sng" w="38100">
            <a:solidFill>
              <a:srgbClr val="05AB13"/>
            </a:solidFill>
            <a:prstDash val="solid"/>
            <a:round/>
            <a:headEnd len="sm" w="sm" type="none"/>
            <a:tailEnd len="med" w="med" type="stealth"/>
          </a:ln>
        </p:spPr>
      </p:cxnSp>
      <p:cxnSp>
        <p:nvCxnSpPr>
          <p:cNvPr id="180" name="Google Shape;180;p21"/>
          <p:cNvCxnSpPr/>
          <p:nvPr/>
        </p:nvCxnSpPr>
        <p:spPr>
          <a:xfrm>
            <a:off x="2614245" y="3186518"/>
            <a:ext cx="2057400" cy="1752600"/>
          </a:xfrm>
          <a:prstGeom prst="straightConnector1">
            <a:avLst/>
          </a:prstGeom>
          <a:noFill/>
          <a:ln cap="flat" cmpd="sng" w="25400">
            <a:solidFill>
              <a:srgbClr val="05AB13"/>
            </a:solidFill>
            <a:prstDash val="solid"/>
            <a:round/>
            <a:headEnd len="sm" w="sm" type="none"/>
            <a:tailEnd len="sm" w="sm" type="none"/>
          </a:ln>
          <a:effectLst>
            <a:outerShdw blurRad="40000" rotWithShape="0" dir="5400000" dist="20000">
              <a:srgbClr val="000000">
                <a:alpha val="37647"/>
              </a:srgbClr>
            </a:outerShdw>
          </a:effectLst>
        </p:spPr>
      </p:cxnSp>
      <p:sp>
        <p:nvSpPr>
          <p:cNvPr id="181" name="Google Shape;181;p21"/>
          <p:cNvSpPr txBox="1"/>
          <p:nvPr/>
        </p:nvSpPr>
        <p:spPr>
          <a:xfrm>
            <a:off x="4976451" y="5015325"/>
            <a:ext cx="15270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5AB13"/>
                </a:solidFill>
                <a:latin typeface="Calibri"/>
                <a:ea typeface="Calibri"/>
                <a:cs typeface="Calibri"/>
                <a:sym typeface="Calibri"/>
              </a:rPr>
              <a:t>Taste</a:t>
            </a:r>
            <a:endParaRPr b="1" sz="4000">
              <a:solidFill>
                <a:srgbClr val="05AB1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