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1" r:id="rId3"/>
    <p:sldMasterId id="2147483662" r:id="rId4"/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4" name="Google Shape;564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35" name="Google Shape;135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6" name="Google Shape;136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b="0" i="0" lang="en-US" sz="1800" u="none" cap="none" strike="noStrike"/>
              <a:t>Dendrites receive inputs from other neurons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b="0" i="0" lang="en-US" sz="1800" u="none" cap="none" strike="noStrike"/>
              <a:t>Soma - coordinates those inputs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b="0" i="0" lang="en-US" sz="1800" u="none" cap="none" strike="noStrike"/>
              <a:t>Axon - carries the electrochemical message away from the cell body and to synapse so it can be transmitted to the next neuron. 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Google Shape;72;p1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1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1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1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1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2" name="Google Shape;102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and Text" type="objAndTx">
  <p:cSld name="OBJECT_AND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p1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4" name="Google Shape;94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Google Shape;95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6" name="Google Shape;96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Arial"/>
              <a:buNone/>
              <a:defRPr b="0" i="0" sz="1200" u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Google Shape;105;p16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Font typeface="Calibri"/>
              <a:buNone/>
              <a:defRPr b="0" i="0" sz="12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/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20" Type="http://schemas.openxmlformats.org/officeDocument/2006/relationships/image" Target="../media/image21.png"/><Relationship Id="rId11" Type="http://schemas.openxmlformats.org/officeDocument/2006/relationships/image" Target="../media/image2.png"/><Relationship Id="rId22" Type="http://schemas.openxmlformats.org/officeDocument/2006/relationships/image" Target="../media/image31.png"/><Relationship Id="rId10" Type="http://schemas.openxmlformats.org/officeDocument/2006/relationships/image" Target="../media/image12.png"/><Relationship Id="rId21" Type="http://schemas.openxmlformats.org/officeDocument/2006/relationships/image" Target="../media/image22.png"/><Relationship Id="rId13" Type="http://schemas.openxmlformats.org/officeDocument/2006/relationships/image" Target="../media/image10.png"/><Relationship Id="rId24" Type="http://schemas.openxmlformats.org/officeDocument/2006/relationships/image" Target="../media/image25.png"/><Relationship Id="rId12" Type="http://schemas.openxmlformats.org/officeDocument/2006/relationships/image" Target="../media/image18.png"/><Relationship Id="rId23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3.png"/><Relationship Id="rId15" Type="http://schemas.openxmlformats.org/officeDocument/2006/relationships/image" Target="../media/image26.png"/><Relationship Id="rId14" Type="http://schemas.openxmlformats.org/officeDocument/2006/relationships/image" Target="../media/image11.png"/><Relationship Id="rId17" Type="http://schemas.openxmlformats.org/officeDocument/2006/relationships/image" Target="../media/image41.png"/><Relationship Id="rId16" Type="http://schemas.openxmlformats.org/officeDocument/2006/relationships/image" Target="../media/image23.png"/><Relationship Id="rId5" Type="http://schemas.openxmlformats.org/officeDocument/2006/relationships/image" Target="../media/image14.png"/><Relationship Id="rId19" Type="http://schemas.openxmlformats.org/officeDocument/2006/relationships/image" Target="../media/image24.png"/><Relationship Id="rId6" Type="http://schemas.openxmlformats.org/officeDocument/2006/relationships/image" Target="../media/image20.png"/><Relationship Id="rId18" Type="http://schemas.openxmlformats.org/officeDocument/2006/relationships/image" Target="../media/image29.png"/><Relationship Id="rId7" Type="http://schemas.openxmlformats.org/officeDocument/2006/relationships/image" Target="../media/image19.png"/><Relationship Id="rId8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20" Type="http://schemas.openxmlformats.org/officeDocument/2006/relationships/image" Target="../media/image21.png"/><Relationship Id="rId11" Type="http://schemas.openxmlformats.org/officeDocument/2006/relationships/image" Target="../media/image2.png"/><Relationship Id="rId22" Type="http://schemas.openxmlformats.org/officeDocument/2006/relationships/image" Target="../media/image31.png"/><Relationship Id="rId10" Type="http://schemas.openxmlformats.org/officeDocument/2006/relationships/image" Target="../media/image12.png"/><Relationship Id="rId21" Type="http://schemas.openxmlformats.org/officeDocument/2006/relationships/image" Target="../media/image22.png"/><Relationship Id="rId13" Type="http://schemas.openxmlformats.org/officeDocument/2006/relationships/image" Target="../media/image10.png"/><Relationship Id="rId24" Type="http://schemas.openxmlformats.org/officeDocument/2006/relationships/image" Target="../media/image25.png"/><Relationship Id="rId12" Type="http://schemas.openxmlformats.org/officeDocument/2006/relationships/image" Target="../media/image18.png"/><Relationship Id="rId23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3.png"/><Relationship Id="rId15" Type="http://schemas.openxmlformats.org/officeDocument/2006/relationships/image" Target="../media/image26.png"/><Relationship Id="rId14" Type="http://schemas.openxmlformats.org/officeDocument/2006/relationships/image" Target="../media/image11.png"/><Relationship Id="rId17" Type="http://schemas.openxmlformats.org/officeDocument/2006/relationships/image" Target="../media/image41.png"/><Relationship Id="rId16" Type="http://schemas.openxmlformats.org/officeDocument/2006/relationships/image" Target="../media/image23.png"/><Relationship Id="rId5" Type="http://schemas.openxmlformats.org/officeDocument/2006/relationships/image" Target="../media/image14.png"/><Relationship Id="rId19" Type="http://schemas.openxmlformats.org/officeDocument/2006/relationships/image" Target="../media/image24.png"/><Relationship Id="rId6" Type="http://schemas.openxmlformats.org/officeDocument/2006/relationships/image" Target="../media/image20.png"/><Relationship Id="rId18" Type="http://schemas.openxmlformats.org/officeDocument/2006/relationships/image" Target="../media/image29.png"/><Relationship Id="rId7" Type="http://schemas.openxmlformats.org/officeDocument/2006/relationships/image" Target="../media/image19.png"/><Relationship Id="rId8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7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20" Type="http://schemas.openxmlformats.org/officeDocument/2006/relationships/image" Target="../media/image21.png"/><Relationship Id="rId11" Type="http://schemas.openxmlformats.org/officeDocument/2006/relationships/image" Target="../media/image2.png"/><Relationship Id="rId22" Type="http://schemas.openxmlformats.org/officeDocument/2006/relationships/image" Target="../media/image31.png"/><Relationship Id="rId10" Type="http://schemas.openxmlformats.org/officeDocument/2006/relationships/image" Target="../media/image12.png"/><Relationship Id="rId21" Type="http://schemas.openxmlformats.org/officeDocument/2006/relationships/image" Target="../media/image22.png"/><Relationship Id="rId13" Type="http://schemas.openxmlformats.org/officeDocument/2006/relationships/image" Target="../media/image10.png"/><Relationship Id="rId24" Type="http://schemas.openxmlformats.org/officeDocument/2006/relationships/image" Target="../media/image25.png"/><Relationship Id="rId12" Type="http://schemas.openxmlformats.org/officeDocument/2006/relationships/image" Target="../media/image18.png"/><Relationship Id="rId23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3.png"/><Relationship Id="rId15" Type="http://schemas.openxmlformats.org/officeDocument/2006/relationships/image" Target="../media/image26.png"/><Relationship Id="rId14" Type="http://schemas.openxmlformats.org/officeDocument/2006/relationships/image" Target="../media/image11.png"/><Relationship Id="rId17" Type="http://schemas.openxmlformats.org/officeDocument/2006/relationships/image" Target="../media/image41.png"/><Relationship Id="rId16" Type="http://schemas.openxmlformats.org/officeDocument/2006/relationships/image" Target="../media/image23.png"/><Relationship Id="rId5" Type="http://schemas.openxmlformats.org/officeDocument/2006/relationships/image" Target="../media/image14.png"/><Relationship Id="rId19" Type="http://schemas.openxmlformats.org/officeDocument/2006/relationships/image" Target="../media/image24.png"/><Relationship Id="rId6" Type="http://schemas.openxmlformats.org/officeDocument/2006/relationships/image" Target="../media/image20.png"/><Relationship Id="rId18" Type="http://schemas.openxmlformats.org/officeDocument/2006/relationships/image" Target="../media/image29.png"/><Relationship Id="rId7" Type="http://schemas.openxmlformats.org/officeDocument/2006/relationships/image" Target="../media/image19.png"/><Relationship Id="rId8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2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7"/>
          <p:cNvPicPr preferRelativeResize="0"/>
          <p:nvPr/>
        </p:nvPicPr>
        <p:blipFill rotWithShape="1">
          <a:blip r:embed="rId3">
            <a:alphaModFix amt="42999"/>
          </a:blip>
          <a:srcRect b="0" l="0" r="0" t="0"/>
          <a:stretch/>
        </p:blipFill>
        <p:spPr>
          <a:xfrm flipH="1">
            <a:off x="827087" y="544512"/>
            <a:ext cx="7407275" cy="5554662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7"/>
          <p:cNvSpPr txBox="1"/>
          <p:nvPr>
            <p:ph type="ctrTitle"/>
          </p:nvPr>
        </p:nvSpPr>
        <p:spPr>
          <a:xfrm>
            <a:off x="447675" y="1371600"/>
            <a:ext cx="8224837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D3D7"/>
              </a:buClr>
              <a:buFont typeface="Arial"/>
              <a:buNone/>
            </a:pPr>
            <a:r>
              <a:rPr b="1" i="0" lang="en-US" sz="5400" u="none" cap="none" strike="noStrike">
                <a:solidFill>
                  <a:srgbClr val="9ED3D7"/>
                </a:solidFill>
                <a:latin typeface="Arial"/>
                <a:ea typeface="Arial"/>
                <a:cs typeface="Arial"/>
                <a:sym typeface="Arial"/>
              </a:rPr>
              <a:t>Neuroscience Workshop</a:t>
            </a:r>
            <a:endParaRPr/>
          </a:p>
        </p:txBody>
      </p:sp>
      <p:sp>
        <p:nvSpPr>
          <p:cNvPr id="115" name="Google Shape;115;p17"/>
          <p:cNvSpPr txBox="1"/>
          <p:nvPr>
            <p:ph idx="1" type="subTitle"/>
          </p:nvPr>
        </p:nvSpPr>
        <p:spPr>
          <a:xfrm>
            <a:off x="1371600" y="2743200"/>
            <a:ext cx="6400800" cy="22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ED3D7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rgbClr val="9ED3D7"/>
                </a:solidFill>
                <a:latin typeface="Arial"/>
                <a:ea typeface="Arial"/>
                <a:cs typeface="Arial"/>
                <a:sym typeface="Arial"/>
              </a:rPr>
              <a:t>With </a:t>
            </a:r>
            <a:endParaRPr b="0" i="0" sz="3200" u="none" cap="none" strike="noStrike">
              <a:solidFill>
                <a:srgbClr val="9ED3D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9ED3D7"/>
              </a:buClr>
              <a:buFont typeface="Arial"/>
              <a:buNone/>
            </a:pPr>
            <a:r>
              <a:rPr b="1" i="0" lang="en-US" sz="3200" u="none" cap="none" strike="noStrike">
                <a:solidFill>
                  <a:srgbClr val="9ED3D7"/>
                </a:solidFill>
                <a:latin typeface="Arial"/>
                <a:ea typeface="Arial"/>
                <a:cs typeface="Arial"/>
                <a:sym typeface="Arial"/>
              </a:rPr>
              <a:t>Cate and Raven</a:t>
            </a:r>
            <a:br>
              <a:rPr b="0" i="0" lang="en-US" sz="3200" u="none" cap="none" strike="noStrike">
                <a:solidFill>
                  <a:srgbClr val="9ED3D7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6"/>
          <p:cNvSpPr txBox="1"/>
          <p:nvPr>
            <p:ph type="title"/>
          </p:nvPr>
        </p:nvSpPr>
        <p:spPr>
          <a:xfrm>
            <a:off x="685800" y="609600"/>
            <a:ext cx="7772400" cy="854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Scientific Understanding</a:t>
            </a:r>
            <a:endParaRPr/>
          </a:p>
        </p:txBody>
      </p:sp>
      <p:sp>
        <p:nvSpPr>
          <p:cNvPr id="295" name="Google Shape;295;p26"/>
          <p:cNvSpPr txBox="1"/>
          <p:nvPr>
            <p:ph idx="1" type="body"/>
          </p:nvPr>
        </p:nvSpPr>
        <p:spPr>
          <a:xfrm>
            <a:off x="685800" y="1608137"/>
            <a:ext cx="7164387" cy="4668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scientists, we like to know: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Characterization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how can we identify a disorder?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Differences in behavior and other symptoms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Progression over time, course or “prognosis”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Cause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or “etiology”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Mechanism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 change, or “pathogenesis”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Often studied at a cellular level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Possible treatments</a:t>
            </a:r>
            <a:endParaRPr/>
          </a:p>
          <a:p>
            <a:pPr indent="-158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Sometimes we need to study these parts in different orders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can study diseases in humans, or “model” diseases in animals</a:t>
            </a:r>
            <a:endParaRPr/>
          </a:p>
        </p:txBody>
      </p:sp>
      <p:pic>
        <p:nvPicPr>
          <p:cNvPr id="296" name="Google Shape;29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29537" y="0"/>
            <a:ext cx="1414462" cy="20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75487" y="5297487"/>
            <a:ext cx="1379537" cy="1379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7"/>
          <p:cNvSpPr txBox="1"/>
          <p:nvPr>
            <p:ph type="title"/>
          </p:nvPr>
        </p:nvSpPr>
        <p:spPr>
          <a:xfrm>
            <a:off x="685800" y="271462"/>
            <a:ext cx="7772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Tourette Syndrome:</a:t>
            </a:r>
            <a:endParaRPr/>
          </a:p>
        </p:txBody>
      </p:sp>
      <p:sp>
        <p:nvSpPr>
          <p:cNvPr id="303" name="Google Shape;303;p27"/>
          <p:cNvSpPr txBox="1"/>
          <p:nvPr>
            <p:ph idx="1" type="body"/>
          </p:nvPr>
        </p:nvSpPr>
        <p:spPr>
          <a:xfrm>
            <a:off x="673100" y="1052512"/>
            <a:ext cx="7772400" cy="53705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Characterization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Tics: simple or complex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Course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Often improves in late teen years and early adulthood, but not always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Cause/ Etiology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Unknown. Possibly genetic?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Hypothesized development/ pathogenesis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Abnormal development of certain brain circuits: basal ganglia, frontal lobes, and cortex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Abnormal neurotransmitter signaling (dopamine, serotonin, and norepinephrine) responsible for communication among nerve cells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Possible treatments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Often no treatment necessary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Medication, such as neuroleptics (haloperidol, risperidone); alpha-adrenergic agonists (guanfacine); </a:t>
            </a:r>
            <a:endParaRPr/>
          </a:p>
        </p:txBody>
      </p:sp>
      <p:pic>
        <p:nvPicPr>
          <p:cNvPr id="304" name="Google Shape;30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29537" y="0"/>
            <a:ext cx="1414462" cy="200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8"/>
          <p:cNvSpPr txBox="1"/>
          <p:nvPr>
            <p:ph type="title"/>
          </p:nvPr>
        </p:nvSpPr>
        <p:spPr>
          <a:xfrm>
            <a:off x="685800" y="3079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Tourette Syndrome: </a:t>
            </a:r>
            <a:b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dopamine hypothesis</a:t>
            </a:r>
            <a:endParaRPr/>
          </a:p>
        </p:txBody>
      </p:sp>
      <p:sp>
        <p:nvSpPr>
          <p:cNvPr id="310" name="Google Shape;310;p28"/>
          <p:cNvSpPr txBox="1"/>
          <p:nvPr>
            <p:ph idx="1" type="body"/>
          </p:nvPr>
        </p:nvSpPr>
        <p:spPr>
          <a:xfrm>
            <a:off x="685800" y="1608137"/>
            <a:ext cx="7772400" cy="4487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Dopamine is a neurotransmitter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 chemical neurons use to communicate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Main brain regions that communicate via dopamine: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Motor control centers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Executive function &amp; emotion centers</a:t>
            </a:r>
            <a:endParaRPr/>
          </a:p>
        </p:txBody>
      </p:sp>
      <p:grpSp>
        <p:nvGrpSpPr>
          <p:cNvPr id="311" name="Google Shape;311;p28"/>
          <p:cNvGrpSpPr/>
          <p:nvPr/>
        </p:nvGrpSpPr>
        <p:grpSpPr>
          <a:xfrm>
            <a:off x="889000" y="3695700"/>
            <a:ext cx="6878637" cy="2968625"/>
            <a:chOff x="0" y="0"/>
            <a:chExt cx="2147483647" cy="2147483647"/>
          </a:xfrm>
        </p:grpSpPr>
        <p:pic>
          <p:nvPicPr>
            <p:cNvPr id="312" name="Google Shape;312;p2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77720237" y="91010985"/>
              <a:ext cx="959945210" cy="20564726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3" name="Google Shape;313;p28"/>
            <p:cNvSpPr txBox="1"/>
            <p:nvPr/>
          </p:nvSpPr>
          <p:spPr>
            <a:xfrm>
              <a:off x="0" y="73509987"/>
              <a:ext cx="734291648" cy="42308764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b="0" i="0" lang="en-US" sz="1600" u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Frontal lobe/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b="0" i="0" lang="en-US" sz="1600" u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executive control center</a:t>
              </a:r>
              <a:endParaRPr/>
            </a:p>
          </p:txBody>
        </p:sp>
        <p:sp>
          <p:nvSpPr>
            <p:cNvPr id="314" name="Google Shape;314;p28"/>
            <p:cNvSpPr txBox="1"/>
            <p:nvPr/>
          </p:nvSpPr>
          <p:spPr>
            <a:xfrm>
              <a:off x="1314564312" y="0"/>
              <a:ext cx="716118303" cy="24494509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b="1" i="0" lang="en-US" sz="1600" u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Motor control centers</a:t>
              </a:r>
              <a:endParaRPr/>
            </a:p>
          </p:txBody>
        </p:sp>
        <p:sp>
          <p:nvSpPr>
            <p:cNvPr id="315" name="Google Shape;315;p28"/>
            <p:cNvSpPr txBox="1"/>
            <p:nvPr/>
          </p:nvSpPr>
          <p:spPr>
            <a:xfrm>
              <a:off x="663540784" y="1274138666"/>
              <a:ext cx="349648113" cy="42308764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b="0" i="0" lang="en-US" sz="1600" u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Dopamine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b="0" i="0" lang="en-US" sz="1600" u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origins</a:t>
              </a:r>
              <a:endParaRPr/>
            </a:p>
          </p:txBody>
        </p:sp>
        <p:sp>
          <p:nvSpPr>
            <p:cNvPr id="316" name="Google Shape;316;p28"/>
            <p:cNvSpPr txBox="1"/>
            <p:nvPr/>
          </p:nvSpPr>
          <p:spPr>
            <a:xfrm>
              <a:off x="1445222075" y="294031929"/>
              <a:ext cx="702261571" cy="24494509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b="0" i="0" lang="en-US" sz="1600" u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Limbic/ emotion center</a:t>
              </a:r>
              <a:endParaRPr/>
            </a:p>
          </p:txBody>
        </p:sp>
        <p:cxnSp>
          <p:nvCxnSpPr>
            <p:cNvPr id="317" name="Google Shape;317;p28"/>
            <p:cNvCxnSpPr/>
            <p:nvPr/>
          </p:nvCxnSpPr>
          <p:spPr>
            <a:xfrm flipH="1">
              <a:off x="1059291221" y="161017893"/>
              <a:ext cx="241680105" cy="306283735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cxnSp>
          <p:nvCxnSpPr>
            <p:cNvPr id="318" name="Google Shape;318;p28"/>
            <p:cNvCxnSpPr/>
            <p:nvPr/>
          </p:nvCxnSpPr>
          <p:spPr>
            <a:xfrm flipH="1">
              <a:off x="1012465905" y="416503547"/>
              <a:ext cx="432756170" cy="266070681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cxnSp>
          <p:nvCxnSpPr>
            <p:cNvPr id="319" name="Google Shape;319;p28"/>
            <p:cNvCxnSpPr/>
            <p:nvPr/>
          </p:nvCxnSpPr>
          <p:spPr>
            <a:xfrm rot="10800000">
              <a:off x="721695932" y="288781985"/>
              <a:ext cx="103468758" cy="196021776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cxnSp>
          <p:nvCxnSpPr>
            <p:cNvPr id="320" name="Google Shape;320;p28"/>
            <p:cNvCxnSpPr/>
            <p:nvPr/>
          </p:nvCxnSpPr>
          <p:spPr>
            <a:xfrm rot="5400000">
              <a:off x="881807884" y="866346183"/>
              <a:ext cx="194853793" cy="423545617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9"/>
          <p:cNvSpPr txBox="1"/>
          <p:nvPr>
            <p:ph type="title"/>
          </p:nvPr>
        </p:nvSpPr>
        <p:spPr>
          <a:xfrm>
            <a:off x="685800" y="3079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Tourette Syndrome: </a:t>
            </a:r>
            <a:b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dopamine hypothesis</a:t>
            </a:r>
            <a:endParaRPr/>
          </a:p>
        </p:txBody>
      </p:sp>
      <p:sp>
        <p:nvSpPr>
          <p:cNvPr id="326" name="Google Shape;326;p29"/>
          <p:cNvSpPr txBox="1"/>
          <p:nvPr>
            <p:ph idx="1" type="body"/>
          </p:nvPr>
        </p:nvSpPr>
        <p:spPr>
          <a:xfrm>
            <a:off x="685800" y="1608137"/>
            <a:ext cx="7772400" cy="2178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Dopamine is a neurotransmitter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One chemical neurons use to communicate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Main brain regions that communicate via dopamine: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Motor control centers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Executive function &amp; emotion centers</a:t>
            </a:r>
            <a:endParaRPr/>
          </a:p>
        </p:txBody>
      </p:sp>
      <p:sp>
        <p:nvSpPr>
          <p:cNvPr id="327" name="Google Shape;327;p29"/>
          <p:cNvSpPr txBox="1"/>
          <p:nvPr/>
        </p:nvSpPr>
        <p:spPr>
          <a:xfrm>
            <a:off x="681037" y="3592512"/>
            <a:ext cx="7772400" cy="2841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Drugs that affect dopamine signaling between neurons are sometimes effective in limiting tics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Dopamine receptor “antagonist” medications, such as haloperidol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haloperidol limits involuntary movement, can you think of what too much drug might do?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dopamine is also involved in emotion, what else might haloperidol do?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0"/>
          <p:cNvSpPr txBox="1"/>
          <p:nvPr>
            <p:ph type="title"/>
          </p:nvPr>
        </p:nvSpPr>
        <p:spPr>
          <a:xfrm>
            <a:off x="685800" y="423862"/>
            <a:ext cx="77724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What parts of the synapse might be different with Tourette Syndrome?</a:t>
            </a:r>
            <a:endParaRPr/>
          </a:p>
        </p:txBody>
      </p:sp>
      <p:sp>
        <p:nvSpPr>
          <p:cNvPr id="333" name="Google Shape;333;p30"/>
          <p:cNvSpPr/>
          <p:nvPr/>
        </p:nvSpPr>
        <p:spPr>
          <a:xfrm>
            <a:off x="520700" y="2614612"/>
            <a:ext cx="4113212" cy="3062287"/>
          </a:xfrm>
          <a:custGeom>
            <a:rect b="b" l="l" r="r" t="t"/>
            <a:pathLst>
              <a:path extrusionOk="0" h="120000" w="120000">
                <a:moveTo>
                  <a:pt x="1763" y="40684"/>
                </a:moveTo>
                <a:cubicBezTo>
                  <a:pt x="7819" y="43568"/>
                  <a:pt x="13875" y="46451"/>
                  <a:pt x="21166" y="45898"/>
                </a:cubicBezTo>
                <a:cubicBezTo>
                  <a:pt x="28456" y="45345"/>
                  <a:pt x="38040" y="42580"/>
                  <a:pt x="45507" y="37366"/>
                </a:cubicBezTo>
                <a:cubicBezTo>
                  <a:pt x="52974" y="32152"/>
                  <a:pt x="59382" y="20618"/>
                  <a:pt x="65967" y="14614"/>
                </a:cubicBezTo>
                <a:cubicBezTo>
                  <a:pt x="72552" y="8610"/>
                  <a:pt x="77902" y="2685"/>
                  <a:pt x="85017" y="1342"/>
                </a:cubicBezTo>
                <a:cubicBezTo>
                  <a:pt x="92131" y="0"/>
                  <a:pt x="103537" y="1501"/>
                  <a:pt x="108652" y="6556"/>
                </a:cubicBezTo>
                <a:cubicBezTo>
                  <a:pt x="113767" y="11612"/>
                  <a:pt x="115296" y="27728"/>
                  <a:pt x="115708" y="31678"/>
                </a:cubicBezTo>
                <a:cubicBezTo>
                  <a:pt x="116119" y="35628"/>
                  <a:pt x="112827" y="29703"/>
                  <a:pt x="111121" y="30256"/>
                </a:cubicBezTo>
                <a:cubicBezTo>
                  <a:pt x="109416" y="30809"/>
                  <a:pt x="106418" y="32389"/>
                  <a:pt x="105477" y="34996"/>
                </a:cubicBezTo>
                <a:cubicBezTo>
                  <a:pt x="104537" y="37603"/>
                  <a:pt x="104889" y="43370"/>
                  <a:pt x="105477" y="45898"/>
                </a:cubicBezTo>
                <a:cubicBezTo>
                  <a:pt x="106065" y="48426"/>
                  <a:pt x="107123" y="50401"/>
                  <a:pt x="109005" y="50164"/>
                </a:cubicBezTo>
                <a:cubicBezTo>
                  <a:pt x="110886" y="49927"/>
                  <a:pt x="115766" y="43449"/>
                  <a:pt x="116766" y="44476"/>
                </a:cubicBezTo>
                <a:cubicBezTo>
                  <a:pt x="117765" y="45503"/>
                  <a:pt x="114708" y="52929"/>
                  <a:pt x="115002" y="56326"/>
                </a:cubicBezTo>
                <a:cubicBezTo>
                  <a:pt x="115296" y="59723"/>
                  <a:pt x="118294" y="62804"/>
                  <a:pt x="118530" y="64858"/>
                </a:cubicBezTo>
                <a:cubicBezTo>
                  <a:pt x="118765" y="66912"/>
                  <a:pt x="118000" y="68413"/>
                  <a:pt x="116413" y="68650"/>
                </a:cubicBezTo>
                <a:cubicBezTo>
                  <a:pt x="114826" y="68887"/>
                  <a:pt x="111063" y="65569"/>
                  <a:pt x="109005" y="66280"/>
                </a:cubicBezTo>
                <a:cubicBezTo>
                  <a:pt x="106947" y="66991"/>
                  <a:pt x="104243" y="69756"/>
                  <a:pt x="104066" y="72916"/>
                </a:cubicBezTo>
                <a:cubicBezTo>
                  <a:pt x="103890" y="76076"/>
                  <a:pt x="105771" y="83818"/>
                  <a:pt x="107947" y="85240"/>
                </a:cubicBezTo>
                <a:cubicBezTo>
                  <a:pt x="110122" y="86662"/>
                  <a:pt x="115120" y="82238"/>
                  <a:pt x="117119" y="81448"/>
                </a:cubicBezTo>
                <a:cubicBezTo>
                  <a:pt x="119118" y="80658"/>
                  <a:pt x="120000" y="79631"/>
                  <a:pt x="119941" y="80500"/>
                </a:cubicBezTo>
                <a:cubicBezTo>
                  <a:pt x="119882" y="81369"/>
                  <a:pt x="117413" y="83028"/>
                  <a:pt x="116766" y="86662"/>
                </a:cubicBezTo>
                <a:cubicBezTo>
                  <a:pt x="116119" y="90296"/>
                  <a:pt x="117001" y="97959"/>
                  <a:pt x="116060" y="102304"/>
                </a:cubicBezTo>
                <a:cubicBezTo>
                  <a:pt x="115120" y="106649"/>
                  <a:pt x="115120" y="109888"/>
                  <a:pt x="111121" y="112732"/>
                </a:cubicBezTo>
                <a:cubicBezTo>
                  <a:pt x="107123" y="115576"/>
                  <a:pt x="100480" y="120000"/>
                  <a:pt x="92072" y="119368"/>
                </a:cubicBezTo>
                <a:cubicBezTo>
                  <a:pt x="83664" y="118736"/>
                  <a:pt x="68260" y="112732"/>
                  <a:pt x="60676" y="108940"/>
                </a:cubicBezTo>
                <a:cubicBezTo>
                  <a:pt x="53091" y="105148"/>
                  <a:pt x="53679" y="100566"/>
                  <a:pt x="46565" y="96616"/>
                </a:cubicBezTo>
                <a:cubicBezTo>
                  <a:pt x="39451" y="92666"/>
                  <a:pt x="25752" y="87057"/>
                  <a:pt x="17991" y="85240"/>
                </a:cubicBezTo>
                <a:cubicBezTo>
                  <a:pt x="10230" y="83423"/>
                  <a:pt x="0" y="85714"/>
                  <a:pt x="0" y="85714"/>
                </a:cubicBezTo>
              </a:path>
            </a:pathLst>
          </a:custGeom>
          <a:solidFill>
            <a:srgbClr val="D9D9D9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0"/>
          <p:cNvSpPr/>
          <p:nvPr/>
        </p:nvSpPr>
        <p:spPr>
          <a:xfrm>
            <a:off x="5253037" y="2390775"/>
            <a:ext cx="3309937" cy="3165475"/>
          </a:xfrm>
          <a:custGeom>
            <a:rect b="b" l="l" r="r" t="t"/>
            <a:pathLst>
              <a:path extrusionOk="0" h="120000" w="120000">
                <a:moveTo>
                  <a:pt x="118246" y="40968"/>
                </a:moveTo>
                <a:cubicBezTo>
                  <a:pt x="104360" y="38178"/>
                  <a:pt x="90475" y="35388"/>
                  <a:pt x="82289" y="31337"/>
                </a:cubicBezTo>
                <a:cubicBezTo>
                  <a:pt x="74104" y="27286"/>
                  <a:pt x="73373" y="20407"/>
                  <a:pt x="69135" y="16662"/>
                </a:cubicBezTo>
                <a:cubicBezTo>
                  <a:pt x="64896" y="12917"/>
                  <a:pt x="63873" y="11388"/>
                  <a:pt x="56857" y="8866"/>
                </a:cubicBezTo>
                <a:cubicBezTo>
                  <a:pt x="49841" y="6343"/>
                  <a:pt x="35517" y="1222"/>
                  <a:pt x="27040" y="1528"/>
                </a:cubicBezTo>
                <a:cubicBezTo>
                  <a:pt x="18562" y="1834"/>
                  <a:pt x="10450" y="0"/>
                  <a:pt x="5992" y="10700"/>
                </a:cubicBezTo>
                <a:cubicBezTo>
                  <a:pt x="1534" y="21401"/>
                  <a:pt x="0" y="49910"/>
                  <a:pt x="292" y="65732"/>
                </a:cubicBezTo>
                <a:cubicBezTo>
                  <a:pt x="584" y="81554"/>
                  <a:pt x="3873" y="96840"/>
                  <a:pt x="7746" y="105630"/>
                </a:cubicBezTo>
                <a:cubicBezTo>
                  <a:pt x="11619" y="114420"/>
                  <a:pt x="15785" y="116942"/>
                  <a:pt x="23532" y="118471"/>
                </a:cubicBezTo>
                <a:cubicBezTo>
                  <a:pt x="31278" y="120000"/>
                  <a:pt x="44433" y="119159"/>
                  <a:pt x="54226" y="114802"/>
                </a:cubicBezTo>
                <a:cubicBezTo>
                  <a:pt x="64019" y="110445"/>
                  <a:pt x="74323" y="98369"/>
                  <a:pt x="82289" y="92331"/>
                </a:cubicBezTo>
                <a:cubicBezTo>
                  <a:pt x="90255" y="86292"/>
                  <a:pt x="95736" y="80713"/>
                  <a:pt x="102021" y="78573"/>
                </a:cubicBezTo>
                <a:cubicBezTo>
                  <a:pt x="108306" y="76433"/>
                  <a:pt x="120000" y="79490"/>
                  <a:pt x="120000" y="79490"/>
                </a:cubicBezTo>
              </a:path>
            </a:pathLst>
          </a:custGeom>
          <a:solidFill>
            <a:srgbClr val="D9D9D9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0"/>
          <p:cNvSpPr txBox="1"/>
          <p:nvPr/>
        </p:nvSpPr>
        <p:spPr>
          <a:xfrm>
            <a:off x="942975" y="4124325"/>
            <a:ext cx="1135062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Neuron 1</a:t>
            </a:r>
            <a:endParaRPr/>
          </a:p>
        </p:txBody>
      </p:sp>
      <p:sp>
        <p:nvSpPr>
          <p:cNvPr id="336" name="Google Shape;336;p30"/>
          <p:cNvSpPr txBox="1"/>
          <p:nvPr/>
        </p:nvSpPr>
        <p:spPr>
          <a:xfrm>
            <a:off x="7191375" y="3805237"/>
            <a:ext cx="1135062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Neuron 2</a:t>
            </a:r>
            <a:endParaRPr/>
          </a:p>
        </p:txBody>
      </p:sp>
      <p:sp>
        <p:nvSpPr>
          <p:cNvPr id="337" name="Google Shape;337;p30"/>
          <p:cNvSpPr/>
          <p:nvPr/>
        </p:nvSpPr>
        <p:spPr>
          <a:xfrm>
            <a:off x="5243512" y="2465387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0"/>
          <p:cNvSpPr/>
          <p:nvPr/>
        </p:nvSpPr>
        <p:spPr>
          <a:xfrm>
            <a:off x="5118100" y="2992437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0"/>
          <p:cNvSpPr/>
          <p:nvPr/>
        </p:nvSpPr>
        <p:spPr>
          <a:xfrm>
            <a:off x="5100637" y="3351212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0"/>
          <p:cNvSpPr/>
          <p:nvPr/>
        </p:nvSpPr>
        <p:spPr>
          <a:xfrm>
            <a:off x="5072062" y="3890962"/>
            <a:ext cx="223837" cy="311150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30"/>
          <p:cNvSpPr/>
          <p:nvPr/>
        </p:nvSpPr>
        <p:spPr>
          <a:xfrm>
            <a:off x="5138737" y="4429125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30"/>
          <p:cNvSpPr/>
          <p:nvPr/>
        </p:nvSpPr>
        <p:spPr>
          <a:xfrm>
            <a:off x="5122862" y="2767012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30"/>
          <p:cNvSpPr/>
          <p:nvPr/>
        </p:nvSpPr>
        <p:spPr>
          <a:xfrm>
            <a:off x="5311775" y="5013325"/>
            <a:ext cx="222250" cy="311150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0"/>
          <p:cNvSpPr/>
          <p:nvPr/>
        </p:nvSpPr>
        <p:spPr>
          <a:xfrm>
            <a:off x="5160962" y="4741862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5" name="Google Shape;345;p30"/>
          <p:cNvGrpSpPr/>
          <p:nvPr/>
        </p:nvGrpSpPr>
        <p:grpSpPr>
          <a:xfrm>
            <a:off x="4498975" y="2547937"/>
            <a:ext cx="206375" cy="225425"/>
            <a:chOff x="4498975" y="2547937"/>
            <a:chExt cx="206375" cy="225425"/>
          </a:xfrm>
        </p:grpSpPr>
        <p:pic>
          <p:nvPicPr>
            <p:cNvPr id="346" name="Google Shape;346;p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98975" y="2547937"/>
              <a:ext cx="20637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7" name="Google Shape;347;p30"/>
            <p:cNvSpPr txBox="1"/>
            <p:nvPr/>
          </p:nvSpPr>
          <p:spPr>
            <a:xfrm>
              <a:off x="4538662" y="2592387"/>
              <a:ext cx="127000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8" name="Google Shape;348;p30"/>
          <p:cNvGrpSpPr/>
          <p:nvPr/>
        </p:nvGrpSpPr>
        <p:grpSpPr>
          <a:xfrm>
            <a:off x="4565650" y="3067050"/>
            <a:ext cx="214312" cy="219075"/>
            <a:chOff x="4565650" y="3067050"/>
            <a:chExt cx="214312" cy="219075"/>
          </a:xfrm>
        </p:grpSpPr>
        <p:pic>
          <p:nvPicPr>
            <p:cNvPr id="349" name="Google Shape;349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565650" y="3067050"/>
              <a:ext cx="214312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0" name="Google Shape;350;p30"/>
            <p:cNvSpPr txBox="1"/>
            <p:nvPr/>
          </p:nvSpPr>
          <p:spPr>
            <a:xfrm>
              <a:off x="4605337" y="3108325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1" name="Google Shape;351;p30"/>
          <p:cNvGrpSpPr/>
          <p:nvPr/>
        </p:nvGrpSpPr>
        <p:grpSpPr>
          <a:xfrm>
            <a:off x="4895850" y="3956050"/>
            <a:ext cx="212725" cy="219075"/>
            <a:chOff x="4895850" y="3956050"/>
            <a:chExt cx="212725" cy="219075"/>
          </a:xfrm>
        </p:grpSpPr>
        <p:pic>
          <p:nvPicPr>
            <p:cNvPr id="352" name="Google Shape;352;p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895850" y="3956050"/>
              <a:ext cx="212725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3" name="Google Shape;353;p30"/>
            <p:cNvSpPr txBox="1"/>
            <p:nvPr/>
          </p:nvSpPr>
          <p:spPr>
            <a:xfrm>
              <a:off x="4940300" y="3997325"/>
              <a:ext cx="127000" cy="138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4" name="Google Shape;354;p30"/>
          <p:cNvGrpSpPr/>
          <p:nvPr/>
        </p:nvGrpSpPr>
        <p:grpSpPr>
          <a:xfrm>
            <a:off x="4932362" y="3041650"/>
            <a:ext cx="206375" cy="225425"/>
            <a:chOff x="4932362" y="3041650"/>
            <a:chExt cx="206375" cy="225425"/>
          </a:xfrm>
        </p:grpSpPr>
        <p:pic>
          <p:nvPicPr>
            <p:cNvPr id="355" name="Google Shape;355;p3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932362" y="3041650"/>
              <a:ext cx="20637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6" name="Google Shape;356;p30"/>
            <p:cNvSpPr txBox="1"/>
            <p:nvPr/>
          </p:nvSpPr>
          <p:spPr>
            <a:xfrm>
              <a:off x="4970462" y="3086100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7" name="Google Shape;357;p30"/>
          <p:cNvGrpSpPr/>
          <p:nvPr/>
        </p:nvGrpSpPr>
        <p:grpSpPr>
          <a:xfrm>
            <a:off x="4973637" y="2773362"/>
            <a:ext cx="214312" cy="219075"/>
            <a:chOff x="4973637" y="2773362"/>
            <a:chExt cx="214312" cy="219075"/>
          </a:xfrm>
        </p:grpSpPr>
        <p:pic>
          <p:nvPicPr>
            <p:cNvPr id="358" name="Google Shape;358;p3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973637" y="2773362"/>
              <a:ext cx="214312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9" name="Google Shape;359;p30"/>
            <p:cNvSpPr txBox="1"/>
            <p:nvPr/>
          </p:nvSpPr>
          <p:spPr>
            <a:xfrm>
              <a:off x="5014912" y="2814637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0" name="Google Shape;360;p30"/>
          <p:cNvGrpSpPr/>
          <p:nvPr/>
        </p:nvGrpSpPr>
        <p:grpSpPr>
          <a:xfrm>
            <a:off x="4889500" y="3413125"/>
            <a:ext cx="212725" cy="225425"/>
            <a:chOff x="4889500" y="3413125"/>
            <a:chExt cx="212725" cy="225425"/>
          </a:xfrm>
        </p:grpSpPr>
        <p:pic>
          <p:nvPicPr>
            <p:cNvPr id="361" name="Google Shape;361;p3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4889500" y="3413125"/>
              <a:ext cx="21272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2" name="Google Shape;362;p30"/>
            <p:cNvSpPr txBox="1"/>
            <p:nvPr/>
          </p:nvSpPr>
          <p:spPr>
            <a:xfrm>
              <a:off x="4929187" y="3455987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3" name="Google Shape;363;p30"/>
          <p:cNvGrpSpPr/>
          <p:nvPr/>
        </p:nvGrpSpPr>
        <p:grpSpPr>
          <a:xfrm>
            <a:off x="4651375" y="3724275"/>
            <a:ext cx="212725" cy="219075"/>
            <a:chOff x="4651375" y="3724275"/>
            <a:chExt cx="212725" cy="219075"/>
          </a:xfrm>
        </p:grpSpPr>
        <p:pic>
          <p:nvPicPr>
            <p:cNvPr id="364" name="Google Shape;364;p30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651375" y="3724275"/>
              <a:ext cx="212725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5" name="Google Shape;365;p30"/>
            <p:cNvSpPr txBox="1"/>
            <p:nvPr/>
          </p:nvSpPr>
          <p:spPr>
            <a:xfrm>
              <a:off x="4695825" y="3765550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6" name="Google Shape;366;p30"/>
          <p:cNvGrpSpPr/>
          <p:nvPr/>
        </p:nvGrpSpPr>
        <p:grpSpPr>
          <a:xfrm>
            <a:off x="4479925" y="3462337"/>
            <a:ext cx="214312" cy="225425"/>
            <a:chOff x="4479925" y="3462337"/>
            <a:chExt cx="214312" cy="225425"/>
          </a:xfrm>
        </p:grpSpPr>
        <p:pic>
          <p:nvPicPr>
            <p:cNvPr id="367" name="Google Shape;367;p30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4479925" y="3462337"/>
              <a:ext cx="214312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8" name="Google Shape;368;p30"/>
            <p:cNvSpPr txBox="1"/>
            <p:nvPr/>
          </p:nvSpPr>
          <p:spPr>
            <a:xfrm>
              <a:off x="4521200" y="3506787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9" name="Google Shape;369;p30"/>
          <p:cNvGrpSpPr/>
          <p:nvPr/>
        </p:nvGrpSpPr>
        <p:grpSpPr>
          <a:xfrm>
            <a:off x="4230687" y="3565525"/>
            <a:ext cx="212725" cy="225425"/>
            <a:chOff x="4230687" y="3565525"/>
            <a:chExt cx="212725" cy="225425"/>
          </a:xfrm>
        </p:grpSpPr>
        <p:pic>
          <p:nvPicPr>
            <p:cNvPr id="370" name="Google Shape;370;p30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4230687" y="3565525"/>
              <a:ext cx="21272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1" name="Google Shape;371;p30"/>
            <p:cNvSpPr txBox="1"/>
            <p:nvPr/>
          </p:nvSpPr>
          <p:spPr>
            <a:xfrm>
              <a:off x="4275137" y="3611562"/>
              <a:ext cx="127000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2" name="Google Shape;372;p30"/>
          <p:cNvGrpSpPr/>
          <p:nvPr/>
        </p:nvGrpSpPr>
        <p:grpSpPr>
          <a:xfrm>
            <a:off x="4181475" y="4383087"/>
            <a:ext cx="207962" cy="225425"/>
            <a:chOff x="4181475" y="4383087"/>
            <a:chExt cx="207962" cy="225425"/>
          </a:xfrm>
        </p:grpSpPr>
        <p:pic>
          <p:nvPicPr>
            <p:cNvPr id="373" name="Google Shape;373;p30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181475" y="4383087"/>
              <a:ext cx="207962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4" name="Google Shape;374;p30"/>
            <p:cNvSpPr txBox="1"/>
            <p:nvPr/>
          </p:nvSpPr>
          <p:spPr>
            <a:xfrm>
              <a:off x="4221162" y="4429125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5" name="Google Shape;375;p30"/>
          <p:cNvGrpSpPr/>
          <p:nvPr/>
        </p:nvGrpSpPr>
        <p:grpSpPr>
          <a:xfrm>
            <a:off x="4413250" y="4475162"/>
            <a:ext cx="214312" cy="225425"/>
            <a:chOff x="4413250" y="4475162"/>
            <a:chExt cx="214312" cy="225425"/>
          </a:xfrm>
        </p:grpSpPr>
        <p:pic>
          <p:nvPicPr>
            <p:cNvPr id="376" name="Google Shape;376;p30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4413250" y="4475162"/>
              <a:ext cx="214312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7" name="Google Shape;377;p30"/>
            <p:cNvSpPr txBox="1"/>
            <p:nvPr/>
          </p:nvSpPr>
          <p:spPr>
            <a:xfrm>
              <a:off x="4457700" y="4521200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8" name="Google Shape;378;p30"/>
          <p:cNvGrpSpPr/>
          <p:nvPr/>
        </p:nvGrpSpPr>
        <p:grpSpPr>
          <a:xfrm>
            <a:off x="4591050" y="4352925"/>
            <a:ext cx="212725" cy="225425"/>
            <a:chOff x="4591050" y="4352925"/>
            <a:chExt cx="212725" cy="225425"/>
          </a:xfrm>
        </p:grpSpPr>
        <p:pic>
          <p:nvPicPr>
            <p:cNvPr id="379" name="Google Shape;379;p30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4591050" y="4352925"/>
              <a:ext cx="21272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0" name="Google Shape;380;p30"/>
            <p:cNvSpPr txBox="1"/>
            <p:nvPr/>
          </p:nvSpPr>
          <p:spPr>
            <a:xfrm>
              <a:off x="4635500" y="4394200"/>
              <a:ext cx="127000" cy="138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1" name="Google Shape;381;p30"/>
          <p:cNvGrpSpPr/>
          <p:nvPr/>
        </p:nvGrpSpPr>
        <p:grpSpPr>
          <a:xfrm>
            <a:off x="4962525" y="4516437"/>
            <a:ext cx="212725" cy="227012"/>
            <a:chOff x="4962525" y="4516437"/>
            <a:chExt cx="212725" cy="227012"/>
          </a:xfrm>
        </p:grpSpPr>
        <p:pic>
          <p:nvPicPr>
            <p:cNvPr id="382" name="Google Shape;382;p30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4962525" y="4516437"/>
              <a:ext cx="212725" cy="2270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3" name="Google Shape;383;p30"/>
            <p:cNvSpPr txBox="1"/>
            <p:nvPr/>
          </p:nvSpPr>
          <p:spPr>
            <a:xfrm>
              <a:off x="5005387" y="4559300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" name="Google Shape;384;p30"/>
          <p:cNvGrpSpPr/>
          <p:nvPr/>
        </p:nvGrpSpPr>
        <p:grpSpPr>
          <a:xfrm>
            <a:off x="4779962" y="4779962"/>
            <a:ext cx="206375" cy="219075"/>
            <a:chOff x="4779962" y="4779962"/>
            <a:chExt cx="206375" cy="219075"/>
          </a:xfrm>
        </p:grpSpPr>
        <p:pic>
          <p:nvPicPr>
            <p:cNvPr id="385" name="Google Shape;385;p30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4779962" y="4779962"/>
              <a:ext cx="206375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6" name="Google Shape;386;p30"/>
            <p:cNvSpPr txBox="1"/>
            <p:nvPr/>
          </p:nvSpPr>
          <p:spPr>
            <a:xfrm>
              <a:off x="4818062" y="4821237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7" name="Google Shape;387;p30"/>
          <p:cNvGrpSpPr/>
          <p:nvPr/>
        </p:nvGrpSpPr>
        <p:grpSpPr>
          <a:xfrm>
            <a:off x="2778125" y="3481387"/>
            <a:ext cx="493712" cy="647700"/>
            <a:chOff x="0" y="0"/>
            <a:chExt cx="2147483647" cy="2147483647"/>
          </a:xfrm>
        </p:grpSpPr>
        <p:grpSp>
          <p:nvGrpSpPr>
            <p:cNvPr id="388" name="Google Shape;388;p30"/>
            <p:cNvGrpSpPr/>
            <p:nvPr/>
          </p:nvGrpSpPr>
          <p:grpSpPr>
            <a:xfrm>
              <a:off x="33698811" y="705508806"/>
              <a:ext cx="928043126" cy="747828512"/>
              <a:chOff x="0" y="0"/>
              <a:chExt cx="2147483647" cy="2147483647"/>
            </a:xfrm>
          </p:grpSpPr>
          <p:pic>
            <p:nvPicPr>
              <p:cNvPr id="389" name="Google Shape;389;p30"/>
              <p:cNvPicPr preferRelativeResize="0"/>
              <p:nvPr/>
            </p:nvPicPr>
            <p:blipFill rotWithShape="1">
              <a:blip r:embed="rId17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90" name="Google Shape;390;p30"/>
              <p:cNvSpPr txBox="1"/>
              <p:nvPr/>
            </p:nvSpPr>
            <p:spPr>
              <a:xfrm>
                <a:off x="448972563" y="430348616"/>
                <a:ext cx="1290785018" cy="13041026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1" name="Google Shape;391;p30"/>
            <p:cNvGrpSpPr/>
            <p:nvPr/>
          </p:nvGrpSpPr>
          <p:grpSpPr>
            <a:xfrm>
              <a:off x="749614514" y="180006977"/>
              <a:ext cx="928043126" cy="727617931"/>
              <a:chOff x="0" y="0"/>
              <a:chExt cx="2147483647" cy="2147483647"/>
            </a:xfrm>
          </p:grpSpPr>
          <p:pic>
            <p:nvPicPr>
              <p:cNvPr id="392" name="Google Shape;392;p30"/>
              <p:cNvPicPr preferRelativeResize="0"/>
              <p:nvPr/>
            </p:nvPicPr>
            <p:blipFill rotWithShape="1">
              <a:blip r:embed="rId18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93" name="Google Shape;393;p30"/>
              <p:cNvSpPr txBox="1"/>
              <p:nvPr/>
            </p:nvSpPr>
            <p:spPr>
              <a:xfrm>
                <a:off x="447412873" y="405784233"/>
                <a:ext cx="1290785018" cy="13403277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4" name="Google Shape;394;p30"/>
            <p:cNvGrpSpPr/>
            <p:nvPr/>
          </p:nvGrpSpPr>
          <p:grpSpPr>
            <a:xfrm>
              <a:off x="696584969" y="1210799811"/>
              <a:ext cx="928043126" cy="747828512"/>
              <a:chOff x="0" y="0"/>
              <a:chExt cx="2147483647" cy="2147483647"/>
            </a:xfrm>
          </p:grpSpPr>
          <p:pic>
            <p:nvPicPr>
              <p:cNvPr id="395" name="Google Shape;395;p30"/>
              <p:cNvPicPr preferRelativeResize="0"/>
              <p:nvPr/>
            </p:nvPicPr>
            <p:blipFill rotWithShape="1">
              <a:blip r:embed="rId19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96" name="Google Shape;396;p30"/>
              <p:cNvSpPr txBox="1"/>
              <p:nvPr/>
            </p:nvSpPr>
            <p:spPr>
              <a:xfrm>
                <a:off x="448419697" y="431713644"/>
                <a:ext cx="1290785018" cy="13041026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97" name="Google Shape;397;p30"/>
            <p:cNvSpPr/>
            <p:nvPr/>
          </p:nvSpPr>
          <p:spPr>
            <a:xfrm>
              <a:off x="0" y="0"/>
              <a:ext cx="2147483647" cy="2147483647"/>
            </a:xfrm>
            <a:custGeom>
              <a:rect b="b" l="l" r="r" t="t"/>
              <a:pathLst>
                <a:path extrusionOk="0" h="120000" w="120000">
                  <a:moveTo>
                    <a:pt x="62693" y="2616"/>
                  </a:moveTo>
                  <a:cubicBezTo>
                    <a:pt x="47510" y="5233"/>
                    <a:pt x="19591" y="23551"/>
                    <a:pt x="9795" y="34018"/>
                  </a:cubicBezTo>
                  <a:cubicBezTo>
                    <a:pt x="0" y="44485"/>
                    <a:pt x="2448" y="52710"/>
                    <a:pt x="3918" y="65420"/>
                  </a:cubicBezTo>
                  <a:cubicBezTo>
                    <a:pt x="5387" y="78130"/>
                    <a:pt x="6857" y="102429"/>
                    <a:pt x="18612" y="110280"/>
                  </a:cubicBezTo>
                  <a:cubicBezTo>
                    <a:pt x="30367" y="118130"/>
                    <a:pt x="58285" y="120000"/>
                    <a:pt x="74449" y="112523"/>
                  </a:cubicBezTo>
                  <a:cubicBezTo>
                    <a:pt x="90612" y="105046"/>
                    <a:pt x="111183" y="81121"/>
                    <a:pt x="115591" y="65420"/>
                  </a:cubicBezTo>
                  <a:cubicBezTo>
                    <a:pt x="120000" y="49719"/>
                    <a:pt x="110694" y="27663"/>
                    <a:pt x="100897" y="18317"/>
                  </a:cubicBezTo>
                  <a:cubicBezTo>
                    <a:pt x="91101" y="8971"/>
                    <a:pt x="77877" y="0"/>
                    <a:pt x="62693" y="2616"/>
                  </a:cubicBezTo>
                  <a:close/>
                </a:path>
              </a:pathLst>
            </a:custGeom>
            <a:solidFill>
              <a:schemeClr val="lt1">
                <a:alpha val="33725"/>
              </a:schemeClr>
            </a:solidFill>
            <a:ln cap="flat" cmpd="sng" w="254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8" name="Google Shape;398;p30"/>
          <p:cNvGrpSpPr/>
          <p:nvPr/>
        </p:nvGrpSpPr>
        <p:grpSpPr>
          <a:xfrm rot="5400000">
            <a:off x="3062287" y="4359275"/>
            <a:ext cx="495300" cy="647700"/>
            <a:chOff x="0" y="0"/>
            <a:chExt cx="2147483647" cy="2147483647"/>
          </a:xfrm>
        </p:grpSpPr>
        <p:grpSp>
          <p:nvGrpSpPr>
            <p:cNvPr id="399" name="Google Shape;399;p30"/>
            <p:cNvGrpSpPr/>
            <p:nvPr/>
          </p:nvGrpSpPr>
          <p:grpSpPr>
            <a:xfrm rot="-5400000">
              <a:off x="9525540" y="730192113"/>
              <a:ext cx="979807360" cy="706050010"/>
              <a:chOff x="0" y="0"/>
              <a:chExt cx="2147483647" cy="2147483647"/>
            </a:xfrm>
          </p:grpSpPr>
          <p:pic>
            <p:nvPicPr>
              <p:cNvPr id="400" name="Google Shape;400;p30"/>
              <p:cNvPicPr preferRelativeResize="0"/>
              <p:nvPr/>
            </p:nvPicPr>
            <p:blipFill rotWithShape="1">
              <a:blip r:embed="rId20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01" name="Google Shape;401;p30"/>
              <p:cNvSpPr txBox="1"/>
              <p:nvPr/>
            </p:nvSpPr>
            <p:spPr>
              <a:xfrm rot="5400000">
                <a:off x="463501313" y="401152125"/>
                <a:ext cx="1224926064" cy="1378622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2" name="Google Shape;402;p30"/>
            <p:cNvGrpSpPr/>
            <p:nvPr/>
          </p:nvGrpSpPr>
          <p:grpSpPr>
            <a:xfrm rot="-5400000">
              <a:off x="723150224" y="184476482"/>
              <a:ext cx="979807360" cy="706050010"/>
              <a:chOff x="0" y="0"/>
              <a:chExt cx="2147483647" cy="2147483647"/>
            </a:xfrm>
          </p:grpSpPr>
          <p:pic>
            <p:nvPicPr>
              <p:cNvPr id="403" name="Google Shape;403;p30"/>
              <p:cNvPicPr preferRelativeResize="0"/>
              <p:nvPr/>
            </p:nvPicPr>
            <p:blipFill rotWithShape="1">
              <a:blip r:embed="rId21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04" name="Google Shape;404;p30"/>
              <p:cNvSpPr txBox="1"/>
              <p:nvPr/>
            </p:nvSpPr>
            <p:spPr>
              <a:xfrm rot="5400000">
                <a:off x="441005932" y="404915669"/>
                <a:ext cx="1224926064" cy="1378622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5" name="Google Shape;405;p30"/>
            <p:cNvGrpSpPr/>
            <p:nvPr/>
          </p:nvGrpSpPr>
          <p:grpSpPr>
            <a:xfrm rot="-5400000">
              <a:off x="670291324" y="1235480398"/>
              <a:ext cx="979807360" cy="706050010"/>
              <a:chOff x="0" y="0"/>
              <a:chExt cx="2147483647" cy="2147483647"/>
            </a:xfrm>
          </p:grpSpPr>
          <p:pic>
            <p:nvPicPr>
              <p:cNvPr id="406" name="Google Shape;406;p30"/>
              <p:cNvPicPr preferRelativeResize="0"/>
              <p:nvPr/>
            </p:nvPicPr>
            <p:blipFill rotWithShape="1">
              <a:blip r:embed="rId22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407" name="Google Shape;407;p30"/>
              <p:cNvSpPr txBox="1"/>
              <p:nvPr/>
            </p:nvSpPr>
            <p:spPr>
              <a:xfrm rot="5400000">
                <a:off x="462150679" y="405529400"/>
                <a:ext cx="1224926064" cy="1378622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8" name="Google Shape;408;p30"/>
            <p:cNvSpPr/>
            <p:nvPr/>
          </p:nvSpPr>
          <p:spPr>
            <a:xfrm>
              <a:off x="0" y="0"/>
              <a:ext cx="2147483647" cy="2147483647"/>
            </a:xfrm>
            <a:custGeom>
              <a:rect b="b" l="l" r="r" t="t"/>
              <a:pathLst>
                <a:path extrusionOk="0" h="120000" w="120000">
                  <a:moveTo>
                    <a:pt x="62693" y="2616"/>
                  </a:moveTo>
                  <a:cubicBezTo>
                    <a:pt x="47510" y="5233"/>
                    <a:pt x="19591" y="23551"/>
                    <a:pt x="9795" y="34018"/>
                  </a:cubicBezTo>
                  <a:cubicBezTo>
                    <a:pt x="0" y="44485"/>
                    <a:pt x="2448" y="52710"/>
                    <a:pt x="3918" y="65420"/>
                  </a:cubicBezTo>
                  <a:cubicBezTo>
                    <a:pt x="5387" y="78130"/>
                    <a:pt x="6857" y="102429"/>
                    <a:pt x="18612" y="110280"/>
                  </a:cubicBezTo>
                  <a:cubicBezTo>
                    <a:pt x="30367" y="118130"/>
                    <a:pt x="58285" y="120000"/>
                    <a:pt x="74449" y="112523"/>
                  </a:cubicBezTo>
                  <a:cubicBezTo>
                    <a:pt x="90612" y="105046"/>
                    <a:pt x="111183" y="81121"/>
                    <a:pt x="115591" y="65420"/>
                  </a:cubicBezTo>
                  <a:cubicBezTo>
                    <a:pt x="120000" y="49719"/>
                    <a:pt x="110694" y="27663"/>
                    <a:pt x="100897" y="18317"/>
                  </a:cubicBezTo>
                  <a:cubicBezTo>
                    <a:pt x="91101" y="8971"/>
                    <a:pt x="77877" y="0"/>
                    <a:pt x="62693" y="2616"/>
                  </a:cubicBezTo>
                  <a:close/>
                </a:path>
              </a:pathLst>
            </a:custGeom>
            <a:solidFill>
              <a:schemeClr val="lt1">
                <a:alpha val="33725"/>
              </a:schemeClr>
            </a:solidFill>
            <a:ln cap="flat" cmpd="sng" w="254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9" name="Google Shape;409;p30"/>
          <p:cNvGrpSpPr/>
          <p:nvPr/>
        </p:nvGrpSpPr>
        <p:grpSpPr>
          <a:xfrm>
            <a:off x="3724275" y="3481387"/>
            <a:ext cx="225425" cy="212725"/>
            <a:chOff x="3724275" y="3481387"/>
            <a:chExt cx="225425" cy="212725"/>
          </a:xfrm>
        </p:grpSpPr>
        <p:pic>
          <p:nvPicPr>
            <p:cNvPr id="410" name="Google Shape;410;p30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3724275" y="3481387"/>
              <a:ext cx="225425" cy="212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1" name="Google Shape;411;p30"/>
            <p:cNvSpPr txBox="1"/>
            <p:nvPr/>
          </p:nvSpPr>
          <p:spPr>
            <a:xfrm rot="5400000">
              <a:off x="3775868" y="3518693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2" name="Google Shape;412;p30"/>
          <p:cNvGrpSpPr/>
          <p:nvPr/>
        </p:nvGrpSpPr>
        <p:grpSpPr>
          <a:xfrm>
            <a:off x="3413125" y="3468687"/>
            <a:ext cx="225425" cy="212725"/>
            <a:chOff x="3413125" y="3468687"/>
            <a:chExt cx="225425" cy="212725"/>
          </a:xfrm>
        </p:grpSpPr>
        <p:pic>
          <p:nvPicPr>
            <p:cNvPr id="413" name="Google Shape;413;p30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3413125" y="3468687"/>
              <a:ext cx="225425" cy="212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4" name="Google Shape;414;p30"/>
            <p:cNvSpPr txBox="1"/>
            <p:nvPr/>
          </p:nvSpPr>
          <p:spPr>
            <a:xfrm rot="5400000">
              <a:off x="3461543" y="3505993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5" name="Google Shape;415;p30"/>
          <p:cNvSpPr/>
          <p:nvPr/>
        </p:nvSpPr>
        <p:spPr>
          <a:xfrm rot="5400000">
            <a:off x="3433762" y="3230562"/>
            <a:ext cx="493712" cy="646112"/>
          </a:xfrm>
          <a:custGeom>
            <a:rect b="b" l="l" r="r" t="t"/>
            <a:pathLst>
              <a:path extrusionOk="0" h="120000" w="120000">
                <a:moveTo>
                  <a:pt x="62693" y="2616"/>
                </a:moveTo>
                <a:cubicBezTo>
                  <a:pt x="47510" y="5233"/>
                  <a:pt x="19591" y="23551"/>
                  <a:pt x="9795" y="34018"/>
                </a:cubicBezTo>
                <a:cubicBezTo>
                  <a:pt x="0" y="44485"/>
                  <a:pt x="2448" y="52710"/>
                  <a:pt x="3918" y="65420"/>
                </a:cubicBezTo>
                <a:cubicBezTo>
                  <a:pt x="5387" y="78130"/>
                  <a:pt x="6857" y="102429"/>
                  <a:pt x="18612" y="110280"/>
                </a:cubicBezTo>
                <a:cubicBezTo>
                  <a:pt x="30367" y="118130"/>
                  <a:pt x="58285" y="120000"/>
                  <a:pt x="74449" y="112523"/>
                </a:cubicBezTo>
                <a:cubicBezTo>
                  <a:pt x="90612" y="105046"/>
                  <a:pt x="111183" y="81121"/>
                  <a:pt x="115591" y="65420"/>
                </a:cubicBezTo>
                <a:cubicBezTo>
                  <a:pt x="120000" y="49719"/>
                  <a:pt x="110694" y="27663"/>
                  <a:pt x="100897" y="18317"/>
                </a:cubicBezTo>
                <a:cubicBezTo>
                  <a:pt x="91101" y="8971"/>
                  <a:pt x="77877" y="0"/>
                  <a:pt x="62693" y="2616"/>
                </a:cubicBezTo>
                <a:close/>
              </a:path>
            </a:pathLst>
          </a:custGeom>
          <a:solidFill>
            <a:schemeClr val="lt1">
              <a:alpha val="33725"/>
            </a:schemeClr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0"/>
          <p:cNvSpPr txBox="1"/>
          <p:nvPr/>
        </p:nvSpPr>
        <p:spPr>
          <a:xfrm>
            <a:off x="1984375" y="2032000"/>
            <a:ext cx="1814512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Neurotransmitters</a:t>
            </a:r>
            <a:endParaRPr/>
          </a:p>
        </p:txBody>
      </p:sp>
      <p:sp>
        <p:nvSpPr>
          <p:cNvPr id="417" name="Google Shape;417;p30"/>
          <p:cNvSpPr txBox="1"/>
          <p:nvPr/>
        </p:nvSpPr>
        <p:spPr>
          <a:xfrm>
            <a:off x="5365750" y="1917700"/>
            <a:ext cx="1119187" cy="339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Receptors</a:t>
            </a:r>
            <a:endParaRPr/>
          </a:p>
        </p:txBody>
      </p:sp>
      <p:sp>
        <p:nvSpPr>
          <p:cNvPr id="418" name="Google Shape;418;p30"/>
          <p:cNvSpPr txBox="1"/>
          <p:nvPr/>
        </p:nvSpPr>
        <p:spPr>
          <a:xfrm>
            <a:off x="3213100" y="5970587"/>
            <a:ext cx="936625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Vesicles</a:t>
            </a:r>
            <a:endParaRPr/>
          </a:p>
        </p:txBody>
      </p:sp>
      <p:cxnSp>
        <p:nvCxnSpPr>
          <p:cNvPr id="419" name="Google Shape;419;p30"/>
          <p:cNvCxnSpPr/>
          <p:nvPr/>
        </p:nvCxnSpPr>
        <p:spPr>
          <a:xfrm>
            <a:off x="3592512" y="2333625"/>
            <a:ext cx="846137" cy="242887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sm" w="sm" type="none"/>
            <a:tailEnd len="med" w="med" type="stealth"/>
          </a:ln>
        </p:spPr>
      </p:cxnSp>
      <p:cxnSp>
        <p:nvCxnSpPr>
          <p:cNvPr id="420" name="Google Shape;420;p30"/>
          <p:cNvCxnSpPr/>
          <p:nvPr/>
        </p:nvCxnSpPr>
        <p:spPr>
          <a:xfrm rot="5400000">
            <a:off x="2510631" y="2829718"/>
            <a:ext cx="1371600" cy="369887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sm" w="sm" type="none"/>
            <a:tailEnd len="med" w="med" type="stealth"/>
          </a:ln>
        </p:spPr>
      </p:cxnSp>
      <p:cxnSp>
        <p:nvCxnSpPr>
          <p:cNvPr id="421" name="Google Shape;421;p30"/>
          <p:cNvCxnSpPr/>
          <p:nvPr/>
        </p:nvCxnSpPr>
        <p:spPr>
          <a:xfrm flipH="1" rot="5400000">
            <a:off x="2962275" y="5394325"/>
            <a:ext cx="1036637" cy="188912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sm" w="sm" type="none"/>
            <a:tailEnd len="med" w="med" type="stealth"/>
          </a:ln>
        </p:spPr>
      </p:cxnSp>
      <p:cxnSp>
        <p:nvCxnSpPr>
          <p:cNvPr id="422" name="Google Shape;422;p30"/>
          <p:cNvCxnSpPr/>
          <p:nvPr/>
        </p:nvCxnSpPr>
        <p:spPr>
          <a:xfrm flipH="1">
            <a:off x="5381625" y="2244725"/>
            <a:ext cx="406400" cy="271462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1"/>
          <p:cNvSpPr txBox="1"/>
          <p:nvPr>
            <p:ph type="title"/>
          </p:nvPr>
        </p:nvSpPr>
        <p:spPr>
          <a:xfrm>
            <a:off x="685800" y="271462"/>
            <a:ext cx="7772400" cy="11191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ADD &amp; ADHD</a:t>
            </a:r>
            <a:endParaRPr/>
          </a:p>
        </p:txBody>
      </p:sp>
      <p:sp>
        <p:nvSpPr>
          <p:cNvPr id="428" name="Google Shape;428;p31"/>
          <p:cNvSpPr txBox="1"/>
          <p:nvPr>
            <p:ph idx="1" type="body"/>
          </p:nvPr>
        </p:nvSpPr>
        <p:spPr>
          <a:xfrm>
            <a:off x="673100" y="1511300"/>
            <a:ext cx="7772400" cy="491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Characterization (often mistaken for other things!)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Predominately hyperactive-impulsive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Predominately inattentive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Combined hyperactive-impulsive and inattentive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Course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Often improves in late teen years and early adulthood, but not always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Cause/ Etiology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Largely unknown. Likely genetic and environmental contributions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Hypothesized development/ pathogenesis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Abnormal development of the frontal lobe and decreased neuron activity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Abnormal dopamine signaling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Possible treatments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Behavioral therapy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–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“Stimulant” medications, such as Adderall, Dexedrine, Ritalin, etc</a:t>
            </a:r>
            <a:endParaRPr/>
          </a:p>
        </p:txBody>
      </p:sp>
      <p:pic>
        <p:nvPicPr>
          <p:cNvPr id="429" name="Google Shape;42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29537" y="0"/>
            <a:ext cx="1414462" cy="200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2"/>
          <p:cNvSpPr txBox="1"/>
          <p:nvPr>
            <p:ph type="title"/>
          </p:nvPr>
        </p:nvSpPr>
        <p:spPr>
          <a:xfrm>
            <a:off x="685800" y="307975"/>
            <a:ext cx="7772400" cy="8524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ADHD: The dopamine hypothesis</a:t>
            </a:r>
            <a:endParaRPr/>
          </a:p>
        </p:txBody>
      </p:sp>
      <p:grpSp>
        <p:nvGrpSpPr>
          <p:cNvPr id="435" name="Google Shape;435;p32"/>
          <p:cNvGrpSpPr/>
          <p:nvPr/>
        </p:nvGrpSpPr>
        <p:grpSpPr>
          <a:xfrm>
            <a:off x="695325" y="3381375"/>
            <a:ext cx="7072312" cy="2968625"/>
            <a:chOff x="0" y="0"/>
            <a:chExt cx="2147483647" cy="2147483647"/>
          </a:xfrm>
        </p:grpSpPr>
        <p:pic>
          <p:nvPicPr>
            <p:cNvPr id="436" name="Google Shape;436;p3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620620675" y="91010985"/>
              <a:ext cx="933710639" cy="20564726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7" name="Google Shape;437;p32"/>
            <p:cNvSpPr txBox="1"/>
            <p:nvPr/>
          </p:nvSpPr>
          <p:spPr>
            <a:xfrm>
              <a:off x="0" y="73509987"/>
              <a:ext cx="772913102" cy="42308764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b="1" i="0" lang="en-US" sz="1600" u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Frontal lobe/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b="1" i="0" lang="en-US" sz="1600" u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executive control center</a:t>
              </a:r>
              <a:endParaRPr/>
            </a:p>
          </p:txBody>
        </p:sp>
        <p:sp>
          <p:nvSpPr>
            <p:cNvPr id="438" name="Google Shape;438;p32"/>
            <p:cNvSpPr txBox="1"/>
            <p:nvPr/>
          </p:nvSpPr>
          <p:spPr>
            <a:xfrm>
              <a:off x="1337327363" y="0"/>
              <a:ext cx="641326587" cy="24494509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b="0" i="0" lang="en-US" sz="1600" u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Motor control centers</a:t>
              </a:r>
              <a:endParaRPr/>
            </a:p>
          </p:txBody>
        </p:sp>
        <p:sp>
          <p:nvSpPr>
            <p:cNvPr id="439" name="Google Shape;439;p32"/>
            <p:cNvSpPr txBox="1"/>
            <p:nvPr/>
          </p:nvSpPr>
          <p:spPr>
            <a:xfrm>
              <a:off x="704095812" y="1274138666"/>
              <a:ext cx="340092497" cy="42308764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b="0" i="0" lang="en-US" sz="1600" u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Dopamine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b="0" i="0" lang="en-US" sz="1600" u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origins</a:t>
              </a:r>
              <a:endParaRPr/>
            </a:p>
          </p:txBody>
        </p:sp>
        <p:sp>
          <p:nvSpPr>
            <p:cNvPr id="440" name="Google Shape;440;p32"/>
            <p:cNvSpPr txBox="1"/>
            <p:nvPr/>
          </p:nvSpPr>
          <p:spPr>
            <a:xfrm>
              <a:off x="1464414349" y="294031929"/>
              <a:ext cx="683069297" cy="24494509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b="0" i="0" lang="en-US" sz="1600" u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Limbic/ emotion center</a:t>
              </a:r>
              <a:endParaRPr/>
            </a:p>
          </p:txBody>
        </p:sp>
        <p:cxnSp>
          <p:nvCxnSpPr>
            <p:cNvPr id="441" name="Google Shape;441;p32"/>
            <p:cNvCxnSpPr/>
            <p:nvPr/>
          </p:nvCxnSpPr>
          <p:spPr>
            <a:xfrm flipH="1">
              <a:off x="1089030691" y="161017893"/>
              <a:ext cx="235075172" cy="306283735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cxnSp>
          <p:nvCxnSpPr>
            <p:cNvPr id="442" name="Google Shape;442;p32"/>
            <p:cNvCxnSpPr/>
            <p:nvPr/>
          </p:nvCxnSpPr>
          <p:spPr>
            <a:xfrm flipH="1">
              <a:off x="1043485075" y="416503547"/>
              <a:ext cx="420929273" cy="266070681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cxnSp>
          <p:nvCxnSpPr>
            <p:cNvPr id="443" name="Google Shape;443;p32"/>
            <p:cNvCxnSpPr/>
            <p:nvPr/>
          </p:nvCxnSpPr>
          <p:spPr>
            <a:xfrm rot="10800000">
              <a:off x="760661624" y="288781985"/>
              <a:ext cx="100641036" cy="196021776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cxnSp>
          <p:nvCxnSpPr>
            <p:cNvPr id="444" name="Google Shape;444;p32"/>
            <p:cNvCxnSpPr/>
            <p:nvPr/>
          </p:nvCxnSpPr>
          <p:spPr>
            <a:xfrm rot="5400000">
              <a:off x="916397839" y="866346183"/>
              <a:ext cx="189528587" cy="423545617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</p:grpSp>
      <p:sp>
        <p:nvSpPr>
          <p:cNvPr id="445" name="Google Shape;445;p32"/>
          <p:cNvSpPr txBox="1"/>
          <p:nvPr>
            <p:ph idx="1" type="body"/>
          </p:nvPr>
        </p:nvSpPr>
        <p:spPr>
          <a:xfrm>
            <a:off x="568325" y="1233487"/>
            <a:ext cx="7983537" cy="333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Back to dopamine!</a:t>
            </a:r>
            <a:endParaRPr b="0" i="0" sz="20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Main brain regions that communicate via dopamine: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Executive function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&amp; emotion centers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Motor control centers</a:t>
            </a:r>
            <a:endParaRPr/>
          </a:p>
          <a:p>
            <a:pPr indent="-215900" lvl="0" marL="3429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3"/>
          <p:cNvSpPr txBox="1"/>
          <p:nvPr>
            <p:ph type="title"/>
          </p:nvPr>
        </p:nvSpPr>
        <p:spPr>
          <a:xfrm>
            <a:off x="685800" y="307975"/>
            <a:ext cx="7772400" cy="8524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ADHD: The dopamine hypothesis</a:t>
            </a:r>
            <a:endParaRPr/>
          </a:p>
        </p:txBody>
      </p:sp>
      <p:sp>
        <p:nvSpPr>
          <p:cNvPr id="451" name="Google Shape;451;p33"/>
          <p:cNvSpPr txBox="1"/>
          <p:nvPr>
            <p:ph idx="1" type="body"/>
          </p:nvPr>
        </p:nvSpPr>
        <p:spPr>
          <a:xfrm>
            <a:off x="568325" y="1233487"/>
            <a:ext cx="7983537" cy="176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Back to dopamine!</a:t>
            </a:r>
            <a:endParaRPr b="0" i="0" sz="20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Main brain regions that communicate via dopamine: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Executive function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&amp; emotion centers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Motor control centers</a:t>
            </a:r>
            <a:endParaRPr/>
          </a:p>
        </p:txBody>
      </p:sp>
      <p:pic>
        <p:nvPicPr>
          <p:cNvPr id="452" name="Google Shape;452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8100" y="4498975"/>
            <a:ext cx="4073525" cy="2151062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33"/>
          <p:cNvSpPr txBox="1"/>
          <p:nvPr/>
        </p:nvSpPr>
        <p:spPr>
          <a:xfrm>
            <a:off x="563562" y="2854325"/>
            <a:ext cx="7983537" cy="1685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Human brain imaging studies found: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difference in dopamine receptors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Lower levels of dopamine in the synapse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might cause less dopamine in the synapse?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4"/>
          <p:cNvSpPr txBox="1"/>
          <p:nvPr>
            <p:ph type="title"/>
          </p:nvPr>
        </p:nvSpPr>
        <p:spPr>
          <a:xfrm>
            <a:off x="685800" y="307975"/>
            <a:ext cx="7772400" cy="8524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ADHD: The dopamine hypothesis</a:t>
            </a:r>
            <a:endParaRPr/>
          </a:p>
        </p:txBody>
      </p:sp>
      <p:sp>
        <p:nvSpPr>
          <p:cNvPr id="459" name="Google Shape;459;p34"/>
          <p:cNvSpPr txBox="1"/>
          <p:nvPr>
            <p:ph idx="1" type="body"/>
          </p:nvPr>
        </p:nvSpPr>
        <p:spPr>
          <a:xfrm>
            <a:off x="568325" y="1233487"/>
            <a:ext cx="7800975" cy="3336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Back to dopamine!</a:t>
            </a:r>
            <a:endParaRPr b="0" i="0" sz="20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Main brain regions that communicate via dopamine: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Executive function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&amp; emotion centers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Motor control centers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Human brain imaging studies found: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difference in dopamine receptors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Lower levels of dopamine in the synapse</a:t>
            </a:r>
            <a:endParaRPr/>
          </a:p>
          <a:p>
            <a:pPr indent="-228600" lvl="2" marL="1143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might cause less dopamine in the synapse?</a:t>
            </a:r>
            <a:endParaRPr/>
          </a:p>
        </p:txBody>
      </p:sp>
      <p:sp>
        <p:nvSpPr>
          <p:cNvPr id="460" name="Google Shape;460;p34"/>
          <p:cNvSpPr txBox="1"/>
          <p:nvPr/>
        </p:nvSpPr>
        <p:spPr>
          <a:xfrm>
            <a:off x="604837" y="4705350"/>
            <a:ext cx="7842250" cy="174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 isn’t ADHD treated with the same medications as Tourette Syndrome if dopamine is disregulated in both?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do stimulant medications do?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–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Help increase neuron activity, which is suppressed in the frontal lobe/ executive function center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5"/>
          <p:cNvSpPr txBox="1"/>
          <p:nvPr>
            <p:ph type="title"/>
          </p:nvPr>
        </p:nvSpPr>
        <p:spPr>
          <a:xfrm>
            <a:off x="685800" y="423862"/>
            <a:ext cx="7772400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What parts of the synapse might be different with ADHD?</a:t>
            </a:r>
            <a:endParaRPr/>
          </a:p>
        </p:txBody>
      </p:sp>
      <p:sp>
        <p:nvSpPr>
          <p:cNvPr id="466" name="Google Shape;466;p35"/>
          <p:cNvSpPr/>
          <p:nvPr/>
        </p:nvSpPr>
        <p:spPr>
          <a:xfrm>
            <a:off x="520700" y="2614612"/>
            <a:ext cx="4113212" cy="3062287"/>
          </a:xfrm>
          <a:custGeom>
            <a:rect b="b" l="l" r="r" t="t"/>
            <a:pathLst>
              <a:path extrusionOk="0" h="120000" w="120000">
                <a:moveTo>
                  <a:pt x="1763" y="40684"/>
                </a:moveTo>
                <a:cubicBezTo>
                  <a:pt x="7819" y="43568"/>
                  <a:pt x="13875" y="46451"/>
                  <a:pt x="21166" y="45898"/>
                </a:cubicBezTo>
                <a:cubicBezTo>
                  <a:pt x="28456" y="45345"/>
                  <a:pt x="38040" y="42580"/>
                  <a:pt x="45507" y="37366"/>
                </a:cubicBezTo>
                <a:cubicBezTo>
                  <a:pt x="52974" y="32152"/>
                  <a:pt x="59382" y="20618"/>
                  <a:pt x="65967" y="14614"/>
                </a:cubicBezTo>
                <a:cubicBezTo>
                  <a:pt x="72552" y="8610"/>
                  <a:pt x="77902" y="2685"/>
                  <a:pt x="85017" y="1342"/>
                </a:cubicBezTo>
                <a:cubicBezTo>
                  <a:pt x="92131" y="0"/>
                  <a:pt x="103537" y="1501"/>
                  <a:pt x="108652" y="6556"/>
                </a:cubicBezTo>
                <a:cubicBezTo>
                  <a:pt x="113767" y="11612"/>
                  <a:pt x="115296" y="27728"/>
                  <a:pt x="115708" y="31678"/>
                </a:cubicBezTo>
                <a:cubicBezTo>
                  <a:pt x="116119" y="35628"/>
                  <a:pt x="112827" y="29703"/>
                  <a:pt x="111121" y="30256"/>
                </a:cubicBezTo>
                <a:cubicBezTo>
                  <a:pt x="109416" y="30809"/>
                  <a:pt x="106418" y="32389"/>
                  <a:pt x="105477" y="34996"/>
                </a:cubicBezTo>
                <a:cubicBezTo>
                  <a:pt x="104537" y="37603"/>
                  <a:pt x="104889" y="43370"/>
                  <a:pt x="105477" y="45898"/>
                </a:cubicBezTo>
                <a:cubicBezTo>
                  <a:pt x="106065" y="48426"/>
                  <a:pt x="107123" y="50401"/>
                  <a:pt x="109005" y="50164"/>
                </a:cubicBezTo>
                <a:cubicBezTo>
                  <a:pt x="110886" y="49927"/>
                  <a:pt x="115766" y="43449"/>
                  <a:pt x="116766" y="44476"/>
                </a:cubicBezTo>
                <a:cubicBezTo>
                  <a:pt x="117765" y="45503"/>
                  <a:pt x="114708" y="52929"/>
                  <a:pt x="115002" y="56326"/>
                </a:cubicBezTo>
                <a:cubicBezTo>
                  <a:pt x="115296" y="59723"/>
                  <a:pt x="118294" y="62804"/>
                  <a:pt x="118530" y="64858"/>
                </a:cubicBezTo>
                <a:cubicBezTo>
                  <a:pt x="118765" y="66912"/>
                  <a:pt x="118000" y="68413"/>
                  <a:pt x="116413" y="68650"/>
                </a:cubicBezTo>
                <a:cubicBezTo>
                  <a:pt x="114826" y="68887"/>
                  <a:pt x="111063" y="65569"/>
                  <a:pt x="109005" y="66280"/>
                </a:cubicBezTo>
                <a:cubicBezTo>
                  <a:pt x="106947" y="66991"/>
                  <a:pt x="104243" y="69756"/>
                  <a:pt x="104066" y="72916"/>
                </a:cubicBezTo>
                <a:cubicBezTo>
                  <a:pt x="103890" y="76076"/>
                  <a:pt x="105771" y="83818"/>
                  <a:pt x="107947" y="85240"/>
                </a:cubicBezTo>
                <a:cubicBezTo>
                  <a:pt x="110122" y="86662"/>
                  <a:pt x="115120" y="82238"/>
                  <a:pt x="117119" y="81448"/>
                </a:cubicBezTo>
                <a:cubicBezTo>
                  <a:pt x="119118" y="80658"/>
                  <a:pt x="120000" y="79631"/>
                  <a:pt x="119941" y="80500"/>
                </a:cubicBezTo>
                <a:cubicBezTo>
                  <a:pt x="119882" y="81369"/>
                  <a:pt x="117413" y="83028"/>
                  <a:pt x="116766" y="86662"/>
                </a:cubicBezTo>
                <a:cubicBezTo>
                  <a:pt x="116119" y="90296"/>
                  <a:pt x="117001" y="97959"/>
                  <a:pt x="116060" y="102304"/>
                </a:cubicBezTo>
                <a:cubicBezTo>
                  <a:pt x="115120" y="106649"/>
                  <a:pt x="115120" y="109888"/>
                  <a:pt x="111121" y="112732"/>
                </a:cubicBezTo>
                <a:cubicBezTo>
                  <a:pt x="107123" y="115576"/>
                  <a:pt x="100480" y="120000"/>
                  <a:pt x="92072" y="119368"/>
                </a:cubicBezTo>
                <a:cubicBezTo>
                  <a:pt x="83664" y="118736"/>
                  <a:pt x="68260" y="112732"/>
                  <a:pt x="60676" y="108940"/>
                </a:cubicBezTo>
                <a:cubicBezTo>
                  <a:pt x="53091" y="105148"/>
                  <a:pt x="53679" y="100566"/>
                  <a:pt x="46565" y="96616"/>
                </a:cubicBezTo>
                <a:cubicBezTo>
                  <a:pt x="39451" y="92666"/>
                  <a:pt x="25752" y="87057"/>
                  <a:pt x="17991" y="85240"/>
                </a:cubicBezTo>
                <a:cubicBezTo>
                  <a:pt x="10230" y="83423"/>
                  <a:pt x="0" y="85714"/>
                  <a:pt x="0" y="85714"/>
                </a:cubicBezTo>
              </a:path>
            </a:pathLst>
          </a:custGeom>
          <a:solidFill>
            <a:srgbClr val="D9D9D9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35"/>
          <p:cNvSpPr/>
          <p:nvPr/>
        </p:nvSpPr>
        <p:spPr>
          <a:xfrm>
            <a:off x="5253037" y="2390775"/>
            <a:ext cx="3309937" cy="3165475"/>
          </a:xfrm>
          <a:custGeom>
            <a:rect b="b" l="l" r="r" t="t"/>
            <a:pathLst>
              <a:path extrusionOk="0" h="120000" w="120000">
                <a:moveTo>
                  <a:pt x="118246" y="40968"/>
                </a:moveTo>
                <a:cubicBezTo>
                  <a:pt x="104360" y="38178"/>
                  <a:pt x="90475" y="35388"/>
                  <a:pt x="82289" y="31337"/>
                </a:cubicBezTo>
                <a:cubicBezTo>
                  <a:pt x="74104" y="27286"/>
                  <a:pt x="73373" y="20407"/>
                  <a:pt x="69135" y="16662"/>
                </a:cubicBezTo>
                <a:cubicBezTo>
                  <a:pt x="64896" y="12917"/>
                  <a:pt x="63873" y="11388"/>
                  <a:pt x="56857" y="8866"/>
                </a:cubicBezTo>
                <a:cubicBezTo>
                  <a:pt x="49841" y="6343"/>
                  <a:pt x="35517" y="1222"/>
                  <a:pt x="27040" y="1528"/>
                </a:cubicBezTo>
                <a:cubicBezTo>
                  <a:pt x="18562" y="1834"/>
                  <a:pt x="10450" y="0"/>
                  <a:pt x="5992" y="10700"/>
                </a:cubicBezTo>
                <a:cubicBezTo>
                  <a:pt x="1534" y="21401"/>
                  <a:pt x="0" y="49910"/>
                  <a:pt x="292" y="65732"/>
                </a:cubicBezTo>
                <a:cubicBezTo>
                  <a:pt x="584" y="81554"/>
                  <a:pt x="3873" y="96840"/>
                  <a:pt x="7746" y="105630"/>
                </a:cubicBezTo>
                <a:cubicBezTo>
                  <a:pt x="11619" y="114420"/>
                  <a:pt x="15785" y="116942"/>
                  <a:pt x="23532" y="118471"/>
                </a:cubicBezTo>
                <a:cubicBezTo>
                  <a:pt x="31278" y="120000"/>
                  <a:pt x="44433" y="119159"/>
                  <a:pt x="54226" y="114802"/>
                </a:cubicBezTo>
                <a:cubicBezTo>
                  <a:pt x="64019" y="110445"/>
                  <a:pt x="74323" y="98369"/>
                  <a:pt x="82289" y="92331"/>
                </a:cubicBezTo>
                <a:cubicBezTo>
                  <a:pt x="90255" y="86292"/>
                  <a:pt x="95736" y="80713"/>
                  <a:pt x="102021" y="78573"/>
                </a:cubicBezTo>
                <a:cubicBezTo>
                  <a:pt x="108306" y="76433"/>
                  <a:pt x="120000" y="79490"/>
                  <a:pt x="120000" y="79490"/>
                </a:cubicBezTo>
              </a:path>
            </a:pathLst>
          </a:custGeom>
          <a:solidFill>
            <a:srgbClr val="D9D9D9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35"/>
          <p:cNvSpPr txBox="1"/>
          <p:nvPr/>
        </p:nvSpPr>
        <p:spPr>
          <a:xfrm>
            <a:off x="942975" y="4124325"/>
            <a:ext cx="1135062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Neuron 1</a:t>
            </a:r>
            <a:endParaRPr/>
          </a:p>
        </p:txBody>
      </p:sp>
      <p:sp>
        <p:nvSpPr>
          <p:cNvPr id="469" name="Google Shape;469;p35"/>
          <p:cNvSpPr txBox="1"/>
          <p:nvPr/>
        </p:nvSpPr>
        <p:spPr>
          <a:xfrm>
            <a:off x="7191375" y="3805237"/>
            <a:ext cx="1135062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Neuron 2</a:t>
            </a:r>
            <a:endParaRPr/>
          </a:p>
        </p:txBody>
      </p:sp>
      <p:sp>
        <p:nvSpPr>
          <p:cNvPr id="470" name="Google Shape;470;p35"/>
          <p:cNvSpPr/>
          <p:nvPr/>
        </p:nvSpPr>
        <p:spPr>
          <a:xfrm>
            <a:off x="5243512" y="2465387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35"/>
          <p:cNvSpPr/>
          <p:nvPr/>
        </p:nvSpPr>
        <p:spPr>
          <a:xfrm>
            <a:off x="5118100" y="2992437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35"/>
          <p:cNvSpPr/>
          <p:nvPr/>
        </p:nvSpPr>
        <p:spPr>
          <a:xfrm>
            <a:off x="5100637" y="3351212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5"/>
          <p:cNvSpPr/>
          <p:nvPr/>
        </p:nvSpPr>
        <p:spPr>
          <a:xfrm>
            <a:off x="5072062" y="3890962"/>
            <a:ext cx="223837" cy="311150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35"/>
          <p:cNvSpPr/>
          <p:nvPr/>
        </p:nvSpPr>
        <p:spPr>
          <a:xfrm>
            <a:off x="5138737" y="4429125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35"/>
          <p:cNvSpPr/>
          <p:nvPr/>
        </p:nvSpPr>
        <p:spPr>
          <a:xfrm>
            <a:off x="5122862" y="2767012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35"/>
          <p:cNvSpPr/>
          <p:nvPr/>
        </p:nvSpPr>
        <p:spPr>
          <a:xfrm>
            <a:off x="5311775" y="5013325"/>
            <a:ext cx="222250" cy="311150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35"/>
          <p:cNvSpPr/>
          <p:nvPr/>
        </p:nvSpPr>
        <p:spPr>
          <a:xfrm>
            <a:off x="5160962" y="4741862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8" name="Google Shape;478;p35"/>
          <p:cNvGrpSpPr/>
          <p:nvPr/>
        </p:nvGrpSpPr>
        <p:grpSpPr>
          <a:xfrm>
            <a:off x="4498975" y="2547937"/>
            <a:ext cx="206375" cy="225425"/>
            <a:chOff x="4498975" y="2547937"/>
            <a:chExt cx="206375" cy="225425"/>
          </a:xfrm>
        </p:grpSpPr>
        <p:pic>
          <p:nvPicPr>
            <p:cNvPr id="479" name="Google Shape;479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98975" y="2547937"/>
              <a:ext cx="20637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0" name="Google Shape;480;p35"/>
            <p:cNvSpPr txBox="1"/>
            <p:nvPr/>
          </p:nvSpPr>
          <p:spPr>
            <a:xfrm>
              <a:off x="4538662" y="2592387"/>
              <a:ext cx="127000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1" name="Google Shape;481;p35"/>
          <p:cNvGrpSpPr/>
          <p:nvPr/>
        </p:nvGrpSpPr>
        <p:grpSpPr>
          <a:xfrm>
            <a:off x="4565650" y="3067050"/>
            <a:ext cx="214312" cy="219075"/>
            <a:chOff x="4565650" y="3067050"/>
            <a:chExt cx="214312" cy="219075"/>
          </a:xfrm>
        </p:grpSpPr>
        <p:pic>
          <p:nvPicPr>
            <p:cNvPr id="482" name="Google Shape;482;p3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565650" y="3067050"/>
              <a:ext cx="214312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3" name="Google Shape;483;p35"/>
            <p:cNvSpPr txBox="1"/>
            <p:nvPr/>
          </p:nvSpPr>
          <p:spPr>
            <a:xfrm>
              <a:off x="4605337" y="3108325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4" name="Google Shape;484;p35"/>
          <p:cNvGrpSpPr/>
          <p:nvPr/>
        </p:nvGrpSpPr>
        <p:grpSpPr>
          <a:xfrm>
            <a:off x="4895850" y="3956050"/>
            <a:ext cx="212725" cy="219075"/>
            <a:chOff x="4895850" y="3956050"/>
            <a:chExt cx="212725" cy="219075"/>
          </a:xfrm>
        </p:grpSpPr>
        <p:pic>
          <p:nvPicPr>
            <p:cNvPr id="485" name="Google Shape;485;p3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895850" y="3956050"/>
              <a:ext cx="212725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6" name="Google Shape;486;p35"/>
            <p:cNvSpPr txBox="1"/>
            <p:nvPr/>
          </p:nvSpPr>
          <p:spPr>
            <a:xfrm>
              <a:off x="4940300" y="3997325"/>
              <a:ext cx="127000" cy="138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35"/>
          <p:cNvGrpSpPr/>
          <p:nvPr/>
        </p:nvGrpSpPr>
        <p:grpSpPr>
          <a:xfrm>
            <a:off x="4932362" y="3041650"/>
            <a:ext cx="206375" cy="225425"/>
            <a:chOff x="4932362" y="3041650"/>
            <a:chExt cx="206375" cy="225425"/>
          </a:xfrm>
        </p:grpSpPr>
        <p:pic>
          <p:nvPicPr>
            <p:cNvPr id="488" name="Google Shape;488;p3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932362" y="3041650"/>
              <a:ext cx="20637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9" name="Google Shape;489;p35"/>
            <p:cNvSpPr txBox="1"/>
            <p:nvPr/>
          </p:nvSpPr>
          <p:spPr>
            <a:xfrm>
              <a:off x="4970462" y="3086100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0" name="Google Shape;490;p35"/>
          <p:cNvGrpSpPr/>
          <p:nvPr/>
        </p:nvGrpSpPr>
        <p:grpSpPr>
          <a:xfrm>
            <a:off x="4973637" y="2773362"/>
            <a:ext cx="214312" cy="219075"/>
            <a:chOff x="4973637" y="2773362"/>
            <a:chExt cx="214312" cy="219075"/>
          </a:xfrm>
        </p:grpSpPr>
        <p:pic>
          <p:nvPicPr>
            <p:cNvPr id="491" name="Google Shape;491;p3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973637" y="2773362"/>
              <a:ext cx="214312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2" name="Google Shape;492;p35"/>
            <p:cNvSpPr txBox="1"/>
            <p:nvPr/>
          </p:nvSpPr>
          <p:spPr>
            <a:xfrm>
              <a:off x="5014912" y="2814637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35"/>
          <p:cNvGrpSpPr/>
          <p:nvPr/>
        </p:nvGrpSpPr>
        <p:grpSpPr>
          <a:xfrm>
            <a:off x="4889500" y="3413125"/>
            <a:ext cx="212725" cy="225425"/>
            <a:chOff x="4889500" y="3413125"/>
            <a:chExt cx="212725" cy="225425"/>
          </a:xfrm>
        </p:grpSpPr>
        <p:pic>
          <p:nvPicPr>
            <p:cNvPr id="494" name="Google Shape;494;p3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4889500" y="3413125"/>
              <a:ext cx="21272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5" name="Google Shape;495;p35"/>
            <p:cNvSpPr txBox="1"/>
            <p:nvPr/>
          </p:nvSpPr>
          <p:spPr>
            <a:xfrm>
              <a:off x="4929187" y="3455987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6" name="Google Shape;496;p35"/>
          <p:cNvGrpSpPr/>
          <p:nvPr/>
        </p:nvGrpSpPr>
        <p:grpSpPr>
          <a:xfrm>
            <a:off x="4651375" y="3724275"/>
            <a:ext cx="212725" cy="219075"/>
            <a:chOff x="4651375" y="3724275"/>
            <a:chExt cx="212725" cy="219075"/>
          </a:xfrm>
        </p:grpSpPr>
        <p:pic>
          <p:nvPicPr>
            <p:cNvPr id="497" name="Google Shape;497;p3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651375" y="3724275"/>
              <a:ext cx="212725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8" name="Google Shape;498;p35"/>
            <p:cNvSpPr txBox="1"/>
            <p:nvPr/>
          </p:nvSpPr>
          <p:spPr>
            <a:xfrm>
              <a:off x="4695825" y="3765550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35"/>
          <p:cNvGrpSpPr/>
          <p:nvPr/>
        </p:nvGrpSpPr>
        <p:grpSpPr>
          <a:xfrm>
            <a:off x="4479925" y="3462337"/>
            <a:ext cx="214312" cy="225425"/>
            <a:chOff x="4479925" y="3462337"/>
            <a:chExt cx="214312" cy="225425"/>
          </a:xfrm>
        </p:grpSpPr>
        <p:pic>
          <p:nvPicPr>
            <p:cNvPr id="500" name="Google Shape;500;p3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4479925" y="3462337"/>
              <a:ext cx="214312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1" name="Google Shape;501;p35"/>
            <p:cNvSpPr txBox="1"/>
            <p:nvPr/>
          </p:nvSpPr>
          <p:spPr>
            <a:xfrm>
              <a:off x="4521200" y="3506787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2" name="Google Shape;502;p35"/>
          <p:cNvGrpSpPr/>
          <p:nvPr/>
        </p:nvGrpSpPr>
        <p:grpSpPr>
          <a:xfrm>
            <a:off x="4230687" y="3565525"/>
            <a:ext cx="212725" cy="225425"/>
            <a:chOff x="4230687" y="3565525"/>
            <a:chExt cx="212725" cy="225425"/>
          </a:xfrm>
        </p:grpSpPr>
        <p:pic>
          <p:nvPicPr>
            <p:cNvPr id="503" name="Google Shape;503;p35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4230687" y="3565525"/>
              <a:ext cx="21272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4" name="Google Shape;504;p35"/>
            <p:cNvSpPr txBox="1"/>
            <p:nvPr/>
          </p:nvSpPr>
          <p:spPr>
            <a:xfrm>
              <a:off x="4275137" y="3611562"/>
              <a:ext cx="127000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5" name="Google Shape;505;p35"/>
          <p:cNvGrpSpPr/>
          <p:nvPr/>
        </p:nvGrpSpPr>
        <p:grpSpPr>
          <a:xfrm>
            <a:off x="4181475" y="4383087"/>
            <a:ext cx="207962" cy="225425"/>
            <a:chOff x="4181475" y="4383087"/>
            <a:chExt cx="207962" cy="225425"/>
          </a:xfrm>
        </p:grpSpPr>
        <p:pic>
          <p:nvPicPr>
            <p:cNvPr id="506" name="Google Shape;506;p35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181475" y="4383087"/>
              <a:ext cx="207962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7" name="Google Shape;507;p35"/>
            <p:cNvSpPr txBox="1"/>
            <p:nvPr/>
          </p:nvSpPr>
          <p:spPr>
            <a:xfrm>
              <a:off x="4221162" y="4429125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8" name="Google Shape;508;p35"/>
          <p:cNvGrpSpPr/>
          <p:nvPr/>
        </p:nvGrpSpPr>
        <p:grpSpPr>
          <a:xfrm>
            <a:off x="4413250" y="4475162"/>
            <a:ext cx="214312" cy="225425"/>
            <a:chOff x="4413250" y="4475162"/>
            <a:chExt cx="214312" cy="225425"/>
          </a:xfrm>
        </p:grpSpPr>
        <p:pic>
          <p:nvPicPr>
            <p:cNvPr id="509" name="Google Shape;509;p35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4413250" y="4475162"/>
              <a:ext cx="214312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0" name="Google Shape;510;p35"/>
            <p:cNvSpPr txBox="1"/>
            <p:nvPr/>
          </p:nvSpPr>
          <p:spPr>
            <a:xfrm>
              <a:off x="4457700" y="4521200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1" name="Google Shape;511;p35"/>
          <p:cNvGrpSpPr/>
          <p:nvPr/>
        </p:nvGrpSpPr>
        <p:grpSpPr>
          <a:xfrm>
            <a:off x="4591050" y="4352925"/>
            <a:ext cx="212725" cy="225425"/>
            <a:chOff x="4591050" y="4352925"/>
            <a:chExt cx="212725" cy="225425"/>
          </a:xfrm>
        </p:grpSpPr>
        <p:pic>
          <p:nvPicPr>
            <p:cNvPr id="512" name="Google Shape;512;p35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4591050" y="4352925"/>
              <a:ext cx="21272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3" name="Google Shape;513;p35"/>
            <p:cNvSpPr txBox="1"/>
            <p:nvPr/>
          </p:nvSpPr>
          <p:spPr>
            <a:xfrm>
              <a:off x="4635500" y="4394200"/>
              <a:ext cx="127000" cy="138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4" name="Google Shape;514;p35"/>
          <p:cNvGrpSpPr/>
          <p:nvPr/>
        </p:nvGrpSpPr>
        <p:grpSpPr>
          <a:xfrm>
            <a:off x="4962525" y="4516437"/>
            <a:ext cx="212725" cy="227012"/>
            <a:chOff x="4962525" y="4516437"/>
            <a:chExt cx="212725" cy="227012"/>
          </a:xfrm>
        </p:grpSpPr>
        <p:pic>
          <p:nvPicPr>
            <p:cNvPr id="515" name="Google Shape;515;p35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4962525" y="4516437"/>
              <a:ext cx="212725" cy="2270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6" name="Google Shape;516;p35"/>
            <p:cNvSpPr txBox="1"/>
            <p:nvPr/>
          </p:nvSpPr>
          <p:spPr>
            <a:xfrm>
              <a:off x="5005387" y="4559300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7" name="Google Shape;517;p35"/>
          <p:cNvGrpSpPr/>
          <p:nvPr/>
        </p:nvGrpSpPr>
        <p:grpSpPr>
          <a:xfrm>
            <a:off x="4779962" y="4779962"/>
            <a:ext cx="206375" cy="219075"/>
            <a:chOff x="4779962" y="4779962"/>
            <a:chExt cx="206375" cy="219075"/>
          </a:xfrm>
        </p:grpSpPr>
        <p:pic>
          <p:nvPicPr>
            <p:cNvPr id="518" name="Google Shape;518;p35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4779962" y="4779962"/>
              <a:ext cx="206375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9" name="Google Shape;519;p35"/>
            <p:cNvSpPr txBox="1"/>
            <p:nvPr/>
          </p:nvSpPr>
          <p:spPr>
            <a:xfrm>
              <a:off x="4818062" y="4821237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0" name="Google Shape;520;p35"/>
          <p:cNvGrpSpPr/>
          <p:nvPr/>
        </p:nvGrpSpPr>
        <p:grpSpPr>
          <a:xfrm>
            <a:off x="2778125" y="3481387"/>
            <a:ext cx="493712" cy="647700"/>
            <a:chOff x="0" y="0"/>
            <a:chExt cx="2147483647" cy="2147483647"/>
          </a:xfrm>
        </p:grpSpPr>
        <p:grpSp>
          <p:nvGrpSpPr>
            <p:cNvPr id="521" name="Google Shape;521;p35"/>
            <p:cNvGrpSpPr/>
            <p:nvPr/>
          </p:nvGrpSpPr>
          <p:grpSpPr>
            <a:xfrm>
              <a:off x="33698811" y="705508806"/>
              <a:ext cx="928043126" cy="747828512"/>
              <a:chOff x="0" y="0"/>
              <a:chExt cx="2147483647" cy="2147483647"/>
            </a:xfrm>
          </p:grpSpPr>
          <p:pic>
            <p:nvPicPr>
              <p:cNvPr id="522" name="Google Shape;522;p35"/>
              <p:cNvPicPr preferRelativeResize="0"/>
              <p:nvPr/>
            </p:nvPicPr>
            <p:blipFill rotWithShape="1">
              <a:blip r:embed="rId17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23" name="Google Shape;523;p35"/>
              <p:cNvSpPr txBox="1"/>
              <p:nvPr/>
            </p:nvSpPr>
            <p:spPr>
              <a:xfrm>
                <a:off x="448972563" y="430348616"/>
                <a:ext cx="1290785018" cy="13041026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4" name="Google Shape;524;p35"/>
            <p:cNvGrpSpPr/>
            <p:nvPr/>
          </p:nvGrpSpPr>
          <p:grpSpPr>
            <a:xfrm>
              <a:off x="749614514" y="180006977"/>
              <a:ext cx="928043126" cy="727617931"/>
              <a:chOff x="0" y="0"/>
              <a:chExt cx="2147483647" cy="2147483647"/>
            </a:xfrm>
          </p:grpSpPr>
          <p:pic>
            <p:nvPicPr>
              <p:cNvPr id="525" name="Google Shape;525;p35"/>
              <p:cNvPicPr preferRelativeResize="0"/>
              <p:nvPr/>
            </p:nvPicPr>
            <p:blipFill rotWithShape="1">
              <a:blip r:embed="rId18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26" name="Google Shape;526;p35"/>
              <p:cNvSpPr txBox="1"/>
              <p:nvPr/>
            </p:nvSpPr>
            <p:spPr>
              <a:xfrm>
                <a:off x="447412873" y="405784233"/>
                <a:ext cx="1290785018" cy="13403277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7" name="Google Shape;527;p35"/>
            <p:cNvGrpSpPr/>
            <p:nvPr/>
          </p:nvGrpSpPr>
          <p:grpSpPr>
            <a:xfrm>
              <a:off x="696584969" y="1210799811"/>
              <a:ext cx="928043126" cy="747828512"/>
              <a:chOff x="0" y="0"/>
              <a:chExt cx="2147483647" cy="2147483647"/>
            </a:xfrm>
          </p:grpSpPr>
          <p:pic>
            <p:nvPicPr>
              <p:cNvPr id="528" name="Google Shape;528;p35"/>
              <p:cNvPicPr preferRelativeResize="0"/>
              <p:nvPr/>
            </p:nvPicPr>
            <p:blipFill rotWithShape="1">
              <a:blip r:embed="rId19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29" name="Google Shape;529;p35"/>
              <p:cNvSpPr txBox="1"/>
              <p:nvPr/>
            </p:nvSpPr>
            <p:spPr>
              <a:xfrm>
                <a:off x="448419697" y="431713644"/>
                <a:ext cx="1290785018" cy="13041026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0" name="Google Shape;530;p35"/>
            <p:cNvSpPr/>
            <p:nvPr/>
          </p:nvSpPr>
          <p:spPr>
            <a:xfrm>
              <a:off x="0" y="0"/>
              <a:ext cx="2147483647" cy="2147483647"/>
            </a:xfrm>
            <a:custGeom>
              <a:rect b="b" l="l" r="r" t="t"/>
              <a:pathLst>
                <a:path extrusionOk="0" h="120000" w="120000">
                  <a:moveTo>
                    <a:pt x="62693" y="2616"/>
                  </a:moveTo>
                  <a:cubicBezTo>
                    <a:pt x="47510" y="5233"/>
                    <a:pt x="19591" y="23551"/>
                    <a:pt x="9795" y="34018"/>
                  </a:cubicBezTo>
                  <a:cubicBezTo>
                    <a:pt x="0" y="44485"/>
                    <a:pt x="2448" y="52710"/>
                    <a:pt x="3918" y="65420"/>
                  </a:cubicBezTo>
                  <a:cubicBezTo>
                    <a:pt x="5387" y="78130"/>
                    <a:pt x="6857" y="102429"/>
                    <a:pt x="18612" y="110280"/>
                  </a:cubicBezTo>
                  <a:cubicBezTo>
                    <a:pt x="30367" y="118130"/>
                    <a:pt x="58285" y="120000"/>
                    <a:pt x="74449" y="112523"/>
                  </a:cubicBezTo>
                  <a:cubicBezTo>
                    <a:pt x="90612" y="105046"/>
                    <a:pt x="111183" y="81121"/>
                    <a:pt x="115591" y="65420"/>
                  </a:cubicBezTo>
                  <a:cubicBezTo>
                    <a:pt x="120000" y="49719"/>
                    <a:pt x="110694" y="27663"/>
                    <a:pt x="100897" y="18317"/>
                  </a:cubicBezTo>
                  <a:cubicBezTo>
                    <a:pt x="91101" y="8971"/>
                    <a:pt x="77877" y="0"/>
                    <a:pt x="62693" y="2616"/>
                  </a:cubicBezTo>
                  <a:close/>
                </a:path>
              </a:pathLst>
            </a:custGeom>
            <a:solidFill>
              <a:schemeClr val="lt1">
                <a:alpha val="33725"/>
              </a:schemeClr>
            </a:solidFill>
            <a:ln cap="flat" cmpd="sng" w="254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1" name="Google Shape;531;p35"/>
          <p:cNvGrpSpPr/>
          <p:nvPr/>
        </p:nvGrpSpPr>
        <p:grpSpPr>
          <a:xfrm rot="5400000">
            <a:off x="3062287" y="4359275"/>
            <a:ext cx="495300" cy="647700"/>
            <a:chOff x="0" y="0"/>
            <a:chExt cx="2147483647" cy="2147483647"/>
          </a:xfrm>
        </p:grpSpPr>
        <p:grpSp>
          <p:nvGrpSpPr>
            <p:cNvPr id="532" name="Google Shape;532;p35"/>
            <p:cNvGrpSpPr/>
            <p:nvPr/>
          </p:nvGrpSpPr>
          <p:grpSpPr>
            <a:xfrm rot="-5400000">
              <a:off x="9525540" y="730192113"/>
              <a:ext cx="979807360" cy="706050010"/>
              <a:chOff x="0" y="0"/>
              <a:chExt cx="2147483647" cy="2147483647"/>
            </a:xfrm>
          </p:grpSpPr>
          <p:pic>
            <p:nvPicPr>
              <p:cNvPr id="533" name="Google Shape;533;p35"/>
              <p:cNvPicPr preferRelativeResize="0"/>
              <p:nvPr/>
            </p:nvPicPr>
            <p:blipFill rotWithShape="1">
              <a:blip r:embed="rId20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34" name="Google Shape;534;p35"/>
              <p:cNvSpPr txBox="1"/>
              <p:nvPr/>
            </p:nvSpPr>
            <p:spPr>
              <a:xfrm rot="5400000">
                <a:off x="463501313" y="401152125"/>
                <a:ext cx="1224926064" cy="1378622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5" name="Google Shape;535;p35"/>
            <p:cNvGrpSpPr/>
            <p:nvPr/>
          </p:nvGrpSpPr>
          <p:grpSpPr>
            <a:xfrm rot="-5400000">
              <a:off x="723150224" y="184476482"/>
              <a:ext cx="979807360" cy="706050010"/>
              <a:chOff x="0" y="0"/>
              <a:chExt cx="2147483647" cy="2147483647"/>
            </a:xfrm>
          </p:grpSpPr>
          <p:pic>
            <p:nvPicPr>
              <p:cNvPr id="536" name="Google Shape;536;p35"/>
              <p:cNvPicPr preferRelativeResize="0"/>
              <p:nvPr/>
            </p:nvPicPr>
            <p:blipFill rotWithShape="1">
              <a:blip r:embed="rId21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37" name="Google Shape;537;p35"/>
              <p:cNvSpPr txBox="1"/>
              <p:nvPr/>
            </p:nvSpPr>
            <p:spPr>
              <a:xfrm rot="5400000">
                <a:off x="441005932" y="404915669"/>
                <a:ext cx="1224926064" cy="1378622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38" name="Google Shape;538;p35"/>
            <p:cNvGrpSpPr/>
            <p:nvPr/>
          </p:nvGrpSpPr>
          <p:grpSpPr>
            <a:xfrm rot="-5400000">
              <a:off x="670291324" y="1235480398"/>
              <a:ext cx="979807360" cy="706050010"/>
              <a:chOff x="0" y="0"/>
              <a:chExt cx="2147483647" cy="2147483647"/>
            </a:xfrm>
          </p:grpSpPr>
          <p:pic>
            <p:nvPicPr>
              <p:cNvPr id="539" name="Google Shape;539;p35"/>
              <p:cNvPicPr preferRelativeResize="0"/>
              <p:nvPr/>
            </p:nvPicPr>
            <p:blipFill rotWithShape="1">
              <a:blip r:embed="rId22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540" name="Google Shape;540;p35"/>
              <p:cNvSpPr txBox="1"/>
              <p:nvPr/>
            </p:nvSpPr>
            <p:spPr>
              <a:xfrm rot="5400000">
                <a:off x="462150679" y="405529400"/>
                <a:ext cx="1224926064" cy="1378622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41" name="Google Shape;541;p35"/>
            <p:cNvSpPr/>
            <p:nvPr/>
          </p:nvSpPr>
          <p:spPr>
            <a:xfrm>
              <a:off x="0" y="0"/>
              <a:ext cx="2147483647" cy="2147483647"/>
            </a:xfrm>
            <a:custGeom>
              <a:rect b="b" l="l" r="r" t="t"/>
              <a:pathLst>
                <a:path extrusionOk="0" h="120000" w="120000">
                  <a:moveTo>
                    <a:pt x="62693" y="2616"/>
                  </a:moveTo>
                  <a:cubicBezTo>
                    <a:pt x="47510" y="5233"/>
                    <a:pt x="19591" y="23551"/>
                    <a:pt x="9795" y="34018"/>
                  </a:cubicBezTo>
                  <a:cubicBezTo>
                    <a:pt x="0" y="44485"/>
                    <a:pt x="2448" y="52710"/>
                    <a:pt x="3918" y="65420"/>
                  </a:cubicBezTo>
                  <a:cubicBezTo>
                    <a:pt x="5387" y="78130"/>
                    <a:pt x="6857" y="102429"/>
                    <a:pt x="18612" y="110280"/>
                  </a:cubicBezTo>
                  <a:cubicBezTo>
                    <a:pt x="30367" y="118130"/>
                    <a:pt x="58285" y="120000"/>
                    <a:pt x="74449" y="112523"/>
                  </a:cubicBezTo>
                  <a:cubicBezTo>
                    <a:pt x="90612" y="105046"/>
                    <a:pt x="111183" y="81121"/>
                    <a:pt x="115591" y="65420"/>
                  </a:cubicBezTo>
                  <a:cubicBezTo>
                    <a:pt x="120000" y="49719"/>
                    <a:pt x="110694" y="27663"/>
                    <a:pt x="100897" y="18317"/>
                  </a:cubicBezTo>
                  <a:cubicBezTo>
                    <a:pt x="91101" y="8971"/>
                    <a:pt x="77877" y="0"/>
                    <a:pt x="62693" y="2616"/>
                  </a:cubicBezTo>
                  <a:close/>
                </a:path>
              </a:pathLst>
            </a:custGeom>
            <a:solidFill>
              <a:schemeClr val="lt1">
                <a:alpha val="33725"/>
              </a:schemeClr>
            </a:solidFill>
            <a:ln cap="flat" cmpd="sng" w="254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2" name="Google Shape;542;p35"/>
          <p:cNvGrpSpPr/>
          <p:nvPr/>
        </p:nvGrpSpPr>
        <p:grpSpPr>
          <a:xfrm>
            <a:off x="3724275" y="3481387"/>
            <a:ext cx="225425" cy="212725"/>
            <a:chOff x="3724275" y="3481387"/>
            <a:chExt cx="225425" cy="212725"/>
          </a:xfrm>
        </p:grpSpPr>
        <p:pic>
          <p:nvPicPr>
            <p:cNvPr id="543" name="Google Shape;543;p35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3724275" y="3481387"/>
              <a:ext cx="225425" cy="212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4" name="Google Shape;544;p35"/>
            <p:cNvSpPr txBox="1"/>
            <p:nvPr/>
          </p:nvSpPr>
          <p:spPr>
            <a:xfrm rot="5400000">
              <a:off x="3775868" y="3518693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5" name="Google Shape;545;p35"/>
          <p:cNvGrpSpPr/>
          <p:nvPr/>
        </p:nvGrpSpPr>
        <p:grpSpPr>
          <a:xfrm>
            <a:off x="3413125" y="3468687"/>
            <a:ext cx="225425" cy="212725"/>
            <a:chOff x="3413125" y="3468687"/>
            <a:chExt cx="225425" cy="212725"/>
          </a:xfrm>
        </p:grpSpPr>
        <p:pic>
          <p:nvPicPr>
            <p:cNvPr id="546" name="Google Shape;546;p35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3413125" y="3468687"/>
              <a:ext cx="225425" cy="212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7" name="Google Shape;547;p35"/>
            <p:cNvSpPr txBox="1"/>
            <p:nvPr/>
          </p:nvSpPr>
          <p:spPr>
            <a:xfrm rot="5400000">
              <a:off x="3461543" y="3505993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8" name="Google Shape;548;p35"/>
          <p:cNvSpPr/>
          <p:nvPr/>
        </p:nvSpPr>
        <p:spPr>
          <a:xfrm rot="5400000">
            <a:off x="3433762" y="3230562"/>
            <a:ext cx="493712" cy="646112"/>
          </a:xfrm>
          <a:custGeom>
            <a:rect b="b" l="l" r="r" t="t"/>
            <a:pathLst>
              <a:path extrusionOk="0" h="120000" w="120000">
                <a:moveTo>
                  <a:pt x="62693" y="2616"/>
                </a:moveTo>
                <a:cubicBezTo>
                  <a:pt x="47510" y="5233"/>
                  <a:pt x="19591" y="23551"/>
                  <a:pt x="9795" y="34018"/>
                </a:cubicBezTo>
                <a:cubicBezTo>
                  <a:pt x="0" y="44485"/>
                  <a:pt x="2448" y="52710"/>
                  <a:pt x="3918" y="65420"/>
                </a:cubicBezTo>
                <a:cubicBezTo>
                  <a:pt x="5387" y="78130"/>
                  <a:pt x="6857" y="102429"/>
                  <a:pt x="18612" y="110280"/>
                </a:cubicBezTo>
                <a:cubicBezTo>
                  <a:pt x="30367" y="118130"/>
                  <a:pt x="58285" y="120000"/>
                  <a:pt x="74449" y="112523"/>
                </a:cubicBezTo>
                <a:cubicBezTo>
                  <a:pt x="90612" y="105046"/>
                  <a:pt x="111183" y="81121"/>
                  <a:pt x="115591" y="65420"/>
                </a:cubicBezTo>
                <a:cubicBezTo>
                  <a:pt x="120000" y="49719"/>
                  <a:pt x="110694" y="27663"/>
                  <a:pt x="100897" y="18317"/>
                </a:cubicBezTo>
                <a:cubicBezTo>
                  <a:pt x="91101" y="8971"/>
                  <a:pt x="77877" y="0"/>
                  <a:pt x="62693" y="2616"/>
                </a:cubicBezTo>
                <a:close/>
              </a:path>
            </a:pathLst>
          </a:custGeom>
          <a:solidFill>
            <a:schemeClr val="lt1">
              <a:alpha val="33725"/>
            </a:schemeClr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35"/>
          <p:cNvSpPr txBox="1"/>
          <p:nvPr/>
        </p:nvSpPr>
        <p:spPr>
          <a:xfrm>
            <a:off x="1984375" y="2032000"/>
            <a:ext cx="1814512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Neurotransmitters</a:t>
            </a:r>
            <a:endParaRPr/>
          </a:p>
        </p:txBody>
      </p:sp>
      <p:sp>
        <p:nvSpPr>
          <p:cNvPr id="550" name="Google Shape;550;p35"/>
          <p:cNvSpPr txBox="1"/>
          <p:nvPr/>
        </p:nvSpPr>
        <p:spPr>
          <a:xfrm>
            <a:off x="5365750" y="1917700"/>
            <a:ext cx="1119187" cy="339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Receptors</a:t>
            </a:r>
            <a:endParaRPr/>
          </a:p>
        </p:txBody>
      </p:sp>
      <p:sp>
        <p:nvSpPr>
          <p:cNvPr id="551" name="Google Shape;551;p35"/>
          <p:cNvSpPr txBox="1"/>
          <p:nvPr/>
        </p:nvSpPr>
        <p:spPr>
          <a:xfrm>
            <a:off x="3213100" y="5970587"/>
            <a:ext cx="936625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Vesicles</a:t>
            </a:r>
            <a:endParaRPr/>
          </a:p>
        </p:txBody>
      </p:sp>
      <p:cxnSp>
        <p:nvCxnSpPr>
          <p:cNvPr id="552" name="Google Shape;552;p35"/>
          <p:cNvCxnSpPr/>
          <p:nvPr/>
        </p:nvCxnSpPr>
        <p:spPr>
          <a:xfrm>
            <a:off x="3592512" y="2333625"/>
            <a:ext cx="846137" cy="242887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sm" w="sm" type="none"/>
            <a:tailEnd len="med" w="med" type="stealth"/>
          </a:ln>
        </p:spPr>
      </p:cxnSp>
      <p:cxnSp>
        <p:nvCxnSpPr>
          <p:cNvPr id="553" name="Google Shape;553;p35"/>
          <p:cNvCxnSpPr/>
          <p:nvPr/>
        </p:nvCxnSpPr>
        <p:spPr>
          <a:xfrm rot="5400000">
            <a:off x="2510631" y="2829718"/>
            <a:ext cx="1371600" cy="369887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sm" w="sm" type="none"/>
            <a:tailEnd len="med" w="med" type="stealth"/>
          </a:ln>
        </p:spPr>
      </p:cxnSp>
      <p:cxnSp>
        <p:nvCxnSpPr>
          <p:cNvPr id="554" name="Google Shape;554;p35"/>
          <p:cNvCxnSpPr/>
          <p:nvPr/>
        </p:nvCxnSpPr>
        <p:spPr>
          <a:xfrm flipH="1" rot="5400000">
            <a:off x="2962275" y="5394325"/>
            <a:ext cx="1036637" cy="188912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sm" w="sm" type="none"/>
            <a:tailEnd len="med" w="med" type="stealth"/>
          </a:ln>
        </p:spPr>
      </p:cxnSp>
      <p:cxnSp>
        <p:nvCxnSpPr>
          <p:cNvPr id="555" name="Google Shape;555;p35"/>
          <p:cNvCxnSpPr/>
          <p:nvPr/>
        </p:nvCxnSpPr>
        <p:spPr>
          <a:xfrm flipH="1">
            <a:off x="5381625" y="2244725"/>
            <a:ext cx="406400" cy="271462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2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Today</a:t>
            </a:r>
            <a:endParaRPr/>
          </a:p>
        </p:txBody>
      </p:sp>
      <p:sp>
        <p:nvSpPr>
          <p:cNvPr id="121" name="Google Shape;121;p18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Brain basics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2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Real brains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2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When brains process differently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228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Real neuroscience: our research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36"/>
          <p:cNvSpPr txBox="1"/>
          <p:nvPr>
            <p:ph type="title"/>
          </p:nvPr>
        </p:nvSpPr>
        <p:spPr>
          <a:xfrm>
            <a:off x="685800" y="31908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Cate’s Research</a:t>
            </a:r>
            <a:endParaRPr/>
          </a:p>
        </p:txBody>
      </p:sp>
      <p:pic>
        <p:nvPicPr>
          <p:cNvPr descr="Macintosh HD:Users:Cate:Documents:COLUMBIA:CHAMPAGNE:cute rat photos:LG_Movie.MOV" id="561" name="Google Shape;56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9350" y="1360487"/>
            <a:ext cx="6821487" cy="5116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7"/>
          <p:cNvSpPr txBox="1"/>
          <p:nvPr>
            <p:ph type="title"/>
          </p:nvPr>
        </p:nvSpPr>
        <p:spPr>
          <a:xfrm>
            <a:off x="730250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Raven’s Research</a:t>
            </a:r>
            <a:endParaRPr/>
          </a:p>
        </p:txBody>
      </p:sp>
      <p:pic>
        <p:nvPicPr>
          <p:cNvPr id="567" name="Google Shape;567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5325" y="1349375"/>
            <a:ext cx="5302250" cy="462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37"/>
          <p:cNvSpPr txBox="1"/>
          <p:nvPr/>
        </p:nvSpPr>
        <p:spPr>
          <a:xfrm>
            <a:off x="1905000" y="914400"/>
            <a:ext cx="5562600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b="1"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Does the Eye Connect to the Brain? </a:t>
            </a:r>
            <a:endParaRPr/>
          </a:p>
        </p:txBody>
      </p:sp>
      <p:sp>
        <p:nvSpPr>
          <p:cNvPr id="569" name="Google Shape;569;p37"/>
          <p:cNvSpPr txBox="1"/>
          <p:nvPr/>
        </p:nvSpPr>
        <p:spPr>
          <a:xfrm>
            <a:off x="2743200" y="6096000"/>
            <a:ext cx="4419600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b="1" i="0" lang="en-US" sz="240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Using Neurons and Molecules!!!!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38"/>
          <p:cNvSpPr txBox="1"/>
          <p:nvPr>
            <p:ph type="title"/>
          </p:nvPr>
        </p:nvSpPr>
        <p:spPr>
          <a:xfrm>
            <a:off x="685800" y="10699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Thank you!</a:t>
            </a:r>
            <a:endParaRPr/>
          </a:p>
        </p:txBody>
      </p:sp>
      <p:pic>
        <p:nvPicPr>
          <p:cNvPr descr="Brain_5.jpg" id="575" name="Google Shape;57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27325" y="2406650"/>
            <a:ext cx="3689350" cy="3471862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38"/>
          <p:cNvSpPr txBox="1"/>
          <p:nvPr/>
        </p:nvSpPr>
        <p:spPr>
          <a:xfrm>
            <a:off x="1452562" y="5926137"/>
            <a:ext cx="62388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Columbia University Neuroscience Outreach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39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39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3" name="Google Shape;583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9862" y="0"/>
            <a:ext cx="4799012" cy="678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56012" y="1050925"/>
            <a:ext cx="6905625" cy="466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4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40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1" name="Google Shape;591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975" y="0"/>
            <a:ext cx="7127875" cy="674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2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9"/>
          <p:cNvSpPr txBox="1"/>
          <p:nvPr>
            <p:ph type="title"/>
          </p:nvPr>
        </p:nvSpPr>
        <p:spPr>
          <a:xfrm>
            <a:off x="820737" y="287337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Tell us what you know about neurons and the brain!</a:t>
            </a:r>
            <a:endParaRPr/>
          </a:p>
        </p:txBody>
      </p:sp>
      <p:grpSp>
        <p:nvGrpSpPr>
          <p:cNvPr id="127" name="Google Shape;127;p19"/>
          <p:cNvGrpSpPr/>
          <p:nvPr/>
        </p:nvGrpSpPr>
        <p:grpSpPr>
          <a:xfrm flipH="1">
            <a:off x="1743457" y="1571625"/>
            <a:ext cx="6205155" cy="5127878"/>
            <a:chOff x="0" y="0"/>
            <a:chExt cx="2147483647" cy="2147483647"/>
          </a:xfrm>
        </p:grpSpPr>
        <p:pic>
          <p:nvPicPr>
            <p:cNvPr id="128" name="Google Shape;128;p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205492148"/>
              <a:ext cx="964102830" cy="7328546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19"/>
            <p:cNvPicPr preferRelativeResize="0"/>
            <p:nvPr/>
          </p:nvPicPr>
          <p:blipFill rotWithShape="1">
            <a:blip r:embed="rId4">
              <a:alphaModFix/>
            </a:blip>
            <a:srcRect b="1065" l="1294" r="52081" t="-836"/>
            <a:stretch/>
          </p:blipFill>
          <p:spPr>
            <a:xfrm flipH="1">
              <a:off x="1537778499" y="20902088"/>
              <a:ext cx="609705147" cy="212658155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30" name="Google Shape;130;p19"/>
            <p:cNvCxnSpPr/>
            <p:nvPr/>
          </p:nvCxnSpPr>
          <p:spPr>
            <a:xfrm flipH="1" rot="10800000">
              <a:off x="669722132" y="0"/>
              <a:ext cx="859815351" cy="469365060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cxnSp>
          <p:nvCxnSpPr>
            <p:cNvPr id="131" name="Google Shape;131;p19"/>
            <p:cNvCxnSpPr/>
            <p:nvPr/>
          </p:nvCxnSpPr>
          <p:spPr>
            <a:xfrm flipH="1" rot="-5400000">
              <a:off x="423317949" y="767654276"/>
              <a:ext cx="1378994362" cy="1072791476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</p:grpSp>
      <p:sp>
        <p:nvSpPr>
          <p:cNvPr id="132" name="Google Shape;132;p19"/>
          <p:cNvSpPr txBox="1"/>
          <p:nvPr/>
        </p:nvSpPr>
        <p:spPr>
          <a:xfrm>
            <a:off x="5527675" y="4778375"/>
            <a:ext cx="2351087" cy="860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Parts of the brain?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Parts of neurons?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2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/>
          <p:nvPr>
            <p:ph type="title"/>
          </p:nvPr>
        </p:nvSpPr>
        <p:spPr>
          <a:xfrm>
            <a:off x="685800" y="609600"/>
            <a:ext cx="7772400" cy="10175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Many of the brain’s functions are “localized”</a:t>
            </a:r>
            <a:endParaRPr/>
          </a:p>
        </p:txBody>
      </p:sp>
      <p:sp>
        <p:nvSpPr>
          <p:cNvPr id="139" name="Google Shape;139;p20"/>
          <p:cNvSpPr txBox="1"/>
          <p:nvPr>
            <p:ph idx="1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p20"/>
          <p:cNvPicPr preferRelativeResize="0"/>
          <p:nvPr/>
        </p:nvPicPr>
        <p:blipFill rotWithShape="1">
          <a:blip r:embed="rId3">
            <a:alphaModFix/>
          </a:blip>
          <a:srcRect b="6971" l="0" r="926" t="0"/>
          <a:stretch/>
        </p:blipFill>
        <p:spPr>
          <a:xfrm>
            <a:off x="741362" y="1879600"/>
            <a:ext cx="7727950" cy="4840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1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1"/>
          <p:cNvSpPr txBox="1"/>
          <p:nvPr>
            <p:ph idx="1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55562" y="-6350"/>
            <a:ext cx="9242425" cy="6804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1"/>
          <p:cNvSpPr txBox="1"/>
          <p:nvPr/>
        </p:nvSpPr>
        <p:spPr>
          <a:xfrm>
            <a:off x="254000" y="206375"/>
            <a:ext cx="2095500" cy="460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Animal Brains</a:t>
            </a:r>
            <a:endParaRPr/>
          </a:p>
        </p:txBody>
      </p:sp>
      <p:sp>
        <p:nvSpPr>
          <p:cNvPr id="150" name="Google Shape;150;p21"/>
          <p:cNvSpPr txBox="1"/>
          <p:nvPr/>
        </p:nvSpPr>
        <p:spPr>
          <a:xfrm>
            <a:off x="7761287" y="6569075"/>
            <a:ext cx="1382712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thebrain.mcgill.ca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2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Neurons</a:t>
            </a:r>
            <a:endParaRPr/>
          </a:p>
        </p:txBody>
      </p:sp>
      <p:pic>
        <p:nvPicPr>
          <p:cNvPr id="156" name="Google Shape;15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3939381" y="-205581"/>
            <a:ext cx="1493837" cy="7543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7" name="Google Shape;157;p22"/>
          <p:cNvGrpSpPr/>
          <p:nvPr/>
        </p:nvGrpSpPr>
        <p:grpSpPr>
          <a:xfrm>
            <a:off x="1905000" y="2062162"/>
            <a:ext cx="1727200" cy="1366837"/>
            <a:chOff x="0" y="0"/>
            <a:chExt cx="2147483647" cy="2147483647"/>
          </a:xfrm>
        </p:grpSpPr>
        <p:cxnSp>
          <p:nvCxnSpPr>
            <p:cNvPr id="158" name="Google Shape;158;p22"/>
            <p:cNvCxnSpPr/>
            <p:nvPr/>
          </p:nvCxnSpPr>
          <p:spPr>
            <a:xfrm flipH="1" rot="10800000">
              <a:off x="0" y="830559477"/>
              <a:ext cx="378794680" cy="1316924169"/>
            </a:xfrm>
            <a:prstGeom prst="straightConnector1">
              <a:avLst/>
            </a:prstGeom>
            <a:noFill/>
            <a:ln cap="flat" cmpd="sng" w="25400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159" name="Google Shape;159;p22"/>
            <p:cNvSpPr txBox="1"/>
            <p:nvPr/>
          </p:nvSpPr>
          <p:spPr>
            <a:xfrm>
              <a:off x="658944793" y="0"/>
              <a:ext cx="1488538853" cy="6286262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b="0" i="0" lang="en-US" sz="2000" u="none" cap="none" strike="noStrik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cell body</a:t>
              </a:r>
              <a:endParaRPr/>
            </a:p>
          </p:txBody>
        </p:sp>
      </p:grpSp>
      <p:grpSp>
        <p:nvGrpSpPr>
          <p:cNvPr id="160" name="Google Shape;160;p22"/>
          <p:cNvGrpSpPr/>
          <p:nvPr/>
        </p:nvGrpSpPr>
        <p:grpSpPr>
          <a:xfrm>
            <a:off x="215900" y="3657600"/>
            <a:ext cx="1239837" cy="1490662"/>
            <a:chOff x="0" y="0"/>
            <a:chExt cx="2147483647" cy="2147483647"/>
          </a:xfrm>
        </p:grpSpPr>
        <p:cxnSp>
          <p:nvCxnSpPr>
            <p:cNvPr id="161" name="Google Shape;161;p22"/>
            <p:cNvCxnSpPr/>
            <p:nvPr/>
          </p:nvCxnSpPr>
          <p:spPr>
            <a:xfrm flipH="1">
              <a:off x="1473246092" y="0"/>
              <a:ext cx="131991124" cy="768397557"/>
            </a:xfrm>
            <a:prstGeom prst="straightConnector1">
              <a:avLst/>
            </a:prstGeom>
            <a:noFill/>
            <a:ln cap="flat" cmpd="sng" w="25400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cxnSp>
          <p:nvCxnSpPr>
            <p:cNvPr id="162" name="Google Shape;162;p22"/>
            <p:cNvCxnSpPr/>
            <p:nvPr/>
          </p:nvCxnSpPr>
          <p:spPr>
            <a:xfrm flipH="1">
              <a:off x="1473246309" y="219542335"/>
              <a:ext cx="395973386" cy="548855392"/>
            </a:xfrm>
            <a:prstGeom prst="straightConnector1">
              <a:avLst/>
            </a:prstGeom>
            <a:noFill/>
            <a:ln cap="flat" cmpd="sng" w="25400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cxnSp>
          <p:nvCxnSpPr>
            <p:cNvPr id="163" name="Google Shape;163;p22"/>
            <p:cNvCxnSpPr/>
            <p:nvPr/>
          </p:nvCxnSpPr>
          <p:spPr>
            <a:xfrm flipH="1">
              <a:off x="1473246217" y="548855475"/>
              <a:ext cx="527964499" cy="219542144"/>
            </a:xfrm>
            <a:prstGeom prst="straightConnector1">
              <a:avLst/>
            </a:prstGeom>
            <a:noFill/>
            <a:ln cap="flat" cmpd="sng" w="25400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cxnSp>
          <p:nvCxnSpPr>
            <p:cNvPr id="164" name="Google Shape;164;p22"/>
            <p:cNvCxnSpPr/>
            <p:nvPr/>
          </p:nvCxnSpPr>
          <p:spPr>
            <a:xfrm flipH="1" rot="10800000">
              <a:off x="1341255065" y="768397274"/>
              <a:ext cx="131991124" cy="219542144"/>
            </a:xfrm>
            <a:prstGeom prst="straightConnector1">
              <a:avLst/>
            </a:prstGeom>
            <a:noFill/>
            <a:ln cap="flat" cmpd="sng" w="25400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grpSp>
          <p:nvGrpSpPr>
            <p:cNvPr id="165" name="Google Shape;165;p22"/>
            <p:cNvGrpSpPr/>
            <p:nvPr/>
          </p:nvGrpSpPr>
          <p:grpSpPr>
            <a:xfrm>
              <a:off x="0" y="802701518"/>
              <a:ext cx="2147483647" cy="1344782128"/>
              <a:chOff x="0" y="0"/>
              <a:chExt cx="2147483647" cy="2147483647"/>
            </a:xfrm>
          </p:grpSpPr>
          <p:cxnSp>
            <p:nvCxnSpPr>
              <p:cNvPr id="166" name="Google Shape;166;p22"/>
              <p:cNvCxnSpPr/>
              <p:nvPr/>
            </p:nvCxnSpPr>
            <p:spPr>
              <a:xfrm flipH="1" rot="10800000">
                <a:off x="923937912" y="0"/>
                <a:ext cx="527964499" cy="1227054669"/>
              </a:xfrm>
              <a:prstGeom prst="straightConnector1">
                <a:avLst/>
              </a:prstGeom>
              <a:noFill/>
              <a:ln cap="flat" cmpd="sng" w="254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</p:cxnSp>
          <p:sp>
            <p:nvSpPr>
              <p:cNvPr id="167" name="Google Shape;167;p22"/>
              <p:cNvSpPr txBox="1"/>
              <p:nvPr/>
            </p:nvSpPr>
            <p:spPr>
              <a:xfrm>
                <a:off x="0" y="1227054669"/>
                <a:ext cx="2147483647" cy="9204289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r>
                  <a:rPr b="0" i="0" lang="en-US" sz="20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dendrites</a:t>
                </a:r>
                <a:endParaRPr/>
              </a:p>
            </p:txBody>
          </p:sp>
        </p:grpSp>
      </p:grpSp>
      <p:grpSp>
        <p:nvGrpSpPr>
          <p:cNvPr id="168" name="Google Shape;168;p22"/>
          <p:cNvGrpSpPr/>
          <p:nvPr/>
        </p:nvGrpSpPr>
        <p:grpSpPr>
          <a:xfrm>
            <a:off x="4572000" y="3476625"/>
            <a:ext cx="1046162" cy="704850"/>
            <a:chOff x="0" y="0"/>
            <a:chExt cx="2147483647" cy="2147483647"/>
          </a:xfrm>
        </p:grpSpPr>
        <p:cxnSp>
          <p:nvCxnSpPr>
            <p:cNvPr id="169" name="Google Shape;169;p22"/>
            <p:cNvCxnSpPr/>
            <p:nvPr/>
          </p:nvCxnSpPr>
          <p:spPr>
            <a:xfrm>
              <a:off x="0" y="0"/>
              <a:ext cx="782483978" cy="1624984503"/>
            </a:xfrm>
            <a:prstGeom prst="straightConnector1">
              <a:avLst/>
            </a:prstGeom>
            <a:noFill/>
            <a:ln cap="flat" cmpd="sng" w="25400">
              <a:solidFill>
                <a:schemeClr val="dk2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  <p:sp>
          <p:nvSpPr>
            <p:cNvPr id="170" name="Google Shape;170;p22"/>
            <p:cNvSpPr txBox="1"/>
            <p:nvPr/>
          </p:nvSpPr>
          <p:spPr>
            <a:xfrm>
              <a:off x="625987690" y="928562549"/>
              <a:ext cx="1521495956" cy="12189210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axon</a:t>
              </a:r>
              <a:endParaRPr/>
            </a:p>
          </p:txBody>
        </p:sp>
      </p:grpSp>
      <p:grpSp>
        <p:nvGrpSpPr>
          <p:cNvPr id="171" name="Google Shape;171;p22"/>
          <p:cNvGrpSpPr/>
          <p:nvPr/>
        </p:nvGrpSpPr>
        <p:grpSpPr>
          <a:xfrm>
            <a:off x="6716712" y="3794549"/>
            <a:ext cx="1234275" cy="1582312"/>
            <a:chOff x="0" y="0"/>
            <a:chExt cx="2147483647" cy="2147483647"/>
          </a:xfrm>
        </p:grpSpPr>
        <p:sp>
          <p:nvSpPr>
            <p:cNvPr id="172" name="Google Shape;172;p22"/>
            <p:cNvSpPr txBox="1"/>
            <p:nvPr/>
          </p:nvSpPr>
          <p:spPr>
            <a:xfrm>
              <a:off x="0" y="1186669848"/>
              <a:ext cx="2132303569" cy="96081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axon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terminals</a:t>
              </a:r>
              <a:endParaRPr/>
            </a:p>
          </p:txBody>
        </p:sp>
        <p:cxnSp>
          <p:nvCxnSpPr>
            <p:cNvPr id="173" name="Google Shape;173;p22"/>
            <p:cNvCxnSpPr/>
            <p:nvPr/>
          </p:nvCxnSpPr>
          <p:spPr>
            <a:xfrm flipH="1" rot="-10380000">
              <a:off x="1530062237" y="20968905"/>
              <a:ext cx="530502124" cy="1137689056"/>
            </a:xfrm>
            <a:prstGeom prst="straightConnector1">
              <a:avLst/>
            </a:prstGeom>
            <a:noFill/>
            <a:ln cap="flat" cmpd="sng" w="254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</p:grpSp>
      <p:sp>
        <p:nvSpPr>
          <p:cNvPr id="174" name="Google Shape;174;p22"/>
          <p:cNvSpPr txBox="1"/>
          <p:nvPr/>
        </p:nvSpPr>
        <p:spPr>
          <a:xfrm>
            <a:off x="601662" y="5830887"/>
            <a:ext cx="7553325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Animals may have different looking brains that do different things, but all brains are made of neurons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0750" y="1779587"/>
            <a:ext cx="5705475" cy="4676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lephone_poles-new" id="180" name="Google Shape;18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48425" y="4138612"/>
            <a:ext cx="2351087" cy="247491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181" name="Google Shape;181;p23"/>
          <p:cNvSpPr txBox="1"/>
          <p:nvPr/>
        </p:nvSpPr>
        <p:spPr>
          <a:xfrm>
            <a:off x="685800" y="27622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Neurons need to communicate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4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Synapse</a:t>
            </a:r>
            <a:endParaRPr/>
          </a:p>
        </p:txBody>
      </p:sp>
      <p:sp>
        <p:nvSpPr>
          <p:cNvPr id="187" name="Google Shape;187;p24"/>
          <p:cNvSpPr/>
          <p:nvPr/>
        </p:nvSpPr>
        <p:spPr>
          <a:xfrm>
            <a:off x="520700" y="2614612"/>
            <a:ext cx="4113212" cy="3062287"/>
          </a:xfrm>
          <a:custGeom>
            <a:rect b="b" l="l" r="r" t="t"/>
            <a:pathLst>
              <a:path extrusionOk="0" h="120000" w="120000">
                <a:moveTo>
                  <a:pt x="1763" y="40684"/>
                </a:moveTo>
                <a:cubicBezTo>
                  <a:pt x="7819" y="43568"/>
                  <a:pt x="13875" y="46451"/>
                  <a:pt x="21166" y="45898"/>
                </a:cubicBezTo>
                <a:cubicBezTo>
                  <a:pt x="28456" y="45345"/>
                  <a:pt x="38040" y="42580"/>
                  <a:pt x="45507" y="37366"/>
                </a:cubicBezTo>
                <a:cubicBezTo>
                  <a:pt x="52974" y="32152"/>
                  <a:pt x="59382" y="20618"/>
                  <a:pt x="65967" y="14614"/>
                </a:cubicBezTo>
                <a:cubicBezTo>
                  <a:pt x="72552" y="8610"/>
                  <a:pt x="77902" y="2685"/>
                  <a:pt x="85017" y="1342"/>
                </a:cubicBezTo>
                <a:cubicBezTo>
                  <a:pt x="92131" y="0"/>
                  <a:pt x="103537" y="1501"/>
                  <a:pt x="108652" y="6556"/>
                </a:cubicBezTo>
                <a:cubicBezTo>
                  <a:pt x="113767" y="11612"/>
                  <a:pt x="115296" y="27728"/>
                  <a:pt x="115708" y="31678"/>
                </a:cubicBezTo>
                <a:cubicBezTo>
                  <a:pt x="116119" y="35628"/>
                  <a:pt x="112827" y="29703"/>
                  <a:pt x="111121" y="30256"/>
                </a:cubicBezTo>
                <a:cubicBezTo>
                  <a:pt x="109416" y="30809"/>
                  <a:pt x="106418" y="32389"/>
                  <a:pt x="105477" y="34996"/>
                </a:cubicBezTo>
                <a:cubicBezTo>
                  <a:pt x="104537" y="37603"/>
                  <a:pt x="104889" y="43370"/>
                  <a:pt x="105477" y="45898"/>
                </a:cubicBezTo>
                <a:cubicBezTo>
                  <a:pt x="106065" y="48426"/>
                  <a:pt x="107123" y="50401"/>
                  <a:pt x="109005" y="50164"/>
                </a:cubicBezTo>
                <a:cubicBezTo>
                  <a:pt x="110886" y="49927"/>
                  <a:pt x="115766" y="43449"/>
                  <a:pt x="116766" y="44476"/>
                </a:cubicBezTo>
                <a:cubicBezTo>
                  <a:pt x="117765" y="45503"/>
                  <a:pt x="114708" y="52929"/>
                  <a:pt x="115002" y="56326"/>
                </a:cubicBezTo>
                <a:cubicBezTo>
                  <a:pt x="115296" y="59723"/>
                  <a:pt x="118294" y="62804"/>
                  <a:pt x="118530" y="64858"/>
                </a:cubicBezTo>
                <a:cubicBezTo>
                  <a:pt x="118765" y="66912"/>
                  <a:pt x="118000" y="68413"/>
                  <a:pt x="116413" y="68650"/>
                </a:cubicBezTo>
                <a:cubicBezTo>
                  <a:pt x="114826" y="68887"/>
                  <a:pt x="111063" y="65569"/>
                  <a:pt x="109005" y="66280"/>
                </a:cubicBezTo>
                <a:cubicBezTo>
                  <a:pt x="106947" y="66991"/>
                  <a:pt x="104243" y="69756"/>
                  <a:pt x="104066" y="72916"/>
                </a:cubicBezTo>
                <a:cubicBezTo>
                  <a:pt x="103890" y="76076"/>
                  <a:pt x="105771" y="83818"/>
                  <a:pt x="107947" y="85240"/>
                </a:cubicBezTo>
                <a:cubicBezTo>
                  <a:pt x="110122" y="86662"/>
                  <a:pt x="115120" y="82238"/>
                  <a:pt x="117119" y="81448"/>
                </a:cubicBezTo>
                <a:cubicBezTo>
                  <a:pt x="119118" y="80658"/>
                  <a:pt x="120000" y="79631"/>
                  <a:pt x="119941" y="80500"/>
                </a:cubicBezTo>
                <a:cubicBezTo>
                  <a:pt x="119882" y="81369"/>
                  <a:pt x="117413" y="83028"/>
                  <a:pt x="116766" y="86662"/>
                </a:cubicBezTo>
                <a:cubicBezTo>
                  <a:pt x="116119" y="90296"/>
                  <a:pt x="117001" y="97959"/>
                  <a:pt x="116060" y="102304"/>
                </a:cubicBezTo>
                <a:cubicBezTo>
                  <a:pt x="115120" y="106649"/>
                  <a:pt x="115120" y="109888"/>
                  <a:pt x="111121" y="112732"/>
                </a:cubicBezTo>
                <a:cubicBezTo>
                  <a:pt x="107123" y="115576"/>
                  <a:pt x="100480" y="120000"/>
                  <a:pt x="92072" y="119368"/>
                </a:cubicBezTo>
                <a:cubicBezTo>
                  <a:pt x="83664" y="118736"/>
                  <a:pt x="68260" y="112732"/>
                  <a:pt x="60676" y="108940"/>
                </a:cubicBezTo>
                <a:cubicBezTo>
                  <a:pt x="53091" y="105148"/>
                  <a:pt x="53679" y="100566"/>
                  <a:pt x="46565" y="96616"/>
                </a:cubicBezTo>
                <a:cubicBezTo>
                  <a:pt x="39451" y="92666"/>
                  <a:pt x="25752" y="87057"/>
                  <a:pt x="17991" y="85240"/>
                </a:cubicBezTo>
                <a:cubicBezTo>
                  <a:pt x="10230" y="83423"/>
                  <a:pt x="0" y="85714"/>
                  <a:pt x="0" y="85714"/>
                </a:cubicBezTo>
              </a:path>
            </a:pathLst>
          </a:custGeom>
          <a:solidFill>
            <a:srgbClr val="D9D9D9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4"/>
          <p:cNvSpPr/>
          <p:nvPr/>
        </p:nvSpPr>
        <p:spPr>
          <a:xfrm>
            <a:off x="5253037" y="2390775"/>
            <a:ext cx="3309937" cy="3165475"/>
          </a:xfrm>
          <a:custGeom>
            <a:rect b="b" l="l" r="r" t="t"/>
            <a:pathLst>
              <a:path extrusionOk="0" h="120000" w="120000">
                <a:moveTo>
                  <a:pt x="118246" y="40968"/>
                </a:moveTo>
                <a:cubicBezTo>
                  <a:pt x="104360" y="38178"/>
                  <a:pt x="90475" y="35388"/>
                  <a:pt x="82289" y="31337"/>
                </a:cubicBezTo>
                <a:cubicBezTo>
                  <a:pt x="74104" y="27286"/>
                  <a:pt x="73373" y="20407"/>
                  <a:pt x="69135" y="16662"/>
                </a:cubicBezTo>
                <a:cubicBezTo>
                  <a:pt x="64896" y="12917"/>
                  <a:pt x="63873" y="11388"/>
                  <a:pt x="56857" y="8866"/>
                </a:cubicBezTo>
                <a:cubicBezTo>
                  <a:pt x="49841" y="6343"/>
                  <a:pt x="35517" y="1222"/>
                  <a:pt x="27040" y="1528"/>
                </a:cubicBezTo>
                <a:cubicBezTo>
                  <a:pt x="18562" y="1834"/>
                  <a:pt x="10450" y="0"/>
                  <a:pt x="5992" y="10700"/>
                </a:cubicBezTo>
                <a:cubicBezTo>
                  <a:pt x="1534" y="21401"/>
                  <a:pt x="0" y="49910"/>
                  <a:pt x="292" y="65732"/>
                </a:cubicBezTo>
                <a:cubicBezTo>
                  <a:pt x="584" y="81554"/>
                  <a:pt x="3873" y="96840"/>
                  <a:pt x="7746" y="105630"/>
                </a:cubicBezTo>
                <a:cubicBezTo>
                  <a:pt x="11619" y="114420"/>
                  <a:pt x="15785" y="116942"/>
                  <a:pt x="23532" y="118471"/>
                </a:cubicBezTo>
                <a:cubicBezTo>
                  <a:pt x="31278" y="120000"/>
                  <a:pt x="44433" y="119159"/>
                  <a:pt x="54226" y="114802"/>
                </a:cubicBezTo>
                <a:cubicBezTo>
                  <a:pt x="64019" y="110445"/>
                  <a:pt x="74323" y="98369"/>
                  <a:pt x="82289" y="92331"/>
                </a:cubicBezTo>
                <a:cubicBezTo>
                  <a:pt x="90255" y="86292"/>
                  <a:pt x="95736" y="80713"/>
                  <a:pt x="102021" y="78573"/>
                </a:cubicBezTo>
                <a:cubicBezTo>
                  <a:pt x="108306" y="76433"/>
                  <a:pt x="120000" y="79490"/>
                  <a:pt x="120000" y="79490"/>
                </a:cubicBezTo>
              </a:path>
            </a:pathLst>
          </a:custGeom>
          <a:solidFill>
            <a:srgbClr val="D9D9D9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4"/>
          <p:cNvSpPr txBox="1"/>
          <p:nvPr/>
        </p:nvSpPr>
        <p:spPr>
          <a:xfrm>
            <a:off x="1016000" y="5153025"/>
            <a:ext cx="113347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Neuron 1</a:t>
            </a:r>
            <a:endParaRPr/>
          </a:p>
        </p:txBody>
      </p:sp>
      <p:sp>
        <p:nvSpPr>
          <p:cNvPr id="190" name="Google Shape;190;p24"/>
          <p:cNvSpPr txBox="1"/>
          <p:nvPr/>
        </p:nvSpPr>
        <p:spPr>
          <a:xfrm>
            <a:off x="7312025" y="5087937"/>
            <a:ext cx="1135062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Neuron 2</a:t>
            </a:r>
            <a:endParaRPr/>
          </a:p>
        </p:txBody>
      </p:sp>
      <p:sp>
        <p:nvSpPr>
          <p:cNvPr id="191" name="Google Shape;191;p24"/>
          <p:cNvSpPr/>
          <p:nvPr/>
        </p:nvSpPr>
        <p:spPr>
          <a:xfrm>
            <a:off x="5243512" y="2465387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4"/>
          <p:cNvSpPr/>
          <p:nvPr/>
        </p:nvSpPr>
        <p:spPr>
          <a:xfrm>
            <a:off x="5118100" y="2992437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4"/>
          <p:cNvSpPr/>
          <p:nvPr/>
        </p:nvSpPr>
        <p:spPr>
          <a:xfrm>
            <a:off x="5100637" y="3351212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4"/>
          <p:cNvSpPr/>
          <p:nvPr/>
        </p:nvSpPr>
        <p:spPr>
          <a:xfrm>
            <a:off x="5072062" y="3890962"/>
            <a:ext cx="223837" cy="311150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4"/>
          <p:cNvSpPr/>
          <p:nvPr/>
        </p:nvSpPr>
        <p:spPr>
          <a:xfrm>
            <a:off x="5138737" y="4429125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4"/>
          <p:cNvSpPr/>
          <p:nvPr/>
        </p:nvSpPr>
        <p:spPr>
          <a:xfrm>
            <a:off x="5122862" y="2767012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4"/>
          <p:cNvSpPr/>
          <p:nvPr/>
        </p:nvSpPr>
        <p:spPr>
          <a:xfrm>
            <a:off x="5311775" y="5013325"/>
            <a:ext cx="222250" cy="311150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24"/>
          <p:cNvSpPr/>
          <p:nvPr/>
        </p:nvSpPr>
        <p:spPr>
          <a:xfrm>
            <a:off x="5160962" y="4741862"/>
            <a:ext cx="223837" cy="312737"/>
          </a:xfrm>
          <a:custGeom>
            <a:rect b="b" l="l" r="r" t="t"/>
            <a:pathLst>
              <a:path extrusionOk="0" h="120000" w="120000">
                <a:moveTo>
                  <a:pt x="113513" y="65806"/>
                </a:moveTo>
                <a:cubicBezTo>
                  <a:pt x="89729" y="66580"/>
                  <a:pt x="65946" y="67354"/>
                  <a:pt x="48649" y="56516"/>
                </a:cubicBezTo>
                <a:cubicBezTo>
                  <a:pt x="31351" y="45677"/>
                  <a:pt x="14054" y="1548"/>
                  <a:pt x="9729" y="774"/>
                </a:cubicBezTo>
                <a:cubicBezTo>
                  <a:pt x="5405" y="0"/>
                  <a:pt x="23784" y="33290"/>
                  <a:pt x="22703" y="51871"/>
                </a:cubicBezTo>
                <a:cubicBezTo>
                  <a:pt x="21621" y="70451"/>
                  <a:pt x="0" y="104516"/>
                  <a:pt x="3243" y="112258"/>
                </a:cubicBezTo>
                <a:cubicBezTo>
                  <a:pt x="6486" y="119999"/>
                  <a:pt x="22703" y="100645"/>
                  <a:pt x="42162" y="98322"/>
                </a:cubicBezTo>
                <a:cubicBezTo>
                  <a:pt x="61622" y="96000"/>
                  <a:pt x="120000" y="98322"/>
                  <a:pt x="120000" y="98322"/>
                </a:cubicBezTo>
              </a:path>
            </a:pathLst>
          </a:custGeom>
          <a:solidFill>
            <a:srgbClr val="FFFF00"/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" name="Google Shape;199;p24"/>
          <p:cNvGrpSpPr/>
          <p:nvPr/>
        </p:nvGrpSpPr>
        <p:grpSpPr>
          <a:xfrm>
            <a:off x="4498975" y="2547937"/>
            <a:ext cx="206375" cy="225425"/>
            <a:chOff x="4498975" y="2547937"/>
            <a:chExt cx="206375" cy="225425"/>
          </a:xfrm>
        </p:grpSpPr>
        <p:pic>
          <p:nvPicPr>
            <p:cNvPr id="200" name="Google Shape;200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498975" y="2547937"/>
              <a:ext cx="20637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" name="Google Shape;201;p24"/>
            <p:cNvSpPr txBox="1"/>
            <p:nvPr/>
          </p:nvSpPr>
          <p:spPr>
            <a:xfrm>
              <a:off x="4538662" y="2592387"/>
              <a:ext cx="127000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2" name="Google Shape;202;p24"/>
          <p:cNvGrpSpPr/>
          <p:nvPr/>
        </p:nvGrpSpPr>
        <p:grpSpPr>
          <a:xfrm>
            <a:off x="4565650" y="3067050"/>
            <a:ext cx="214312" cy="219075"/>
            <a:chOff x="4565650" y="3067050"/>
            <a:chExt cx="214312" cy="219075"/>
          </a:xfrm>
        </p:grpSpPr>
        <p:pic>
          <p:nvPicPr>
            <p:cNvPr id="203" name="Google Shape;203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565650" y="3067050"/>
              <a:ext cx="214312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4" name="Google Shape;204;p24"/>
            <p:cNvSpPr txBox="1"/>
            <p:nvPr/>
          </p:nvSpPr>
          <p:spPr>
            <a:xfrm>
              <a:off x="4605337" y="3108325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24"/>
          <p:cNvGrpSpPr/>
          <p:nvPr/>
        </p:nvGrpSpPr>
        <p:grpSpPr>
          <a:xfrm>
            <a:off x="4895850" y="3956050"/>
            <a:ext cx="212725" cy="219075"/>
            <a:chOff x="4895850" y="3956050"/>
            <a:chExt cx="212725" cy="219075"/>
          </a:xfrm>
        </p:grpSpPr>
        <p:pic>
          <p:nvPicPr>
            <p:cNvPr id="206" name="Google Shape;206;p2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895850" y="3956050"/>
              <a:ext cx="212725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7" name="Google Shape;207;p24"/>
            <p:cNvSpPr txBox="1"/>
            <p:nvPr/>
          </p:nvSpPr>
          <p:spPr>
            <a:xfrm>
              <a:off x="4940300" y="3997325"/>
              <a:ext cx="127000" cy="138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" name="Google Shape;208;p24"/>
          <p:cNvGrpSpPr/>
          <p:nvPr/>
        </p:nvGrpSpPr>
        <p:grpSpPr>
          <a:xfrm>
            <a:off x="4932362" y="3041650"/>
            <a:ext cx="206375" cy="225425"/>
            <a:chOff x="4932362" y="3041650"/>
            <a:chExt cx="206375" cy="225425"/>
          </a:xfrm>
        </p:grpSpPr>
        <p:pic>
          <p:nvPicPr>
            <p:cNvPr id="209" name="Google Shape;209;p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932362" y="3041650"/>
              <a:ext cx="20637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0" name="Google Shape;210;p24"/>
            <p:cNvSpPr txBox="1"/>
            <p:nvPr/>
          </p:nvSpPr>
          <p:spPr>
            <a:xfrm>
              <a:off x="4970462" y="3086100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24"/>
          <p:cNvGrpSpPr/>
          <p:nvPr/>
        </p:nvGrpSpPr>
        <p:grpSpPr>
          <a:xfrm>
            <a:off x="4973637" y="2773362"/>
            <a:ext cx="214312" cy="219075"/>
            <a:chOff x="4973637" y="2773362"/>
            <a:chExt cx="214312" cy="219075"/>
          </a:xfrm>
        </p:grpSpPr>
        <p:pic>
          <p:nvPicPr>
            <p:cNvPr id="212" name="Google Shape;212;p2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973637" y="2773362"/>
              <a:ext cx="214312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Google Shape;213;p24"/>
            <p:cNvSpPr txBox="1"/>
            <p:nvPr/>
          </p:nvSpPr>
          <p:spPr>
            <a:xfrm>
              <a:off x="5014912" y="2814637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" name="Google Shape;214;p24"/>
          <p:cNvGrpSpPr/>
          <p:nvPr/>
        </p:nvGrpSpPr>
        <p:grpSpPr>
          <a:xfrm>
            <a:off x="4889500" y="3413125"/>
            <a:ext cx="212725" cy="225425"/>
            <a:chOff x="4889500" y="3413125"/>
            <a:chExt cx="212725" cy="225425"/>
          </a:xfrm>
        </p:grpSpPr>
        <p:pic>
          <p:nvPicPr>
            <p:cNvPr id="215" name="Google Shape;215;p2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4889500" y="3413125"/>
              <a:ext cx="21272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6" name="Google Shape;216;p24"/>
            <p:cNvSpPr txBox="1"/>
            <p:nvPr/>
          </p:nvSpPr>
          <p:spPr>
            <a:xfrm>
              <a:off x="4929187" y="3455987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24"/>
          <p:cNvGrpSpPr/>
          <p:nvPr/>
        </p:nvGrpSpPr>
        <p:grpSpPr>
          <a:xfrm>
            <a:off x="4651375" y="3724275"/>
            <a:ext cx="212725" cy="219075"/>
            <a:chOff x="4651375" y="3724275"/>
            <a:chExt cx="212725" cy="219075"/>
          </a:xfrm>
        </p:grpSpPr>
        <p:pic>
          <p:nvPicPr>
            <p:cNvPr id="218" name="Google Shape;218;p2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651375" y="3724275"/>
              <a:ext cx="212725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" name="Google Shape;219;p24"/>
            <p:cNvSpPr txBox="1"/>
            <p:nvPr/>
          </p:nvSpPr>
          <p:spPr>
            <a:xfrm>
              <a:off x="4695825" y="3765550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" name="Google Shape;220;p24"/>
          <p:cNvGrpSpPr/>
          <p:nvPr/>
        </p:nvGrpSpPr>
        <p:grpSpPr>
          <a:xfrm>
            <a:off x="4479925" y="3462337"/>
            <a:ext cx="214312" cy="225425"/>
            <a:chOff x="4479925" y="3462337"/>
            <a:chExt cx="214312" cy="225425"/>
          </a:xfrm>
        </p:grpSpPr>
        <p:pic>
          <p:nvPicPr>
            <p:cNvPr id="221" name="Google Shape;221;p2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4479925" y="3462337"/>
              <a:ext cx="214312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2" name="Google Shape;222;p24"/>
            <p:cNvSpPr txBox="1"/>
            <p:nvPr/>
          </p:nvSpPr>
          <p:spPr>
            <a:xfrm>
              <a:off x="4521200" y="3506787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" name="Google Shape;223;p24"/>
          <p:cNvGrpSpPr/>
          <p:nvPr/>
        </p:nvGrpSpPr>
        <p:grpSpPr>
          <a:xfrm>
            <a:off x="4230687" y="3565525"/>
            <a:ext cx="212725" cy="225425"/>
            <a:chOff x="4230687" y="3565525"/>
            <a:chExt cx="212725" cy="225425"/>
          </a:xfrm>
        </p:grpSpPr>
        <p:pic>
          <p:nvPicPr>
            <p:cNvPr id="224" name="Google Shape;224;p24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4230687" y="3565525"/>
              <a:ext cx="21272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225;p24"/>
            <p:cNvSpPr txBox="1"/>
            <p:nvPr/>
          </p:nvSpPr>
          <p:spPr>
            <a:xfrm>
              <a:off x="4275137" y="3611562"/>
              <a:ext cx="127000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24"/>
          <p:cNvGrpSpPr/>
          <p:nvPr/>
        </p:nvGrpSpPr>
        <p:grpSpPr>
          <a:xfrm>
            <a:off x="4181475" y="4383087"/>
            <a:ext cx="207962" cy="225425"/>
            <a:chOff x="4181475" y="4383087"/>
            <a:chExt cx="207962" cy="225425"/>
          </a:xfrm>
        </p:grpSpPr>
        <p:pic>
          <p:nvPicPr>
            <p:cNvPr id="227" name="Google Shape;227;p24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181475" y="4383087"/>
              <a:ext cx="207962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8" name="Google Shape;228;p24"/>
            <p:cNvSpPr txBox="1"/>
            <p:nvPr/>
          </p:nvSpPr>
          <p:spPr>
            <a:xfrm>
              <a:off x="4221162" y="4429125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229;p24"/>
          <p:cNvGrpSpPr/>
          <p:nvPr/>
        </p:nvGrpSpPr>
        <p:grpSpPr>
          <a:xfrm>
            <a:off x="4413250" y="4475162"/>
            <a:ext cx="214312" cy="225425"/>
            <a:chOff x="4413250" y="4475162"/>
            <a:chExt cx="214312" cy="225425"/>
          </a:xfrm>
        </p:grpSpPr>
        <p:pic>
          <p:nvPicPr>
            <p:cNvPr id="230" name="Google Shape;230;p24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4413250" y="4475162"/>
              <a:ext cx="214312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1" name="Google Shape;231;p24"/>
            <p:cNvSpPr txBox="1"/>
            <p:nvPr/>
          </p:nvSpPr>
          <p:spPr>
            <a:xfrm>
              <a:off x="4457700" y="4521200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" name="Google Shape;232;p24"/>
          <p:cNvGrpSpPr/>
          <p:nvPr/>
        </p:nvGrpSpPr>
        <p:grpSpPr>
          <a:xfrm>
            <a:off x="4591050" y="4352925"/>
            <a:ext cx="212725" cy="225425"/>
            <a:chOff x="4591050" y="4352925"/>
            <a:chExt cx="212725" cy="225425"/>
          </a:xfrm>
        </p:grpSpPr>
        <p:pic>
          <p:nvPicPr>
            <p:cNvPr id="233" name="Google Shape;233;p24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4591050" y="4352925"/>
              <a:ext cx="212725" cy="225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4" name="Google Shape;234;p24"/>
            <p:cNvSpPr txBox="1"/>
            <p:nvPr/>
          </p:nvSpPr>
          <p:spPr>
            <a:xfrm>
              <a:off x="4635500" y="4394200"/>
              <a:ext cx="127000" cy="1381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24"/>
          <p:cNvGrpSpPr/>
          <p:nvPr/>
        </p:nvGrpSpPr>
        <p:grpSpPr>
          <a:xfrm>
            <a:off x="4962525" y="4516437"/>
            <a:ext cx="212725" cy="227012"/>
            <a:chOff x="4962525" y="4516437"/>
            <a:chExt cx="212725" cy="227012"/>
          </a:xfrm>
        </p:grpSpPr>
        <p:pic>
          <p:nvPicPr>
            <p:cNvPr id="236" name="Google Shape;236;p24"/>
            <p:cNvPicPr preferRelativeResize="0"/>
            <p:nvPr/>
          </p:nvPicPr>
          <p:blipFill rotWithShape="1">
            <a:blip r:embed="rId15">
              <a:alphaModFix/>
            </a:blip>
            <a:srcRect b="0" l="0" r="0" t="0"/>
            <a:stretch/>
          </p:blipFill>
          <p:spPr>
            <a:xfrm>
              <a:off x="4962525" y="4516437"/>
              <a:ext cx="212725" cy="2270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" name="Google Shape;237;p24"/>
            <p:cNvSpPr txBox="1"/>
            <p:nvPr/>
          </p:nvSpPr>
          <p:spPr>
            <a:xfrm>
              <a:off x="5005387" y="4559300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" name="Google Shape;238;p24"/>
          <p:cNvGrpSpPr/>
          <p:nvPr/>
        </p:nvGrpSpPr>
        <p:grpSpPr>
          <a:xfrm>
            <a:off x="4779962" y="4779962"/>
            <a:ext cx="206375" cy="219075"/>
            <a:chOff x="4779962" y="4779962"/>
            <a:chExt cx="206375" cy="219075"/>
          </a:xfrm>
        </p:grpSpPr>
        <p:pic>
          <p:nvPicPr>
            <p:cNvPr id="239" name="Google Shape;239;p24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4779962" y="4779962"/>
              <a:ext cx="206375" cy="219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0" name="Google Shape;240;p24"/>
            <p:cNvSpPr txBox="1"/>
            <p:nvPr/>
          </p:nvSpPr>
          <p:spPr>
            <a:xfrm>
              <a:off x="4818062" y="4821237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1" name="Google Shape;241;p24"/>
          <p:cNvGrpSpPr/>
          <p:nvPr/>
        </p:nvGrpSpPr>
        <p:grpSpPr>
          <a:xfrm>
            <a:off x="2778125" y="3481387"/>
            <a:ext cx="493712" cy="647700"/>
            <a:chOff x="0" y="0"/>
            <a:chExt cx="2147483647" cy="2147483647"/>
          </a:xfrm>
        </p:grpSpPr>
        <p:grpSp>
          <p:nvGrpSpPr>
            <p:cNvPr id="242" name="Google Shape;242;p24"/>
            <p:cNvGrpSpPr/>
            <p:nvPr/>
          </p:nvGrpSpPr>
          <p:grpSpPr>
            <a:xfrm>
              <a:off x="33698811" y="705508806"/>
              <a:ext cx="928043126" cy="747828512"/>
              <a:chOff x="0" y="0"/>
              <a:chExt cx="2147483647" cy="2147483647"/>
            </a:xfrm>
          </p:grpSpPr>
          <p:pic>
            <p:nvPicPr>
              <p:cNvPr id="243" name="Google Shape;243;p24"/>
              <p:cNvPicPr preferRelativeResize="0"/>
              <p:nvPr/>
            </p:nvPicPr>
            <p:blipFill rotWithShape="1">
              <a:blip r:embed="rId17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4" name="Google Shape;244;p24"/>
              <p:cNvSpPr txBox="1"/>
              <p:nvPr/>
            </p:nvSpPr>
            <p:spPr>
              <a:xfrm>
                <a:off x="448972563" y="430348616"/>
                <a:ext cx="1290785018" cy="13041026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5" name="Google Shape;245;p24"/>
            <p:cNvGrpSpPr/>
            <p:nvPr/>
          </p:nvGrpSpPr>
          <p:grpSpPr>
            <a:xfrm>
              <a:off x="749614514" y="180006977"/>
              <a:ext cx="928043126" cy="727617931"/>
              <a:chOff x="0" y="0"/>
              <a:chExt cx="2147483647" cy="2147483647"/>
            </a:xfrm>
          </p:grpSpPr>
          <p:pic>
            <p:nvPicPr>
              <p:cNvPr id="246" name="Google Shape;246;p24"/>
              <p:cNvPicPr preferRelativeResize="0"/>
              <p:nvPr/>
            </p:nvPicPr>
            <p:blipFill rotWithShape="1">
              <a:blip r:embed="rId18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7" name="Google Shape;247;p24"/>
              <p:cNvSpPr txBox="1"/>
              <p:nvPr/>
            </p:nvSpPr>
            <p:spPr>
              <a:xfrm>
                <a:off x="447412873" y="405784233"/>
                <a:ext cx="1290785018" cy="13403277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8" name="Google Shape;248;p24"/>
            <p:cNvGrpSpPr/>
            <p:nvPr/>
          </p:nvGrpSpPr>
          <p:grpSpPr>
            <a:xfrm>
              <a:off x="696584969" y="1210799811"/>
              <a:ext cx="928043126" cy="747828512"/>
              <a:chOff x="0" y="0"/>
              <a:chExt cx="2147483647" cy="2147483647"/>
            </a:xfrm>
          </p:grpSpPr>
          <p:pic>
            <p:nvPicPr>
              <p:cNvPr id="249" name="Google Shape;249;p24"/>
              <p:cNvPicPr preferRelativeResize="0"/>
              <p:nvPr/>
            </p:nvPicPr>
            <p:blipFill rotWithShape="1">
              <a:blip r:embed="rId19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50" name="Google Shape;250;p24"/>
              <p:cNvSpPr txBox="1"/>
              <p:nvPr/>
            </p:nvSpPr>
            <p:spPr>
              <a:xfrm>
                <a:off x="448419697" y="431713644"/>
                <a:ext cx="1290785018" cy="13041026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1" name="Google Shape;251;p24"/>
            <p:cNvSpPr/>
            <p:nvPr/>
          </p:nvSpPr>
          <p:spPr>
            <a:xfrm>
              <a:off x="0" y="0"/>
              <a:ext cx="2147483647" cy="2147483647"/>
            </a:xfrm>
            <a:custGeom>
              <a:rect b="b" l="l" r="r" t="t"/>
              <a:pathLst>
                <a:path extrusionOk="0" h="120000" w="120000">
                  <a:moveTo>
                    <a:pt x="62693" y="2616"/>
                  </a:moveTo>
                  <a:cubicBezTo>
                    <a:pt x="47510" y="5233"/>
                    <a:pt x="19591" y="23551"/>
                    <a:pt x="9795" y="34018"/>
                  </a:cubicBezTo>
                  <a:cubicBezTo>
                    <a:pt x="0" y="44485"/>
                    <a:pt x="2448" y="52710"/>
                    <a:pt x="3918" y="65420"/>
                  </a:cubicBezTo>
                  <a:cubicBezTo>
                    <a:pt x="5387" y="78130"/>
                    <a:pt x="6857" y="102429"/>
                    <a:pt x="18612" y="110280"/>
                  </a:cubicBezTo>
                  <a:cubicBezTo>
                    <a:pt x="30367" y="118130"/>
                    <a:pt x="58285" y="120000"/>
                    <a:pt x="74449" y="112523"/>
                  </a:cubicBezTo>
                  <a:cubicBezTo>
                    <a:pt x="90612" y="105046"/>
                    <a:pt x="111183" y="81121"/>
                    <a:pt x="115591" y="65420"/>
                  </a:cubicBezTo>
                  <a:cubicBezTo>
                    <a:pt x="120000" y="49719"/>
                    <a:pt x="110694" y="27663"/>
                    <a:pt x="100897" y="18317"/>
                  </a:cubicBezTo>
                  <a:cubicBezTo>
                    <a:pt x="91101" y="8971"/>
                    <a:pt x="77877" y="0"/>
                    <a:pt x="62693" y="2616"/>
                  </a:cubicBezTo>
                  <a:close/>
                </a:path>
              </a:pathLst>
            </a:custGeom>
            <a:solidFill>
              <a:schemeClr val="lt1">
                <a:alpha val="33725"/>
              </a:schemeClr>
            </a:solidFill>
            <a:ln cap="flat" cmpd="sng" w="254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2" name="Google Shape;252;p24"/>
          <p:cNvGrpSpPr/>
          <p:nvPr/>
        </p:nvGrpSpPr>
        <p:grpSpPr>
          <a:xfrm rot="5400000">
            <a:off x="3062287" y="4359275"/>
            <a:ext cx="495300" cy="647700"/>
            <a:chOff x="0" y="0"/>
            <a:chExt cx="2147483647" cy="2147483647"/>
          </a:xfrm>
        </p:grpSpPr>
        <p:grpSp>
          <p:nvGrpSpPr>
            <p:cNvPr id="253" name="Google Shape;253;p24"/>
            <p:cNvGrpSpPr/>
            <p:nvPr/>
          </p:nvGrpSpPr>
          <p:grpSpPr>
            <a:xfrm rot="-5400000">
              <a:off x="9525540" y="730192113"/>
              <a:ext cx="979807360" cy="706050010"/>
              <a:chOff x="0" y="0"/>
              <a:chExt cx="2147483647" cy="2147483647"/>
            </a:xfrm>
          </p:grpSpPr>
          <p:pic>
            <p:nvPicPr>
              <p:cNvPr id="254" name="Google Shape;254;p24"/>
              <p:cNvPicPr preferRelativeResize="0"/>
              <p:nvPr/>
            </p:nvPicPr>
            <p:blipFill rotWithShape="1">
              <a:blip r:embed="rId20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55" name="Google Shape;255;p24"/>
              <p:cNvSpPr txBox="1"/>
              <p:nvPr/>
            </p:nvSpPr>
            <p:spPr>
              <a:xfrm rot="5400000">
                <a:off x="463501313" y="401152125"/>
                <a:ext cx="1224926064" cy="1378622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6" name="Google Shape;256;p24"/>
            <p:cNvGrpSpPr/>
            <p:nvPr/>
          </p:nvGrpSpPr>
          <p:grpSpPr>
            <a:xfrm rot="-5400000">
              <a:off x="723150224" y="184476482"/>
              <a:ext cx="979807360" cy="706050010"/>
              <a:chOff x="0" y="0"/>
              <a:chExt cx="2147483647" cy="2147483647"/>
            </a:xfrm>
          </p:grpSpPr>
          <p:pic>
            <p:nvPicPr>
              <p:cNvPr id="257" name="Google Shape;257;p24"/>
              <p:cNvPicPr preferRelativeResize="0"/>
              <p:nvPr/>
            </p:nvPicPr>
            <p:blipFill rotWithShape="1">
              <a:blip r:embed="rId21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58" name="Google Shape;258;p24"/>
              <p:cNvSpPr txBox="1"/>
              <p:nvPr/>
            </p:nvSpPr>
            <p:spPr>
              <a:xfrm rot="5400000">
                <a:off x="441005932" y="404915669"/>
                <a:ext cx="1224926064" cy="1378622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" name="Google Shape;259;p24"/>
            <p:cNvGrpSpPr/>
            <p:nvPr/>
          </p:nvGrpSpPr>
          <p:grpSpPr>
            <a:xfrm rot="-5400000">
              <a:off x="670291324" y="1235480398"/>
              <a:ext cx="979807360" cy="706050010"/>
              <a:chOff x="0" y="0"/>
              <a:chExt cx="2147483647" cy="2147483647"/>
            </a:xfrm>
          </p:grpSpPr>
          <p:pic>
            <p:nvPicPr>
              <p:cNvPr id="260" name="Google Shape;260;p24"/>
              <p:cNvPicPr preferRelativeResize="0"/>
              <p:nvPr/>
            </p:nvPicPr>
            <p:blipFill rotWithShape="1">
              <a:blip r:embed="rId22">
                <a:alphaModFix/>
              </a:blip>
              <a:srcRect b="0" l="0" r="0" t="0"/>
              <a:stretch/>
            </p:blipFill>
            <p:spPr>
              <a:xfrm>
                <a:off x="0" y="0"/>
                <a:ext cx="2147483647" cy="21474836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61" name="Google Shape;261;p24"/>
              <p:cNvSpPr txBox="1"/>
              <p:nvPr/>
            </p:nvSpPr>
            <p:spPr>
              <a:xfrm rot="5400000">
                <a:off x="462150679" y="405529400"/>
                <a:ext cx="1224926064" cy="137862283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24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2" name="Google Shape;262;p24"/>
            <p:cNvSpPr/>
            <p:nvPr/>
          </p:nvSpPr>
          <p:spPr>
            <a:xfrm>
              <a:off x="0" y="0"/>
              <a:ext cx="2147483647" cy="2147483647"/>
            </a:xfrm>
            <a:custGeom>
              <a:rect b="b" l="l" r="r" t="t"/>
              <a:pathLst>
                <a:path extrusionOk="0" h="120000" w="120000">
                  <a:moveTo>
                    <a:pt x="62693" y="2616"/>
                  </a:moveTo>
                  <a:cubicBezTo>
                    <a:pt x="47510" y="5233"/>
                    <a:pt x="19591" y="23551"/>
                    <a:pt x="9795" y="34018"/>
                  </a:cubicBezTo>
                  <a:cubicBezTo>
                    <a:pt x="0" y="44485"/>
                    <a:pt x="2448" y="52710"/>
                    <a:pt x="3918" y="65420"/>
                  </a:cubicBezTo>
                  <a:cubicBezTo>
                    <a:pt x="5387" y="78130"/>
                    <a:pt x="6857" y="102429"/>
                    <a:pt x="18612" y="110280"/>
                  </a:cubicBezTo>
                  <a:cubicBezTo>
                    <a:pt x="30367" y="118130"/>
                    <a:pt x="58285" y="120000"/>
                    <a:pt x="74449" y="112523"/>
                  </a:cubicBezTo>
                  <a:cubicBezTo>
                    <a:pt x="90612" y="105046"/>
                    <a:pt x="111183" y="81121"/>
                    <a:pt x="115591" y="65420"/>
                  </a:cubicBezTo>
                  <a:cubicBezTo>
                    <a:pt x="120000" y="49719"/>
                    <a:pt x="110694" y="27663"/>
                    <a:pt x="100897" y="18317"/>
                  </a:cubicBezTo>
                  <a:cubicBezTo>
                    <a:pt x="91101" y="8971"/>
                    <a:pt x="77877" y="0"/>
                    <a:pt x="62693" y="2616"/>
                  </a:cubicBezTo>
                  <a:close/>
                </a:path>
              </a:pathLst>
            </a:custGeom>
            <a:solidFill>
              <a:schemeClr val="lt1">
                <a:alpha val="33725"/>
              </a:schemeClr>
            </a:solidFill>
            <a:ln cap="flat" cmpd="sng" w="254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" name="Google Shape;263;p24"/>
          <p:cNvGrpSpPr/>
          <p:nvPr/>
        </p:nvGrpSpPr>
        <p:grpSpPr>
          <a:xfrm>
            <a:off x="3724275" y="3481387"/>
            <a:ext cx="225425" cy="212725"/>
            <a:chOff x="3724275" y="3481387"/>
            <a:chExt cx="225425" cy="212725"/>
          </a:xfrm>
        </p:grpSpPr>
        <p:pic>
          <p:nvPicPr>
            <p:cNvPr id="264" name="Google Shape;264;p24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3724275" y="3481387"/>
              <a:ext cx="225425" cy="212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5" name="Google Shape;265;p24"/>
            <p:cNvSpPr txBox="1"/>
            <p:nvPr/>
          </p:nvSpPr>
          <p:spPr>
            <a:xfrm rot="5400000">
              <a:off x="3775868" y="3518693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6" name="Google Shape;266;p24"/>
          <p:cNvGrpSpPr/>
          <p:nvPr/>
        </p:nvGrpSpPr>
        <p:grpSpPr>
          <a:xfrm>
            <a:off x="3413125" y="3468687"/>
            <a:ext cx="225425" cy="212725"/>
            <a:chOff x="3413125" y="3468687"/>
            <a:chExt cx="225425" cy="212725"/>
          </a:xfrm>
        </p:grpSpPr>
        <p:pic>
          <p:nvPicPr>
            <p:cNvPr id="267" name="Google Shape;267;p24"/>
            <p:cNvPicPr preferRelativeResize="0"/>
            <p:nvPr/>
          </p:nvPicPr>
          <p:blipFill rotWithShape="1">
            <a:blip r:embed="rId24">
              <a:alphaModFix/>
            </a:blip>
            <a:srcRect b="0" l="0" r="0" t="0"/>
            <a:stretch/>
          </p:blipFill>
          <p:spPr>
            <a:xfrm>
              <a:off x="3413125" y="3468687"/>
              <a:ext cx="225425" cy="212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8" name="Google Shape;268;p24"/>
            <p:cNvSpPr txBox="1"/>
            <p:nvPr/>
          </p:nvSpPr>
          <p:spPr>
            <a:xfrm rot="5400000">
              <a:off x="3461543" y="3505993"/>
              <a:ext cx="128587" cy="136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9" name="Google Shape;269;p24"/>
          <p:cNvSpPr/>
          <p:nvPr/>
        </p:nvSpPr>
        <p:spPr>
          <a:xfrm rot="5400000">
            <a:off x="3433762" y="3230562"/>
            <a:ext cx="493712" cy="646112"/>
          </a:xfrm>
          <a:custGeom>
            <a:rect b="b" l="l" r="r" t="t"/>
            <a:pathLst>
              <a:path extrusionOk="0" h="120000" w="120000">
                <a:moveTo>
                  <a:pt x="62693" y="2616"/>
                </a:moveTo>
                <a:cubicBezTo>
                  <a:pt x="47510" y="5233"/>
                  <a:pt x="19591" y="23551"/>
                  <a:pt x="9795" y="34018"/>
                </a:cubicBezTo>
                <a:cubicBezTo>
                  <a:pt x="0" y="44485"/>
                  <a:pt x="2448" y="52710"/>
                  <a:pt x="3918" y="65420"/>
                </a:cubicBezTo>
                <a:cubicBezTo>
                  <a:pt x="5387" y="78130"/>
                  <a:pt x="6857" y="102429"/>
                  <a:pt x="18612" y="110280"/>
                </a:cubicBezTo>
                <a:cubicBezTo>
                  <a:pt x="30367" y="118130"/>
                  <a:pt x="58285" y="120000"/>
                  <a:pt x="74449" y="112523"/>
                </a:cubicBezTo>
                <a:cubicBezTo>
                  <a:pt x="90612" y="105046"/>
                  <a:pt x="111183" y="81121"/>
                  <a:pt x="115591" y="65420"/>
                </a:cubicBezTo>
                <a:cubicBezTo>
                  <a:pt x="120000" y="49719"/>
                  <a:pt x="110694" y="27663"/>
                  <a:pt x="100897" y="18317"/>
                </a:cubicBezTo>
                <a:cubicBezTo>
                  <a:pt x="91101" y="8971"/>
                  <a:pt x="77877" y="0"/>
                  <a:pt x="62693" y="2616"/>
                </a:cubicBezTo>
                <a:close/>
              </a:path>
            </a:pathLst>
          </a:custGeom>
          <a:solidFill>
            <a:schemeClr val="lt1">
              <a:alpha val="33725"/>
            </a:schemeClr>
          </a:solidFill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4"/>
          <p:cNvSpPr txBox="1"/>
          <p:nvPr/>
        </p:nvSpPr>
        <p:spPr>
          <a:xfrm>
            <a:off x="1984375" y="2032000"/>
            <a:ext cx="1814512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Neurotransmitters</a:t>
            </a:r>
            <a:endParaRPr/>
          </a:p>
        </p:txBody>
      </p:sp>
      <p:sp>
        <p:nvSpPr>
          <p:cNvPr id="271" name="Google Shape;271;p24"/>
          <p:cNvSpPr txBox="1"/>
          <p:nvPr/>
        </p:nvSpPr>
        <p:spPr>
          <a:xfrm>
            <a:off x="5365750" y="1917700"/>
            <a:ext cx="1119187" cy="339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Receptors</a:t>
            </a:r>
            <a:endParaRPr/>
          </a:p>
        </p:txBody>
      </p:sp>
      <p:sp>
        <p:nvSpPr>
          <p:cNvPr id="272" name="Google Shape;272;p24"/>
          <p:cNvSpPr txBox="1"/>
          <p:nvPr/>
        </p:nvSpPr>
        <p:spPr>
          <a:xfrm>
            <a:off x="3213100" y="5970587"/>
            <a:ext cx="936625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1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Vesicles</a:t>
            </a:r>
            <a:endParaRPr/>
          </a:p>
        </p:txBody>
      </p:sp>
      <p:cxnSp>
        <p:nvCxnSpPr>
          <p:cNvPr id="273" name="Google Shape;273;p24"/>
          <p:cNvCxnSpPr/>
          <p:nvPr/>
        </p:nvCxnSpPr>
        <p:spPr>
          <a:xfrm>
            <a:off x="3592512" y="2333625"/>
            <a:ext cx="846137" cy="242887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sm" w="sm" type="none"/>
            <a:tailEnd len="med" w="med" type="stealth"/>
          </a:ln>
        </p:spPr>
      </p:cxnSp>
      <p:cxnSp>
        <p:nvCxnSpPr>
          <p:cNvPr id="274" name="Google Shape;274;p24"/>
          <p:cNvCxnSpPr/>
          <p:nvPr/>
        </p:nvCxnSpPr>
        <p:spPr>
          <a:xfrm rot="5400000">
            <a:off x="2510631" y="2829718"/>
            <a:ext cx="1371600" cy="369887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sm" w="sm" type="none"/>
            <a:tailEnd len="med" w="med" type="stealth"/>
          </a:ln>
        </p:spPr>
      </p:cxnSp>
      <p:cxnSp>
        <p:nvCxnSpPr>
          <p:cNvPr id="275" name="Google Shape;275;p24"/>
          <p:cNvCxnSpPr/>
          <p:nvPr/>
        </p:nvCxnSpPr>
        <p:spPr>
          <a:xfrm flipH="1" rot="5400000">
            <a:off x="2962275" y="5394325"/>
            <a:ext cx="1036637" cy="188912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sm" w="sm" type="none"/>
            <a:tailEnd len="med" w="med" type="stealth"/>
          </a:ln>
        </p:spPr>
      </p:cxnSp>
      <p:cxnSp>
        <p:nvCxnSpPr>
          <p:cNvPr id="276" name="Google Shape;276;p24"/>
          <p:cNvCxnSpPr/>
          <p:nvPr/>
        </p:nvCxnSpPr>
        <p:spPr>
          <a:xfrm flipH="1">
            <a:off x="5381625" y="2244725"/>
            <a:ext cx="406400" cy="271462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miter lim="8000"/>
            <a:headEnd len="sm" w="sm" type="none"/>
            <a:tailEnd len="med" w="med" type="stealth"/>
          </a:ln>
        </p:spPr>
      </p:cxnSp>
      <p:grpSp>
        <p:nvGrpSpPr>
          <p:cNvPr id="277" name="Google Shape;277;p24"/>
          <p:cNvGrpSpPr/>
          <p:nvPr/>
        </p:nvGrpSpPr>
        <p:grpSpPr>
          <a:xfrm>
            <a:off x="871537" y="3884612"/>
            <a:ext cx="1668462" cy="338137"/>
            <a:chOff x="0" y="0"/>
            <a:chExt cx="2147483647" cy="2147483647"/>
          </a:xfrm>
        </p:grpSpPr>
        <p:sp>
          <p:nvSpPr>
            <p:cNvPr id="278" name="Google Shape;278;p24"/>
            <p:cNvSpPr txBox="1"/>
            <p:nvPr/>
          </p:nvSpPr>
          <p:spPr>
            <a:xfrm>
              <a:off x="337140027" y="0"/>
              <a:ext cx="1115628935" cy="2147483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5E32"/>
                </a:buClr>
                <a:buFont typeface="Arial"/>
                <a:buNone/>
              </a:pPr>
              <a:r>
                <a:rPr b="1" i="0" lang="en-US" sz="1600" u="none">
                  <a:solidFill>
                    <a:srgbClr val="2F5E32"/>
                  </a:solidFill>
                  <a:latin typeface="Arial"/>
                  <a:ea typeface="Arial"/>
                  <a:cs typeface="Arial"/>
                  <a:sym typeface="Arial"/>
                </a:rPr>
                <a:t>Signal!</a:t>
              </a:r>
              <a:endParaRPr/>
            </a:p>
          </p:txBody>
        </p:sp>
        <p:cxnSp>
          <p:nvCxnSpPr>
            <p:cNvPr id="279" name="Google Shape;279;p24"/>
            <p:cNvCxnSpPr/>
            <p:nvPr/>
          </p:nvCxnSpPr>
          <p:spPr>
            <a:xfrm>
              <a:off x="0" y="1976093668"/>
              <a:ext cx="2147483647" cy="80658927"/>
            </a:xfrm>
            <a:prstGeom prst="straightConnector1">
              <a:avLst/>
            </a:prstGeom>
            <a:solidFill>
              <a:schemeClr val="accent1"/>
            </a:solidFill>
            <a:ln cap="flat" cmpd="sng" w="19050">
              <a:solidFill>
                <a:srgbClr val="2F5E32"/>
              </a:solidFill>
              <a:prstDash val="solid"/>
              <a:miter lim="8000"/>
              <a:headEnd len="sm" w="sm" type="none"/>
              <a:tailEnd len="med" w="med" type="stealth"/>
            </a:ln>
          </p:spPr>
        </p:cxnSp>
      </p:grpSp>
      <p:grpSp>
        <p:nvGrpSpPr>
          <p:cNvPr id="280" name="Google Shape;280;p24"/>
          <p:cNvGrpSpPr/>
          <p:nvPr/>
        </p:nvGrpSpPr>
        <p:grpSpPr>
          <a:xfrm>
            <a:off x="5675312" y="3868737"/>
            <a:ext cx="2762250" cy="338137"/>
            <a:chOff x="0" y="0"/>
            <a:chExt cx="2147483647" cy="2147483647"/>
          </a:xfrm>
        </p:grpSpPr>
        <p:sp>
          <p:nvSpPr>
            <p:cNvPr id="281" name="Google Shape;281;p24"/>
            <p:cNvSpPr txBox="1"/>
            <p:nvPr/>
          </p:nvSpPr>
          <p:spPr>
            <a:xfrm>
              <a:off x="776302397" y="0"/>
              <a:ext cx="675100160" cy="21474836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5E32"/>
                </a:buClr>
                <a:buFont typeface="Arial"/>
                <a:buNone/>
              </a:pPr>
              <a:r>
                <a:rPr b="1" i="0" lang="en-US" sz="1600" u="none">
                  <a:solidFill>
                    <a:srgbClr val="2F5E32"/>
                  </a:solidFill>
                  <a:latin typeface="Arial"/>
                  <a:ea typeface="Arial"/>
                  <a:cs typeface="Arial"/>
                  <a:sym typeface="Arial"/>
                </a:rPr>
                <a:t>Signal!</a:t>
              </a:r>
              <a:endParaRPr/>
            </a:p>
          </p:txBody>
        </p:sp>
        <p:cxnSp>
          <p:nvCxnSpPr>
            <p:cNvPr id="282" name="Google Shape;282;p24"/>
            <p:cNvCxnSpPr/>
            <p:nvPr/>
          </p:nvCxnSpPr>
          <p:spPr>
            <a:xfrm>
              <a:off x="0" y="2107154411"/>
              <a:ext cx="2147483647" cy="30250267"/>
            </a:xfrm>
            <a:prstGeom prst="straightConnector1">
              <a:avLst/>
            </a:prstGeom>
            <a:solidFill>
              <a:schemeClr val="accent1"/>
            </a:solidFill>
            <a:ln cap="flat" cmpd="sng" w="19050">
              <a:solidFill>
                <a:srgbClr val="2F5E32"/>
              </a:solidFill>
              <a:prstDash val="solid"/>
              <a:miter lim="8000"/>
              <a:headEnd len="sm" w="sm" type="none"/>
              <a:tailEnd len="med" w="med" type="stealth"/>
            </a:ln>
          </p:spPr>
        </p:cxn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When brains process differently</a:t>
            </a:r>
            <a:endParaRPr/>
          </a:p>
        </p:txBody>
      </p:sp>
      <p:sp>
        <p:nvSpPr>
          <p:cNvPr id="288" name="Google Shape;288;p25"/>
          <p:cNvSpPr txBox="1"/>
          <p:nvPr>
            <p:ph idx="1" type="body"/>
          </p:nvPr>
        </p:nvSpPr>
        <p:spPr>
          <a:xfrm>
            <a:off x="3770312" y="2005012"/>
            <a:ext cx="5106987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some things you know about the </a:t>
            </a:r>
            <a:r>
              <a:rPr b="1" i="0" lang="en-US" sz="24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brain</a:t>
            </a:r>
            <a:r>
              <a:rPr b="1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and: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Epilepsy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Autism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Dyslexia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Tourette Syndrome</a:t>
            </a:r>
            <a:endParaRPr/>
          </a:p>
          <a:p>
            <a:pPr indent="-285750" lvl="1" marL="74295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ADD, ADHD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 these diseases or disorders? What’s the difference?</a:t>
            </a:r>
            <a:endParaRPr/>
          </a:p>
          <a:p>
            <a:pPr indent="-190500" lvl="0" marL="342900" marR="0" rtl="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" name="Google Shape;28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4812" y="1989137"/>
            <a:ext cx="3338512" cy="3986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Blank Presentation">
  <a:themeElements>
    <a:clrScheme name="Blank Presentation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