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9144000"/>
  <p:notesSz cx="6858000" cy="92360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9538237-8C9D-44CB-8004-71A8DDCCD5B7}">
  <a:tblStyle styleId="{09538237-8C9D-44CB-8004-71A8DDCCD5B7}"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61803"/>
          </a:xfrm>
          <a:prstGeom prst="rect">
            <a:avLst/>
          </a:prstGeom>
          <a:noFill/>
          <a:ln>
            <a:noFill/>
          </a:ln>
        </p:spPr>
        <p:txBody>
          <a:bodyPr anchorCtr="0" anchor="t" bIns="91425" lIns="91425" spcFirstLastPara="1" rIns="91425" wrap="square" tIns="91425"/>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61803"/>
          </a:xfrm>
          <a:prstGeom prst="rect">
            <a:avLst/>
          </a:prstGeom>
          <a:noFill/>
          <a:ln>
            <a:noFill/>
          </a:ln>
        </p:spPr>
        <p:txBody>
          <a:bodyPr anchorCtr="0" anchor="t" bIns="91425" lIns="91425" spcFirstLastPara="1" rIns="91425" wrap="square" tIns="91425"/>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87137"/>
            <a:ext cx="5486400" cy="4156233"/>
          </a:xfrm>
          <a:prstGeom prst="rect">
            <a:avLst/>
          </a:prstGeom>
          <a:noFill/>
          <a:ln>
            <a:noFill/>
          </a:ln>
        </p:spPr>
        <p:txBody>
          <a:bodyPr anchorCtr="0" anchor="t" bIns="91425" lIns="91425" spcFirstLastPara="1" rIns="91425" wrap="square" tIns="91425"/>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772668"/>
            <a:ext cx="2971800" cy="461803"/>
          </a:xfrm>
          <a:prstGeom prst="rect">
            <a:avLst/>
          </a:prstGeom>
          <a:noFill/>
          <a:ln>
            <a:noFill/>
          </a:ln>
        </p:spPr>
        <p:txBody>
          <a:bodyPr anchorCtr="0" anchor="b" bIns="91425" lIns="91425" spcFirstLastPara="1" rIns="91425" wrap="square" tIns="91425"/>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5800" y="4387137"/>
            <a:ext cx="5486400" cy="4156233"/>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93" name="Google Shape;93;p3: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p15: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5: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92" name="Google Shape;192;p15: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p5:notes"/>
          <p:cNvSpPr txBox="1"/>
          <p:nvPr>
            <p:ph idx="1" type="body"/>
          </p:nvPr>
        </p:nvSpPr>
        <p:spPr>
          <a:xfrm>
            <a:off x="685800" y="4387137"/>
            <a:ext cx="5486400" cy="4156233"/>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99" name="Google Shape;99;p5: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Due to a severe case of epilepsy, patient HM had part of his temporal lobe removed.  27 years old, 1953</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temporal lobe contains the hippocampus</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 was no longer able to form new memories, but was able remember his life before the surgery and procedural memories.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(4/2/12 13:18)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TODO: Animate temporal lobe question</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Ask if anyone has heard of the movie 50 First Dates</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(1/28/13 19:22)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Put a picture of the brain before, and say "We study the brain.  The basic parts of the brain are..."</a:t>
            </a:r>
            <a:endParaRPr/>
          </a:p>
        </p:txBody>
      </p:sp>
      <p:sp>
        <p:nvSpPr>
          <p:cNvPr id="121" name="Google Shape;121;p6: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8: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8: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(1/28/13 19:38)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During hobby activity, could have kids color in areas.  Then ask them if HM could do their activity or not. </a:t>
            </a:r>
            <a:endParaRPr/>
          </a:p>
        </p:txBody>
      </p:sp>
      <p:sp>
        <p:nvSpPr>
          <p:cNvPr id="131" name="Google Shape;131;p8: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p9: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9: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Due to a severe case of epilepsy, patient HM had part of his temporal lobe removed.</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temporal lobe contains the hippocampus</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 was no longer able to form new memories, but was able remember his life before the surgery and procedural memories.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USE PLASTINATED BRAIN AND POINT OUT THE TEMPORAL LOBES</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8" name="Google Shape;138;p9: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10: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6" name="Google Shape;146;p10: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ask the students to share ideas for common or complex tasks, and see if we can name all the regions that might be involved in the task – let them try first, and then the class and then we can help</a:t>
            </a: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(choose 2)</a:t>
            </a:r>
            <a:endParaRPr/>
          </a:p>
          <a:p>
            <a:pPr indent="0" lvl="0" marL="0" marR="0" rtl="0" algn="l">
              <a:spcBef>
                <a:spcPts val="0"/>
              </a:spcBef>
              <a:spcAft>
                <a:spcPts val="0"/>
              </a:spcAft>
              <a:buNone/>
            </a:pPr>
            <a:br>
              <a:rPr b="0" i="0" lang="en-US" sz="1200" u="none" cap="none" strike="noStrike">
                <a:solidFill>
                  <a:schemeClr val="dk1"/>
                </a:solidFill>
                <a:latin typeface="Arial"/>
                <a:ea typeface="Arial"/>
                <a:cs typeface="Arial"/>
                <a:sym typeface="Arial"/>
              </a:rPr>
            </a:br>
            <a:r>
              <a:rPr b="1" i="0" lang="en-US" sz="1200" u="none" cap="none" strike="noStrike">
                <a:solidFill>
                  <a:schemeClr val="dk1"/>
                </a:solidFill>
                <a:latin typeface="Arial"/>
                <a:ea typeface="Arial"/>
                <a:cs typeface="Arial"/>
                <a:sym typeface="Arial"/>
              </a:rPr>
              <a:t>ACTIVITY – hand out this diagram and have them, in small groups, pick a task and try and list all of the brain regions that would be used to do the task</a:t>
            </a:r>
            <a:endParaRPr/>
          </a:p>
          <a:p>
            <a:pPr indent="0" lvl="0" marL="0" marR="0" rtl="0" algn="l">
              <a:spcBef>
                <a:spcPts val="0"/>
              </a:spcBef>
              <a:spcAft>
                <a:spcPts val="0"/>
              </a:spcAft>
              <a:buNone/>
            </a:pPr>
            <a:br>
              <a:rPr b="0" i="0" lang="en-US" sz="1200" u="none" cap="none" strike="noStrike">
                <a:solidFill>
                  <a:schemeClr val="dk1"/>
                </a:solidFill>
                <a:latin typeface="Arial"/>
                <a:ea typeface="Arial"/>
                <a:cs typeface="Arial"/>
                <a:sym typeface="Arial"/>
              </a:rPr>
            </a:br>
            <a:r>
              <a:rPr b="0" i="0" lang="en-US" sz="1200" u="none" cap="none" strike="noStrike">
                <a:solidFill>
                  <a:schemeClr val="dk1"/>
                </a:solidFill>
                <a:latin typeface="Arial"/>
                <a:ea typeface="Arial"/>
                <a:cs typeface="Arial"/>
                <a:sym typeface="Arial"/>
              </a:rPr>
              <a:t>Ask them to keep their task in mind, and raise their hand if their task would be impaired (you wouldn’t be able to do it at all or as well) if a certain part of the brain was damaged </a:t>
            </a:r>
            <a:endParaRPr/>
          </a:p>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-pick 3-5 brain regions, and ask the hands up to share their task and explain why it would be impaired</a:t>
            </a:r>
            <a:endParaRPr/>
          </a:p>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Meeting Notes (4/2/12 13:18) -----</a:t>
            </a:r>
            <a:endParaRPr/>
          </a:p>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We'll see if there is time, and try to have our own examples available</a:t>
            </a:r>
            <a:endParaRPr/>
          </a:p>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Meeting Notes (1/28/13 19:27) -----</a:t>
            </a:r>
            <a:endParaRPr/>
          </a:p>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Have the four lobes, brain stem, and cerebellum.  use the picture from the beginning of Anita's handout.</a:t>
            </a:r>
            <a:endParaRPr/>
          </a:p>
        </p:txBody>
      </p:sp>
      <p:sp>
        <p:nvSpPr>
          <p:cNvPr id="147" name="Google Shape;147;p10: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p12: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12: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Llists of things that HM could and could not do, ask them to figure out the difference.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ex: Tower of Hanoi (Procedural memory)</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Skill=learning=memory</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Put pictures of stuff HM could do</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(1/28/13 19:38)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Put the activity in different colored letters at the bottom of the slide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Ask them verbally to think about how skills require a learned memory.  Have a note in the presenter notes.  take Skill = learning  = memory.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Put in a "different types of memory" slide.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“motor skill”-ride a bike</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“muscle memory” activate prior knowledge—make distinction—its brain</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0" name="Google Shape;160;p12: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p13:notes"/>
          <p:cNvSpPr txBox="1"/>
          <p:nvPr>
            <p:ph idx="1" type="body"/>
          </p:nvPr>
        </p:nvSpPr>
        <p:spPr>
          <a:xfrm>
            <a:off x="685800" y="4387137"/>
            <a:ext cx="5486400" cy="4156233"/>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168" name="Google Shape;168;p13: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p14:notes"/>
          <p:cNvSpPr/>
          <p:nvPr>
            <p:ph idx="2" type="sldImg"/>
          </p:nvPr>
        </p:nvSpPr>
        <p:spPr>
          <a:xfrm>
            <a:off x="1120775" y="692150"/>
            <a:ext cx="4616450" cy="3463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4:notes"/>
          <p:cNvSpPr txBox="1"/>
          <p:nvPr>
            <p:ph idx="1" type="body"/>
          </p:nvPr>
        </p:nvSpPr>
        <p:spPr>
          <a:xfrm>
            <a:off x="685800" y="4387137"/>
            <a:ext cx="5486400" cy="41562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(1/28/13 19:39)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Skip short term.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For long term,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Meeting Notes (1/28/13 19:55)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Finish!</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Call on them to get examples. Which is “muscle memory?” tie back in. riding a bike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0" name="Google Shape;180;p14:notes"/>
          <p:cNvSpPr txBox="1"/>
          <p:nvPr>
            <p:ph idx="12" type="sldNum"/>
          </p:nvPr>
        </p:nvSpPr>
        <p:spPr>
          <a:xfrm>
            <a:off x="3884613" y="8772668"/>
            <a:ext cx="2971800" cy="46180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lstStyle>
            <a:lvl1pPr lvl="0" marR="0" rtl="0" algn="ctr">
              <a:spcBef>
                <a:spcPts val="640"/>
              </a:spcBef>
              <a:spcAft>
                <a:spcPts val="0"/>
              </a:spcAft>
              <a:buClr>
                <a:srgbClr val="888888"/>
              </a:buClr>
              <a:buSzPts val="3200"/>
              <a:buFont typeface="Arial"/>
              <a:buNone/>
              <a:defRPr b="0" i="0" sz="3200" u="none" cap="none" strike="noStrike">
                <a:solidFill>
                  <a:srgbClr val="888888"/>
                </a:solidFill>
                <a:latin typeface="Calibri"/>
                <a:ea typeface="Calibri"/>
                <a:cs typeface="Calibri"/>
                <a:sym typeface="Calibri"/>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2" name="Shape 72"/>
        <p:cNvGrpSpPr/>
        <p:nvPr/>
      </p:nvGrpSpPr>
      <p:grpSpPr>
        <a:xfrm>
          <a:off x="0" y="0"/>
          <a:ext cx="0" cy="0"/>
          <a:chOff x="0" y="0"/>
          <a:chExt cx="0" cy="0"/>
        </a:xfrm>
      </p:grpSpPr>
      <p:sp>
        <p:nvSpPr>
          <p:cNvPr id="73" name="Google Shape;73;p11"/>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lstStyle>
            <a:lvl1pPr lvl="0" marR="0" rtl="0" algn="l">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 name="Google Shape;74;p11"/>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 name="Google Shape;75;p11"/>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76" name="Google Shape;76;p1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9" name="Shape 79"/>
        <p:cNvGrpSpPr/>
        <p:nvPr/>
      </p:nvGrpSpPr>
      <p:grpSpPr>
        <a:xfrm>
          <a:off x="0" y="0"/>
          <a:ext cx="0" cy="0"/>
          <a:chOff x="0" y="0"/>
          <a:chExt cx="0" cy="0"/>
        </a:xfrm>
      </p:grpSpPr>
      <p:sp>
        <p:nvSpPr>
          <p:cNvPr id="80" name="Google Shape;80;p12"/>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1" name="Google Shape;81;p12"/>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2" name="Google Shape;82;p1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13"/>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7" name="Google Shape;87;p13"/>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8" name="Google Shape;88;p1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3"/>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Google Shape;24;p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Text" type="objAndTx">
  <p:cSld name="OBJECT_AND_TEXT">
    <p:spTree>
      <p:nvGrpSpPr>
        <p:cNvPr id="27" name="Shape 27"/>
        <p:cNvGrpSpPr/>
        <p:nvPr/>
      </p:nvGrpSpPr>
      <p:grpSpPr>
        <a:xfrm>
          <a:off x="0" y="0"/>
          <a:ext cx="0" cy="0"/>
          <a:chOff x="0" y="0"/>
          <a:chExt cx="0" cy="0"/>
        </a:xfrm>
      </p:grpSpPr>
      <p:sp>
        <p:nvSpPr>
          <p:cNvPr id="28" name="Google Shape;28;p4"/>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685800" y="1981200"/>
            <a:ext cx="3810000" cy="41148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0" name="Google Shape;30;p4"/>
          <p:cNvSpPr txBox="1"/>
          <p:nvPr>
            <p:ph idx="2" type="body"/>
          </p:nvPr>
        </p:nvSpPr>
        <p:spPr>
          <a:xfrm>
            <a:off x="4648200" y="1981200"/>
            <a:ext cx="3810000" cy="41148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1" name="Google Shape;31;p4"/>
          <p:cNvSpPr txBox="1"/>
          <p:nvPr>
            <p:ph idx="10" type="dt"/>
          </p:nvPr>
        </p:nvSpPr>
        <p:spPr>
          <a:xfrm>
            <a:off x="685800" y="6248400"/>
            <a:ext cx="1905000" cy="457200"/>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11" type="ftr"/>
          </p:nvPr>
        </p:nvSpPr>
        <p:spPr>
          <a:xfrm>
            <a:off x="3124200" y="6248400"/>
            <a:ext cx="2895600" cy="4572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4"/>
          <p:cNvSpPr txBox="1"/>
          <p:nvPr>
            <p:ph idx="12" type="sldNum"/>
          </p:nvPr>
        </p:nvSpPr>
        <p:spPr>
          <a:xfrm>
            <a:off x="6553200" y="6248400"/>
            <a:ext cx="1905000" cy="4572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4" name="Shape 34"/>
        <p:cNvGrpSpPr/>
        <p:nvPr/>
      </p:nvGrpSpPr>
      <p:grpSpPr>
        <a:xfrm>
          <a:off x="0" y="0"/>
          <a:ext cx="0" cy="0"/>
          <a:chOff x="0" y="0"/>
          <a:chExt cx="0" cy="0"/>
        </a:xfrm>
      </p:grpSpPr>
      <p:sp>
        <p:nvSpPr>
          <p:cNvPr id="35" name="Google Shape;35;p5"/>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7" name="Google Shape;37;p5"/>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38" name="Google Shape;38;p5"/>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9" name="Google Shape;39;p5"/>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0" name="Google Shape;40;p5"/>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3" name="Shape 43"/>
        <p:cNvGrpSpPr/>
        <p:nvPr/>
      </p:nvGrpSpPr>
      <p:grpSpPr>
        <a:xfrm>
          <a:off x="0" y="0"/>
          <a:ext cx="0" cy="0"/>
          <a:chOff x="0" y="0"/>
          <a:chExt cx="0" cy="0"/>
        </a:xfrm>
      </p:grpSpPr>
      <p:sp>
        <p:nvSpPr>
          <p:cNvPr id="44" name="Google Shape;44;p6"/>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lstStyle>
            <a:lvl1pPr lvl="0" marR="0" rtl="0" algn="l">
              <a:spcBef>
                <a:spcPts val="0"/>
              </a:spcBef>
              <a:spcAft>
                <a:spcPts val="0"/>
              </a:spcAft>
              <a:buClr>
                <a:schemeClr val="dk1"/>
              </a:buClr>
              <a:buSzPts val="4000"/>
              <a:buFont typeface="Calibri"/>
              <a:buNone/>
              <a:defRPr b="1" i="0" sz="4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 name="Google Shape;45;p6"/>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lstStyle>
            <a:lvl1pPr indent="-228600" lvl="0" marL="457200" marR="0" rtl="0" algn="l">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46" name="Google Shape;46;p6"/>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9" name="Shape 49"/>
        <p:cNvGrpSpPr/>
        <p:nvPr/>
      </p:nvGrpSpPr>
      <p:grpSpPr>
        <a:xfrm>
          <a:off x="0" y="0"/>
          <a:ext cx="0" cy="0"/>
          <a:chOff x="0" y="0"/>
          <a:chExt cx="0" cy="0"/>
        </a:xfrm>
      </p:grpSpPr>
      <p:sp>
        <p:nvSpPr>
          <p:cNvPr id="50" name="Google Shape;50;p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 name="Google Shape;51;p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7"/>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8"/>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 name="Google Shape;60;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 name="Shape 61"/>
        <p:cNvGrpSpPr/>
        <p:nvPr/>
      </p:nvGrpSpPr>
      <p:grpSpPr>
        <a:xfrm>
          <a:off x="0" y="0"/>
          <a:ext cx="0" cy="0"/>
          <a:chOff x="0" y="0"/>
          <a:chExt cx="0" cy="0"/>
        </a:xfrm>
      </p:grpSpPr>
      <p:sp>
        <p:nvSpPr>
          <p:cNvPr id="62" name="Google Shape;62;p9"/>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lstStyle>
            <a:lvl1pPr lvl="0" marR="0" rtl="0" algn="l">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7" name="Google Shape;67;p10"/>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4"/>
          <p:cNvSpPr/>
          <p:nvPr/>
        </p:nvSpPr>
        <p:spPr>
          <a:xfrm>
            <a:off x="914400" y="685800"/>
            <a:ext cx="4549422" cy="4781367"/>
          </a:xfrm>
          <a:prstGeom prst="star5">
            <a:avLst>
              <a:gd fmla="val 19098" name="adj"/>
              <a:gd fmla="val 105146" name="hf"/>
              <a:gd fmla="val 110557" name="vf"/>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6" name="Google Shape;96;p14"/>
          <p:cNvSpPr/>
          <p:nvPr/>
        </p:nvSpPr>
        <p:spPr>
          <a:xfrm>
            <a:off x="1295400" y="1143000"/>
            <a:ext cx="3764844" cy="3974978"/>
          </a:xfrm>
          <a:prstGeom prst="star5">
            <a:avLst>
              <a:gd fmla="val 19098" name="adj"/>
              <a:gd fmla="val 105146" name="hf"/>
              <a:gd fmla="val 110557" name="vf"/>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pic>
        <p:nvPicPr>
          <p:cNvPr descr="200px-Gray739-emphasizing-hippocampus.png" id="194" name="Google Shape;194;p23"/>
          <p:cNvPicPr preferRelativeResize="0"/>
          <p:nvPr/>
        </p:nvPicPr>
        <p:blipFill rotWithShape="1">
          <a:blip r:embed="rId3">
            <a:alphaModFix/>
          </a:blip>
          <a:srcRect b="7259" l="4431" r="5754" t="14438"/>
          <a:stretch/>
        </p:blipFill>
        <p:spPr>
          <a:xfrm>
            <a:off x="4343400" y="1828800"/>
            <a:ext cx="4631050" cy="3068395"/>
          </a:xfrm>
          <a:prstGeom prst="rect">
            <a:avLst/>
          </a:prstGeom>
          <a:noFill/>
          <a:ln>
            <a:noFill/>
          </a:ln>
        </p:spPr>
      </p:pic>
      <p:sp>
        <p:nvSpPr>
          <p:cNvPr id="195" name="Google Shape;195;p23"/>
          <p:cNvSpPr txBox="1"/>
          <p:nvPr/>
        </p:nvSpPr>
        <p:spPr>
          <a:xfrm>
            <a:off x="6477000" y="4953000"/>
            <a:ext cx="1897424"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Hippocampus</a:t>
            </a:r>
            <a:endParaRPr sz="2400">
              <a:solidFill>
                <a:schemeClr val="dk1"/>
              </a:solidFill>
              <a:latin typeface="Calibri"/>
              <a:ea typeface="Calibri"/>
              <a:cs typeface="Calibri"/>
              <a:sym typeface="Calibri"/>
            </a:endParaRPr>
          </a:p>
        </p:txBody>
      </p:sp>
      <p:sp>
        <p:nvSpPr>
          <p:cNvPr id="196" name="Google Shape;196;p23"/>
          <p:cNvSpPr txBox="1"/>
          <p:nvPr/>
        </p:nvSpPr>
        <p:spPr>
          <a:xfrm>
            <a:off x="533400" y="5105400"/>
            <a:ext cx="2025464"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Temporal Lobe</a:t>
            </a:r>
            <a:endParaRPr sz="2400">
              <a:solidFill>
                <a:schemeClr val="dk1"/>
              </a:solidFill>
              <a:latin typeface="Calibri"/>
              <a:ea typeface="Calibri"/>
              <a:cs typeface="Calibri"/>
              <a:sym typeface="Calibri"/>
            </a:endParaRPr>
          </a:p>
        </p:txBody>
      </p:sp>
      <p:pic>
        <p:nvPicPr>
          <p:cNvPr id="197" name="Google Shape;197;p23"/>
          <p:cNvPicPr preferRelativeResize="0"/>
          <p:nvPr/>
        </p:nvPicPr>
        <p:blipFill rotWithShape="1">
          <a:blip r:embed="rId4">
            <a:alphaModFix/>
          </a:blip>
          <a:srcRect b="9866" l="28288" r="24460" t="40366"/>
          <a:stretch/>
        </p:blipFill>
        <p:spPr>
          <a:xfrm>
            <a:off x="533400" y="1905000"/>
            <a:ext cx="3517784" cy="3145327"/>
          </a:xfrm>
          <a:prstGeom prst="rect">
            <a:avLst/>
          </a:prstGeom>
          <a:noFill/>
          <a:ln>
            <a:noFill/>
          </a:ln>
        </p:spPr>
      </p:pic>
      <p:sp>
        <p:nvSpPr>
          <p:cNvPr id="198" name="Google Shape;198;p23"/>
          <p:cNvSpPr txBox="1"/>
          <p:nvPr/>
        </p:nvSpPr>
        <p:spPr>
          <a:xfrm>
            <a:off x="533400" y="5486400"/>
            <a:ext cx="8626592"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Make new memories			short term memory→long term memory</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pic>
        <p:nvPicPr>
          <p:cNvPr id="101" name="Google Shape;101;p15"/>
          <p:cNvPicPr preferRelativeResize="0"/>
          <p:nvPr/>
        </p:nvPicPr>
        <p:blipFill rotWithShape="1">
          <a:blip r:embed="rId3">
            <a:alphaModFix/>
          </a:blip>
          <a:srcRect b="0" l="0" r="0" t="0"/>
          <a:stretch/>
        </p:blipFill>
        <p:spPr>
          <a:xfrm>
            <a:off x="4362576" y="525875"/>
            <a:ext cx="4324350" cy="5210175"/>
          </a:xfrm>
          <a:prstGeom prst="rect">
            <a:avLst/>
          </a:prstGeom>
          <a:noFill/>
          <a:ln>
            <a:noFill/>
          </a:ln>
        </p:spPr>
      </p:pic>
      <p:sp>
        <p:nvSpPr>
          <p:cNvPr id="102" name="Google Shape;102;p15"/>
          <p:cNvSpPr txBox="1"/>
          <p:nvPr/>
        </p:nvSpPr>
        <p:spPr>
          <a:xfrm>
            <a:off x="6134984" y="6176343"/>
            <a:ext cx="74744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Trial #</a:t>
            </a:r>
            <a:endParaRPr sz="1800">
              <a:solidFill>
                <a:schemeClr val="dk1"/>
              </a:solidFill>
              <a:latin typeface="Calibri"/>
              <a:ea typeface="Calibri"/>
              <a:cs typeface="Calibri"/>
              <a:sym typeface="Calibri"/>
            </a:endParaRPr>
          </a:p>
        </p:txBody>
      </p:sp>
      <p:sp>
        <p:nvSpPr>
          <p:cNvPr id="103" name="Google Shape;103;p15"/>
          <p:cNvSpPr txBox="1"/>
          <p:nvPr/>
        </p:nvSpPr>
        <p:spPr>
          <a:xfrm rot="-5400000">
            <a:off x="3097840" y="2942283"/>
            <a:ext cx="90954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Errors</a:t>
            </a:r>
            <a:endParaRPr sz="1800">
              <a:solidFill>
                <a:schemeClr val="dk1"/>
              </a:solidFill>
              <a:latin typeface="Calibri"/>
              <a:ea typeface="Calibri"/>
              <a:cs typeface="Calibri"/>
              <a:sym typeface="Calibri"/>
            </a:endParaRPr>
          </a:p>
        </p:txBody>
      </p:sp>
      <p:cxnSp>
        <p:nvCxnSpPr>
          <p:cNvPr id="104" name="Google Shape;104;p15"/>
          <p:cNvCxnSpPr/>
          <p:nvPr/>
        </p:nvCxnSpPr>
        <p:spPr>
          <a:xfrm>
            <a:off x="4514976" y="5575583"/>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cxnSp>
        <p:nvCxnSpPr>
          <p:cNvPr id="105" name="Google Shape;105;p15"/>
          <p:cNvCxnSpPr/>
          <p:nvPr/>
        </p:nvCxnSpPr>
        <p:spPr>
          <a:xfrm>
            <a:off x="5305551" y="5580095"/>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cxnSp>
        <p:nvCxnSpPr>
          <p:cNvPr id="106" name="Google Shape;106;p15"/>
          <p:cNvCxnSpPr/>
          <p:nvPr/>
        </p:nvCxnSpPr>
        <p:spPr>
          <a:xfrm>
            <a:off x="6067551" y="5575580"/>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cxnSp>
        <p:nvCxnSpPr>
          <p:cNvPr id="107" name="Google Shape;107;p15"/>
          <p:cNvCxnSpPr/>
          <p:nvPr/>
        </p:nvCxnSpPr>
        <p:spPr>
          <a:xfrm>
            <a:off x="6829551" y="5575581"/>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cxnSp>
        <p:nvCxnSpPr>
          <p:cNvPr id="108" name="Google Shape;108;p15"/>
          <p:cNvCxnSpPr/>
          <p:nvPr/>
        </p:nvCxnSpPr>
        <p:spPr>
          <a:xfrm>
            <a:off x="7591551" y="5580095"/>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cxnSp>
        <p:nvCxnSpPr>
          <p:cNvPr id="109" name="Google Shape;109;p15"/>
          <p:cNvCxnSpPr/>
          <p:nvPr/>
        </p:nvCxnSpPr>
        <p:spPr>
          <a:xfrm>
            <a:off x="8353551" y="5568059"/>
            <a:ext cx="0" cy="320933"/>
          </a:xfrm>
          <a:prstGeom prst="straightConnector1">
            <a:avLst/>
          </a:prstGeom>
          <a:noFill/>
          <a:ln cap="flat" cmpd="sng" w="38100">
            <a:solidFill>
              <a:schemeClr val="dk1"/>
            </a:solidFill>
            <a:prstDash val="solid"/>
            <a:round/>
            <a:headEnd len="sm" w="sm" type="none"/>
            <a:tailEnd len="sm" w="sm" type="none"/>
          </a:ln>
          <a:effectLst>
            <a:outerShdw blurRad="40000" rotWithShape="0" dir="5400000" dist="23000">
              <a:srgbClr val="000000">
                <a:alpha val="34901"/>
              </a:srgbClr>
            </a:outerShdw>
          </a:effectLst>
        </p:spPr>
      </p:cxnSp>
      <p:sp>
        <p:nvSpPr>
          <p:cNvPr id="110" name="Google Shape;110;p15"/>
          <p:cNvSpPr txBox="1"/>
          <p:nvPr/>
        </p:nvSpPr>
        <p:spPr>
          <a:xfrm>
            <a:off x="4354950"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11" name="Google Shape;111;p15"/>
          <p:cNvSpPr txBox="1"/>
          <p:nvPr/>
        </p:nvSpPr>
        <p:spPr>
          <a:xfrm>
            <a:off x="5156265"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12" name="Google Shape;112;p15"/>
          <p:cNvSpPr txBox="1"/>
          <p:nvPr/>
        </p:nvSpPr>
        <p:spPr>
          <a:xfrm>
            <a:off x="5916708"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13" name="Google Shape;113;p15"/>
          <p:cNvSpPr txBox="1"/>
          <p:nvPr/>
        </p:nvSpPr>
        <p:spPr>
          <a:xfrm>
            <a:off x="6678708"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4</a:t>
            </a:r>
            <a:endParaRPr/>
          </a:p>
        </p:txBody>
      </p:sp>
      <p:sp>
        <p:nvSpPr>
          <p:cNvPr id="114" name="Google Shape;114;p15"/>
          <p:cNvSpPr txBox="1"/>
          <p:nvPr/>
        </p:nvSpPr>
        <p:spPr>
          <a:xfrm>
            <a:off x="7440708"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5</a:t>
            </a:r>
            <a:endParaRPr/>
          </a:p>
        </p:txBody>
      </p:sp>
      <p:sp>
        <p:nvSpPr>
          <p:cNvPr id="115" name="Google Shape;115;p15"/>
          <p:cNvSpPr txBox="1"/>
          <p:nvPr/>
        </p:nvSpPr>
        <p:spPr>
          <a:xfrm>
            <a:off x="8202708" y="5859875"/>
            <a:ext cx="30168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graphicFrame>
        <p:nvGraphicFramePr>
          <p:cNvPr id="116" name="Google Shape;116;p15"/>
          <p:cNvGraphicFramePr/>
          <p:nvPr/>
        </p:nvGraphicFramePr>
        <p:xfrm>
          <a:off x="609600" y="709859"/>
          <a:ext cx="3000000" cy="3000000"/>
        </p:xfrm>
        <a:graphic>
          <a:graphicData uri="http://schemas.openxmlformats.org/drawingml/2006/table">
            <a:tbl>
              <a:tblPr>
                <a:noFill/>
                <a:tableStyleId>{09538237-8C9D-44CB-8004-71A8DDCCD5B7}</a:tableStyleId>
              </a:tblPr>
              <a:tblGrid>
                <a:gridCol w="1104900"/>
                <a:gridCol w="1104900"/>
              </a:tblGrid>
              <a:tr h="699175">
                <a:tc>
                  <a:txBody>
                    <a:bodyPr>
                      <a:noAutofit/>
                    </a:bodyPr>
                    <a:lstStyle/>
                    <a:p>
                      <a:pPr indent="0" lvl="0" marL="0" marR="0" rtl="0" algn="ctr">
                        <a:spcBef>
                          <a:spcPts val="0"/>
                        </a:spcBef>
                        <a:spcAft>
                          <a:spcPts val="0"/>
                        </a:spcAft>
                        <a:buNone/>
                      </a:pPr>
                      <a:r>
                        <a:rPr lang="en-US" sz="2800" u="none" cap="none" strike="noStrike"/>
                        <a:t>Trial</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rPr lang="en-US" sz="2800" u="none" cap="none" strike="noStrike"/>
                        <a:t>#Errors</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1</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2</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3</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4</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5</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r h="699175">
                <a:tc>
                  <a:txBody>
                    <a:bodyPr>
                      <a:noAutofit/>
                    </a:bodyPr>
                    <a:lstStyle/>
                    <a:p>
                      <a:pPr indent="0" lvl="0" marL="0" marR="0" rtl="0" algn="ctr">
                        <a:spcBef>
                          <a:spcPts val="0"/>
                        </a:spcBef>
                        <a:spcAft>
                          <a:spcPts val="0"/>
                        </a:spcAft>
                        <a:buNone/>
                      </a:pPr>
                      <a:r>
                        <a:rPr lang="en-US" sz="2800" u="none" cap="none" strike="noStrike"/>
                        <a:t>6</a:t>
                      </a:r>
                      <a:endParaRPr b="1" i="0" sz="2800" u="none" cap="none" strike="noStrike">
                        <a:solidFill>
                          <a:srgbClr val="000000"/>
                        </a:solidFill>
                        <a:latin typeface="Calibri"/>
                        <a:ea typeface="Calibri"/>
                        <a:cs typeface="Calibri"/>
                        <a:sym typeface="Calibri"/>
                      </a:endParaRPr>
                    </a:p>
                  </a:txBody>
                  <a:tcPr marT="9525" marB="0" marR="9525" marL="9525" anchor="b"/>
                </a:tc>
                <a:tc>
                  <a:txBody>
                    <a:bodyPr>
                      <a:noAutofit/>
                    </a:bodyPr>
                    <a:lstStyle/>
                    <a:p>
                      <a:pPr indent="0" lvl="0" marL="0" marR="0" rtl="0" algn="ctr">
                        <a:spcBef>
                          <a:spcPts val="0"/>
                        </a:spcBef>
                        <a:spcAft>
                          <a:spcPts val="0"/>
                        </a:spcAft>
                        <a:buNone/>
                      </a:pPr>
                      <a:r>
                        <a:t/>
                      </a:r>
                      <a:endParaRPr b="1" i="0" sz="2800" u="none" cap="none" strike="noStrike">
                        <a:solidFill>
                          <a:srgbClr val="000000"/>
                        </a:solidFill>
                        <a:latin typeface="Calibri"/>
                        <a:ea typeface="Calibri"/>
                        <a:cs typeface="Calibri"/>
                        <a:sym typeface="Calibri"/>
                      </a:endParaRPr>
                    </a:p>
                  </a:txBody>
                  <a:tcPr marT="9525" marB="0" marR="9525" marL="9525" anchor="b"/>
                </a:tc>
              </a:tr>
            </a:tbl>
          </a:graphicData>
        </a:graphic>
      </p:graphicFrame>
      <p:cxnSp>
        <p:nvCxnSpPr>
          <p:cNvPr id="117" name="Google Shape;117;p15"/>
          <p:cNvCxnSpPr/>
          <p:nvPr/>
        </p:nvCxnSpPr>
        <p:spPr>
          <a:xfrm>
            <a:off x="3200400" y="0"/>
            <a:ext cx="76200" cy="685800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16"/>
          <p:cNvSpPr txBox="1"/>
          <p:nvPr>
            <p:ph type="title"/>
          </p:nvPr>
        </p:nvSpPr>
        <p:spPr>
          <a:xfrm>
            <a:off x="1600200" y="0"/>
            <a:ext cx="5816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4400"/>
              <a:buFont typeface="Calibri"/>
              <a:buNone/>
            </a:pPr>
            <a:r>
              <a:rPr b="0" i="0" lang="en-US" sz="4400" u="none" cap="none" strike="noStrike">
                <a:solidFill>
                  <a:schemeClr val="dk1"/>
                </a:solidFill>
                <a:latin typeface="Calibri"/>
                <a:ea typeface="Calibri"/>
                <a:cs typeface="Calibri"/>
                <a:sym typeface="Calibri"/>
              </a:rPr>
              <a:t>Curious case of H.M.</a:t>
            </a:r>
            <a:endParaRPr/>
          </a:p>
        </p:txBody>
      </p:sp>
      <p:sp>
        <p:nvSpPr>
          <p:cNvPr id="124" name="Google Shape;124;p16"/>
          <p:cNvSpPr/>
          <p:nvPr/>
        </p:nvSpPr>
        <p:spPr>
          <a:xfrm>
            <a:off x="0" y="6581001"/>
            <a:ext cx="581660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http://www.guardian.co.uk/science/blog/2010/oct/18/brain-memory-neuroscience</a:t>
            </a:r>
            <a:endParaRPr sz="1200">
              <a:solidFill>
                <a:schemeClr val="dk1"/>
              </a:solidFill>
              <a:latin typeface="Calibri"/>
              <a:ea typeface="Calibri"/>
              <a:cs typeface="Calibri"/>
              <a:sym typeface="Calibri"/>
            </a:endParaRPr>
          </a:p>
        </p:txBody>
      </p:sp>
      <p:sp>
        <p:nvSpPr>
          <p:cNvPr id="125" name="Google Shape;125;p16"/>
          <p:cNvSpPr/>
          <p:nvPr/>
        </p:nvSpPr>
        <p:spPr>
          <a:xfrm>
            <a:off x="0" y="6248400"/>
            <a:ext cx="273809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http://thebrainobservatory.ucsd.edu/hm</a:t>
            </a:r>
            <a:endParaRPr sz="1200">
              <a:solidFill>
                <a:schemeClr val="dk1"/>
              </a:solidFill>
              <a:latin typeface="Calibri"/>
              <a:ea typeface="Calibri"/>
              <a:cs typeface="Calibri"/>
              <a:sym typeface="Calibri"/>
            </a:endParaRPr>
          </a:p>
        </p:txBody>
      </p:sp>
      <p:pic>
        <p:nvPicPr>
          <p:cNvPr id="126" name="Google Shape;126;p16"/>
          <p:cNvPicPr preferRelativeResize="0"/>
          <p:nvPr/>
        </p:nvPicPr>
        <p:blipFill rotWithShape="1">
          <a:blip r:embed="rId3">
            <a:alphaModFix/>
          </a:blip>
          <a:srcRect b="0" l="18261" r="3911" t="0"/>
          <a:stretch/>
        </p:blipFill>
        <p:spPr>
          <a:xfrm>
            <a:off x="381000" y="1676400"/>
            <a:ext cx="3953565" cy="3048000"/>
          </a:xfrm>
          <a:prstGeom prst="rect">
            <a:avLst/>
          </a:prstGeom>
          <a:noFill/>
          <a:ln>
            <a:noFill/>
          </a:ln>
        </p:spPr>
      </p:pic>
      <p:sp>
        <p:nvSpPr>
          <p:cNvPr id="127" name="Google Shape;127;p16"/>
          <p:cNvSpPr txBox="1"/>
          <p:nvPr/>
        </p:nvSpPr>
        <p:spPr>
          <a:xfrm>
            <a:off x="4610100" y="1225689"/>
            <a:ext cx="3924300" cy="50167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Have you ever heard of the movie 50 first dates?</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Patient H.M had his temporal lobe removed due to severe epilepsy in 1953</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Doctors found that he could no longer form new memories </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The temporal lobe contains the hippocampus. Together this region of the brain is involved in forming new memories and moving memories from short term to long term memory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17"/>
          <p:cNvSpPr txBox="1"/>
          <p:nvPr>
            <p:ph type="title"/>
          </p:nvPr>
        </p:nvSpPr>
        <p:spPr>
          <a:xfrm>
            <a:off x="28388" y="228600"/>
            <a:ext cx="87630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3959"/>
              <a:buFont typeface="Calibri"/>
              <a:buNone/>
            </a:pPr>
            <a:r>
              <a:rPr b="0" i="0" lang="en-US" sz="3959" u="none" cap="none" strike="noStrike">
                <a:solidFill>
                  <a:schemeClr val="dk1"/>
                </a:solidFill>
                <a:latin typeface="Calibri"/>
                <a:ea typeface="Calibri"/>
                <a:cs typeface="Calibri"/>
                <a:sym typeface="Calibri"/>
              </a:rPr>
              <a:t>H.M. case told scientists that  the temporal lobe has a specialized function</a:t>
            </a:r>
            <a:endParaRPr b="0" i="0" sz="3959" u="none" cap="none" strike="noStrike">
              <a:solidFill>
                <a:schemeClr val="dk1"/>
              </a:solidFill>
              <a:latin typeface="Calibri"/>
              <a:ea typeface="Calibri"/>
              <a:cs typeface="Calibri"/>
              <a:sym typeface="Calibri"/>
            </a:endParaRPr>
          </a:p>
        </p:txBody>
      </p:sp>
      <p:pic>
        <p:nvPicPr>
          <p:cNvPr id="134" name="Google Shape;134;p17"/>
          <p:cNvPicPr preferRelativeResize="0"/>
          <p:nvPr/>
        </p:nvPicPr>
        <p:blipFill rotWithShape="1">
          <a:blip r:embed="rId3">
            <a:alphaModFix/>
          </a:blip>
          <a:srcRect b="0" l="0" r="0" t="0"/>
          <a:stretch/>
        </p:blipFill>
        <p:spPr>
          <a:xfrm>
            <a:off x="2286000" y="2057400"/>
            <a:ext cx="4572000" cy="3200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8"/>
          <p:cNvSpPr txBox="1"/>
          <p:nvPr/>
        </p:nvSpPr>
        <p:spPr>
          <a:xfrm>
            <a:off x="5650624" y="1855351"/>
            <a:ext cx="3429000" cy="233910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The temporal lobes  are involved in learning and memory</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41" name="Google Shape;141;p18"/>
          <p:cNvPicPr preferRelativeResize="0"/>
          <p:nvPr/>
        </p:nvPicPr>
        <p:blipFill rotWithShape="1">
          <a:blip r:embed="rId3">
            <a:alphaModFix/>
          </a:blip>
          <a:srcRect b="0" l="0" r="0" t="0"/>
          <a:stretch/>
        </p:blipFill>
        <p:spPr>
          <a:xfrm>
            <a:off x="0" y="152400"/>
            <a:ext cx="5676900" cy="5581650"/>
          </a:xfrm>
          <a:prstGeom prst="rect">
            <a:avLst/>
          </a:prstGeom>
          <a:noFill/>
          <a:ln>
            <a:noFill/>
          </a:ln>
        </p:spPr>
      </p:pic>
      <p:sp>
        <p:nvSpPr>
          <p:cNvPr id="142" name="Google Shape;142;p18"/>
          <p:cNvSpPr/>
          <p:nvPr/>
        </p:nvSpPr>
        <p:spPr>
          <a:xfrm>
            <a:off x="0" y="6316257"/>
            <a:ext cx="525780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http://www.nytimes.com/2008/12/05/us/05hm.html</a:t>
            </a:r>
            <a:endParaRPr sz="1200">
              <a:solidFill>
                <a:schemeClr val="dk1"/>
              </a:solidFill>
              <a:latin typeface="Calibri"/>
              <a:ea typeface="Calibri"/>
              <a:cs typeface="Calibri"/>
              <a:sym typeface="Calibri"/>
            </a:endParaRPr>
          </a:p>
        </p:txBody>
      </p:sp>
      <p:sp>
        <p:nvSpPr>
          <p:cNvPr id="143" name="Google Shape;143;p18"/>
          <p:cNvSpPr/>
          <p:nvPr/>
        </p:nvSpPr>
        <p:spPr>
          <a:xfrm>
            <a:off x="0" y="6609389"/>
            <a:ext cx="273809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http://thebrainobservatory.ucsd.edu/hm</a:t>
            </a:r>
            <a:endParaRPr sz="12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19"/>
          <p:cNvSpPr txBox="1"/>
          <p:nvPr>
            <p:ph type="title"/>
          </p:nvPr>
        </p:nvSpPr>
        <p:spPr>
          <a:xfrm>
            <a:off x="685800" y="223838"/>
            <a:ext cx="7772400" cy="10175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Different parts of the brain have different jobs.</a:t>
            </a:r>
            <a:endParaRPr/>
          </a:p>
        </p:txBody>
      </p:sp>
      <p:sp>
        <p:nvSpPr>
          <p:cNvPr id="150" name="Google Shape;150;p19"/>
          <p:cNvSpPr txBox="1"/>
          <p:nvPr/>
        </p:nvSpPr>
        <p:spPr>
          <a:xfrm>
            <a:off x="533400" y="2057400"/>
            <a:ext cx="1481137" cy="17541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E36C09"/>
                </a:solidFill>
                <a:latin typeface="Arial"/>
                <a:ea typeface="Arial"/>
                <a:cs typeface="Arial"/>
                <a:sym typeface="Arial"/>
              </a:rPr>
              <a:t>Frontal Lobe</a:t>
            </a:r>
            <a:endParaRPr/>
          </a:p>
          <a:p>
            <a:pPr indent="0" lvl="0" marL="0" marR="0" rtl="0" algn="l">
              <a:spcBef>
                <a:spcPts val="0"/>
              </a:spcBef>
              <a:spcAft>
                <a:spcPts val="0"/>
              </a:spcAft>
              <a:buNone/>
            </a:pPr>
            <a:r>
              <a:rPr lang="en-US" sz="1800">
                <a:solidFill>
                  <a:srgbClr val="E36C09"/>
                </a:solidFill>
                <a:latin typeface="Arial"/>
                <a:ea typeface="Arial"/>
                <a:cs typeface="Arial"/>
                <a:sym typeface="Arial"/>
              </a:rPr>
              <a:t>intelligence</a:t>
            </a:r>
            <a:endParaRPr/>
          </a:p>
          <a:p>
            <a:pPr indent="0" lvl="0" marL="0" marR="0" rtl="0" algn="l">
              <a:spcBef>
                <a:spcPts val="0"/>
              </a:spcBef>
              <a:spcAft>
                <a:spcPts val="0"/>
              </a:spcAft>
              <a:buNone/>
            </a:pPr>
            <a:r>
              <a:rPr lang="en-US" sz="1800">
                <a:solidFill>
                  <a:srgbClr val="E36C09"/>
                </a:solidFill>
                <a:latin typeface="Arial"/>
                <a:ea typeface="Arial"/>
                <a:cs typeface="Arial"/>
                <a:sym typeface="Arial"/>
              </a:rPr>
              <a:t>judgment</a:t>
            </a:r>
            <a:endParaRPr sz="1800">
              <a:solidFill>
                <a:srgbClr val="E36C09"/>
              </a:solidFill>
              <a:latin typeface="Arial"/>
              <a:ea typeface="Arial"/>
              <a:cs typeface="Arial"/>
              <a:sym typeface="Arial"/>
            </a:endParaRPr>
          </a:p>
          <a:p>
            <a:pPr indent="0" lvl="0" marL="0" marR="0" rtl="0" algn="l">
              <a:spcBef>
                <a:spcPts val="0"/>
              </a:spcBef>
              <a:spcAft>
                <a:spcPts val="0"/>
              </a:spcAft>
              <a:buNone/>
            </a:pPr>
            <a:r>
              <a:rPr lang="en-US" sz="1800">
                <a:solidFill>
                  <a:srgbClr val="E36C09"/>
                </a:solidFill>
                <a:latin typeface="Arial"/>
                <a:ea typeface="Arial"/>
                <a:cs typeface="Arial"/>
                <a:sym typeface="Arial"/>
              </a:rPr>
              <a:t>behavior</a:t>
            </a:r>
            <a:endParaRPr/>
          </a:p>
          <a:p>
            <a:pPr indent="0" lvl="0" marL="0" marR="0" rtl="0" algn="l">
              <a:spcBef>
                <a:spcPts val="0"/>
              </a:spcBef>
              <a:spcAft>
                <a:spcPts val="0"/>
              </a:spcAft>
              <a:buNone/>
            </a:pPr>
            <a:r>
              <a:rPr lang="en-US" sz="1800">
                <a:solidFill>
                  <a:srgbClr val="E36C09"/>
                </a:solidFill>
                <a:latin typeface="Arial"/>
                <a:ea typeface="Arial"/>
                <a:cs typeface="Arial"/>
                <a:sym typeface="Arial"/>
              </a:rPr>
              <a:t>self-control</a:t>
            </a:r>
            <a:endParaRPr/>
          </a:p>
          <a:p>
            <a:pPr indent="0" lvl="0" marL="0" marR="0" rtl="0" algn="l">
              <a:spcBef>
                <a:spcPts val="0"/>
              </a:spcBef>
              <a:spcAft>
                <a:spcPts val="0"/>
              </a:spcAft>
              <a:buNone/>
            </a:pPr>
            <a:r>
              <a:rPr lang="en-US" sz="1800">
                <a:solidFill>
                  <a:srgbClr val="E36C09"/>
                </a:solidFill>
                <a:latin typeface="Arial"/>
                <a:ea typeface="Arial"/>
                <a:cs typeface="Arial"/>
                <a:sym typeface="Arial"/>
              </a:rPr>
              <a:t>planning</a:t>
            </a:r>
            <a:endParaRPr/>
          </a:p>
        </p:txBody>
      </p:sp>
      <p:sp>
        <p:nvSpPr>
          <p:cNvPr id="151" name="Google Shape;151;p19"/>
          <p:cNvSpPr txBox="1"/>
          <p:nvPr/>
        </p:nvSpPr>
        <p:spPr>
          <a:xfrm>
            <a:off x="1295400" y="4876800"/>
            <a:ext cx="2174875"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B798D0"/>
                </a:solidFill>
                <a:latin typeface="Arial"/>
                <a:ea typeface="Arial"/>
                <a:cs typeface="Arial"/>
                <a:sym typeface="Arial"/>
              </a:rPr>
              <a:t>Temporal Lobe </a:t>
            </a:r>
            <a:r>
              <a:rPr lang="en-US" sz="1800">
                <a:solidFill>
                  <a:srgbClr val="B798D0"/>
                </a:solidFill>
                <a:latin typeface="Arial"/>
                <a:ea typeface="Arial"/>
                <a:cs typeface="Arial"/>
                <a:sym typeface="Arial"/>
              </a:rPr>
              <a:t>hearing</a:t>
            </a:r>
            <a:endParaRPr/>
          </a:p>
          <a:p>
            <a:pPr indent="0" lvl="0" marL="0" marR="0" rtl="0" algn="l">
              <a:spcBef>
                <a:spcPts val="0"/>
              </a:spcBef>
              <a:spcAft>
                <a:spcPts val="0"/>
              </a:spcAft>
              <a:buNone/>
            </a:pPr>
            <a:r>
              <a:rPr lang="en-US" sz="1800">
                <a:solidFill>
                  <a:srgbClr val="B798D0"/>
                </a:solidFill>
                <a:latin typeface="Arial"/>
                <a:ea typeface="Arial"/>
                <a:cs typeface="Arial"/>
                <a:sym typeface="Arial"/>
              </a:rPr>
              <a:t>memory </a:t>
            </a:r>
            <a:endParaRPr/>
          </a:p>
          <a:p>
            <a:pPr indent="0" lvl="0" marL="0" marR="0" rtl="0" algn="l">
              <a:spcBef>
                <a:spcPts val="0"/>
              </a:spcBef>
              <a:spcAft>
                <a:spcPts val="0"/>
              </a:spcAft>
              <a:buNone/>
            </a:pPr>
            <a:r>
              <a:rPr lang="en-US" sz="1800">
                <a:solidFill>
                  <a:srgbClr val="B798D0"/>
                </a:solidFill>
                <a:latin typeface="Arial"/>
                <a:ea typeface="Arial"/>
                <a:cs typeface="Arial"/>
                <a:sym typeface="Arial"/>
              </a:rPr>
              <a:t>speech</a:t>
            </a:r>
            <a:endParaRPr/>
          </a:p>
          <a:p>
            <a:pPr indent="0" lvl="0" marL="0" marR="0" rtl="0" algn="l">
              <a:spcBef>
                <a:spcPts val="0"/>
              </a:spcBef>
              <a:spcAft>
                <a:spcPts val="0"/>
              </a:spcAft>
              <a:buNone/>
            </a:pPr>
            <a:r>
              <a:t/>
            </a:r>
            <a:endParaRPr sz="1800">
              <a:solidFill>
                <a:srgbClr val="DCB951"/>
              </a:solidFill>
              <a:latin typeface="Arial"/>
              <a:ea typeface="Arial"/>
              <a:cs typeface="Arial"/>
              <a:sym typeface="Arial"/>
            </a:endParaRPr>
          </a:p>
        </p:txBody>
      </p:sp>
      <p:sp>
        <p:nvSpPr>
          <p:cNvPr id="152" name="Google Shape;152;p19"/>
          <p:cNvSpPr txBox="1"/>
          <p:nvPr/>
        </p:nvSpPr>
        <p:spPr>
          <a:xfrm>
            <a:off x="3581400" y="5181600"/>
            <a:ext cx="2174875" cy="1477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7F7F7F"/>
                </a:solidFill>
                <a:latin typeface="Arial"/>
                <a:ea typeface="Arial"/>
                <a:cs typeface="Arial"/>
                <a:sym typeface="Arial"/>
              </a:rPr>
              <a:t>Brain Stem</a:t>
            </a:r>
            <a:endParaRPr/>
          </a:p>
          <a:p>
            <a:pPr indent="0" lvl="0" marL="0" marR="0" rtl="0" algn="l">
              <a:spcBef>
                <a:spcPts val="0"/>
              </a:spcBef>
              <a:spcAft>
                <a:spcPts val="0"/>
              </a:spcAft>
              <a:buNone/>
            </a:pPr>
            <a:r>
              <a:rPr lang="en-US" sz="1800">
                <a:solidFill>
                  <a:srgbClr val="7F7F7F"/>
                </a:solidFill>
                <a:latin typeface="Arial"/>
                <a:ea typeface="Arial"/>
                <a:cs typeface="Arial"/>
                <a:sym typeface="Arial"/>
              </a:rPr>
              <a:t>blood pressure</a:t>
            </a:r>
            <a:endParaRPr/>
          </a:p>
          <a:p>
            <a:pPr indent="0" lvl="0" marL="0" marR="0" rtl="0" algn="l">
              <a:spcBef>
                <a:spcPts val="0"/>
              </a:spcBef>
              <a:spcAft>
                <a:spcPts val="0"/>
              </a:spcAft>
              <a:buNone/>
            </a:pPr>
            <a:r>
              <a:rPr lang="en-US" sz="1800">
                <a:solidFill>
                  <a:srgbClr val="7F7F7F"/>
                </a:solidFill>
                <a:latin typeface="Arial"/>
                <a:ea typeface="Arial"/>
                <a:cs typeface="Arial"/>
                <a:sym typeface="Arial"/>
              </a:rPr>
              <a:t>breathing</a:t>
            </a:r>
            <a:endParaRPr/>
          </a:p>
          <a:p>
            <a:pPr indent="0" lvl="0" marL="0" marR="0" rtl="0" algn="l">
              <a:spcBef>
                <a:spcPts val="0"/>
              </a:spcBef>
              <a:spcAft>
                <a:spcPts val="0"/>
              </a:spcAft>
              <a:buNone/>
            </a:pPr>
            <a:r>
              <a:rPr lang="en-US" sz="1800">
                <a:solidFill>
                  <a:srgbClr val="7F7F7F"/>
                </a:solidFill>
                <a:latin typeface="Arial"/>
                <a:ea typeface="Arial"/>
                <a:cs typeface="Arial"/>
                <a:sym typeface="Arial"/>
              </a:rPr>
              <a:t>heartbeat</a:t>
            </a:r>
            <a:endParaRPr/>
          </a:p>
          <a:p>
            <a:pPr indent="0" lvl="0" marL="0" marR="0" rtl="0" algn="l">
              <a:spcBef>
                <a:spcPts val="0"/>
              </a:spcBef>
              <a:spcAft>
                <a:spcPts val="0"/>
              </a:spcAft>
              <a:buNone/>
            </a:pPr>
            <a:r>
              <a:rPr lang="en-US" sz="1800">
                <a:solidFill>
                  <a:srgbClr val="7F7F7F"/>
                </a:solidFill>
                <a:latin typeface="Arial"/>
                <a:ea typeface="Arial"/>
                <a:cs typeface="Arial"/>
                <a:sym typeface="Arial"/>
              </a:rPr>
              <a:t>swallowing</a:t>
            </a:r>
            <a:endParaRPr/>
          </a:p>
        </p:txBody>
      </p:sp>
      <p:sp>
        <p:nvSpPr>
          <p:cNvPr id="153" name="Google Shape;153;p19"/>
          <p:cNvSpPr txBox="1"/>
          <p:nvPr/>
        </p:nvSpPr>
        <p:spPr>
          <a:xfrm>
            <a:off x="6400800" y="1524000"/>
            <a:ext cx="2174875" cy="1477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76923C"/>
                </a:solidFill>
                <a:latin typeface="Arial"/>
                <a:ea typeface="Arial"/>
                <a:cs typeface="Arial"/>
                <a:sym typeface="Arial"/>
              </a:rPr>
              <a:t>Parietal Lobe</a:t>
            </a:r>
            <a:endParaRPr/>
          </a:p>
          <a:p>
            <a:pPr indent="0" lvl="0" marL="0" marR="0" rtl="0" algn="l">
              <a:spcBef>
                <a:spcPts val="0"/>
              </a:spcBef>
              <a:spcAft>
                <a:spcPts val="0"/>
              </a:spcAft>
              <a:buNone/>
            </a:pPr>
            <a:r>
              <a:rPr lang="en-US" sz="1800">
                <a:solidFill>
                  <a:srgbClr val="76923C"/>
                </a:solidFill>
                <a:latin typeface="Arial"/>
                <a:ea typeface="Arial"/>
                <a:cs typeface="Arial"/>
                <a:sym typeface="Arial"/>
              </a:rPr>
              <a:t>touch</a:t>
            </a:r>
            <a:endParaRPr sz="1800">
              <a:solidFill>
                <a:srgbClr val="76923C"/>
              </a:solidFill>
              <a:latin typeface="Arial"/>
              <a:ea typeface="Arial"/>
              <a:cs typeface="Arial"/>
              <a:sym typeface="Arial"/>
            </a:endParaRPr>
          </a:p>
          <a:p>
            <a:pPr indent="0" lvl="0" marL="0" marR="0" rtl="0" algn="l">
              <a:spcBef>
                <a:spcPts val="0"/>
              </a:spcBef>
              <a:spcAft>
                <a:spcPts val="0"/>
              </a:spcAft>
              <a:buNone/>
            </a:pPr>
            <a:r>
              <a:rPr lang="en-US" sz="1800">
                <a:solidFill>
                  <a:srgbClr val="76923C"/>
                </a:solidFill>
                <a:latin typeface="Arial"/>
                <a:ea typeface="Arial"/>
                <a:cs typeface="Arial"/>
                <a:sym typeface="Arial"/>
              </a:rPr>
              <a:t>language</a:t>
            </a:r>
            <a:endParaRPr/>
          </a:p>
          <a:p>
            <a:pPr indent="0" lvl="0" marL="0" marR="0" rtl="0" algn="l">
              <a:spcBef>
                <a:spcPts val="0"/>
              </a:spcBef>
              <a:spcAft>
                <a:spcPts val="0"/>
              </a:spcAft>
              <a:buNone/>
            </a:pPr>
            <a:r>
              <a:rPr lang="en-US" sz="1800">
                <a:solidFill>
                  <a:srgbClr val="76923C"/>
                </a:solidFill>
                <a:latin typeface="Arial"/>
                <a:ea typeface="Arial"/>
                <a:cs typeface="Arial"/>
                <a:sym typeface="Arial"/>
              </a:rPr>
              <a:t>reading</a:t>
            </a:r>
            <a:endParaRPr/>
          </a:p>
          <a:p>
            <a:pPr indent="0" lvl="0" marL="0" marR="0" rtl="0" algn="l">
              <a:spcBef>
                <a:spcPts val="0"/>
              </a:spcBef>
              <a:spcAft>
                <a:spcPts val="0"/>
              </a:spcAft>
              <a:buNone/>
            </a:pPr>
            <a:r>
              <a:rPr lang="en-US" sz="1800">
                <a:solidFill>
                  <a:srgbClr val="76923C"/>
                </a:solidFill>
                <a:latin typeface="Arial"/>
                <a:ea typeface="Arial"/>
                <a:cs typeface="Arial"/>
                <a:sym typeface="Arial"/>
              </a:rPr>
              <a:t>intelligence</a:t>
            </a:r>
            <a:endParaRPr/>
          </a:p>
        </p:txBody>
      </p:sp>
      <p:sp>
        <p:nvSpPr>
          <p:cNvPr id="154" name="Google Shape;154;p19"/>
          <p:cNvSpPr txBox="1"/>
          <p:nvPr/>
        </p:nvSpPr>
        <p:spPr>
          <a:xfrm>
            <a:off x="6324600" y="3505200"/>
            <a:ext cx="1860550"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D60202"/>
                </a:solidFill>
                <a:latin typeface="Arial"/>
                <a:ea typeface="Arial"/>
                <a:cs typeface="Arial"/>
                <a:sym typeface="Arial"/>
              </a:rPr>
              <a:t>Occipital Lobe</a:t>
            </a:r>
            <a:endParaRPr/>
          </a:p>
          <a:p>
            <a:pPr indent="0" lvl="0" marL="0" marR="0" rtl="0" algn="l">
              <a:spcBef>
                <a:spcPts val="0"/>
              </a:spcBef>
              <a:spcAft>
                <a:spcPts val="0"/>
              </a:spcAft>
              <a:buNone/>
            </a:pPr>
            <a:r>
              <a:rPr lang="en-US" sz="1800">
                <a:solidFill>
                  <a:srgbClr val="D60202"/>
                </a:solidFill>
                <a:latin typeface="Arial"/>
                <a:ea typeface="Arial"/>
                <a:cs typeface="Arial"/>
                <a:sym typeface="Arial"/>
              </a:rPr>
              <a:t>vision</a:t>
            </a:r>
            <a:endParaRPr/>
          </a:p>
        </p:txBody>
      </p:sp>
      <p:sp>
        <p:nvSpPr>
          <p:cNvPr id="155" name="Google Shape;155;p19"/>
          <p:cNvSpPr txBox="1"/>
          <p:nvPr/>
        </p:nvSpPr>
        <p:spPr>
          <a:xfrm>
            <a:off x="5943600" y="4876800"/>
            <a:ext cx="1774825" cy="9223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rgbClr val="C78250"/>
                </a:solidFill>
                <a:latin typeface="Arial"/>
                <a:ea typeface="Arial"/>
                <a:cs typeface="Arial"/>
                <a:sym typeface="Arial"/>
              </a:rPr>
              <a:t>Cerebellum</a:t>
            </a:r>
            <a:endParaRPr sz="1800">
              <a:solidFill>
                <a:srgbClr val="C78250"/>
              </a:solidFill>
              <a:latin typeface="Arial"/>
              <a:ea typeface="Arial"/>
              <a:cs typeface="Arial"/>
              <a:sym typeface="Arial"/>
            </a:endParaRPr>
          </a:p>
          <a:p>
            <a:pPr indent="0" lvl="0" marL="0" marR="0" rtl="0" algn="l">
              <a:spcBef>
                <a:spcPts val="0"/>
              </a:spcBef>
              <a:spcAft>
                <a:spcPts val="0"/>
              </a:spcAft>
              <a:buNone/>
            </a:pPr>
            <a:r>
              <a:rPr lang="en-US" sz="1800">
                <a:solidFill>
                  <a:srgbClr val="C78250"/>
                </a:solidFill>
                <a:latin typeface="Arial"/>
                <a:ea typeface="Arial"/>
                <a:cs typeface="Arial"/>
                <a:sym typeface="Arial"/>
              </a:rPr>
              <a:t>coordination</a:t>
            </a:r>
            <a:endParaRPr/>
          </a:p>
          <a:p>
            <a:pPr indent="0" lvl="0" marL="0" marR="0" rtl="0" algn="l">
              <a:spcBef>
                <a:spcPts val="0"/>
              </a:spcBef>
              <a:spcAft>
                <a:spcPts val="0"/>
              </a:spcAft>
              <a:buNone/>
            </a:pPr>
            <a:r>
              <a:rPr lang="en-US" sz="1800">
                <a:solidFill>
                  <a:srgbClr val="C78250"/>
                </a:solidFill>
                <a:latin typeface="Arial"/>
                <a:ea typeface="Arial"/>
                <a:cs typeface="Arial"/>
                <a:sym typeface="Arial"/>
              </a:rPr>
              <a:t>balance</a:t>
            </a:r>
            <a:endParaRPr/>
          </a:p>
        </p:txBody>
      </p:sp>
      <p:pic>
        <p:nvPicPr>
          <p:cNvPr id="156" name="Google Shape;156;p19"/>
          <p:cNvPicPr preferRelativeResize="0"/>
          <p:nvPr/>
        </p:nvPicPr>
        <p:blipFill rotWithShape="1">
          <a:blip r:embed="rId3">
            <a:alphaModFix/>
          </a:blip>
          <a:srcRect b="0" l="0" r="0" t="0"/>
          <a:stretch/>
        </p:blipFill>
        <p:spPr>
          <a:xfrm>
            <a:off x="2286000" y="2057400"/>
            <a:ext cx="3971925" cy="279336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0"/>
          <p:cNvSpPr txBox="1"/>
          <p:nvPr>
            <p:ph type="title"/>
          </p:nvPr>
        </p:nvSpPr>
        <p:spPr>
          <a:xfrm>
            <a:off x="457200" y="274638"/>
            <a:ext cx="83820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3959"/>
              <a:buFont typeface="Calibri"/>
              <a:buNone/>
            </a:pPr>
            <a:r>
              <a:rPr b="0" i="0" lang="en-US" sz="3959" u="none" cap="none" strike="noStrike">
                <a:solidFill>
                  <a:schemeClr val="dk1"/>
                </a:solidFill>
                <a:latin typeface="Calibri"/>
                <a:ea typeface="Calibri"/>
                <a:cs typeface="Calibri"/>
                <a:sym typeface="Calibri"/>
              </a:rPr>
              <a:t>But HM was able to learn some things…</a:t>
            </a:r>
            <a:endParaRPr b="0" i="0" sz="3959" u="none" cap="none" strike="noStrike">
              <a:solidFill>
                <a:schemeClr val="dk1"/>
              </a:solidFill>
              <a:latin typeface="Calibri"/>
              <a:ea typeface="Calibri"/>
              <a:cs typeface="Calibri"/>
              <a:sym typeface="Calibri"/>
            </a:endParaRPr>
          </a:p>
        </p:txBody>
      </p:sp>
      <p:sp>
        <p:nvSpPr>
          <p:cNvPr id="163" name="Google Shape;163;p2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rPr b="1" i="0" lang="en-US" sz="2400" u="none" cap="none" strike="noStrike">
                <a:solidFill>
                  <a:schemeClr val="dk1"/>
                </a:solidFill>
                <a:latin typeface="Calibri"/>
                <a:ea typeface="Calibri"/>
                <a:cs typeface="Calibri"/>
                <a:sym typeface="Calibri"/>
              </a:rPr>
              <a:t>What skill does this require?</a:t>
            </a:r>
            <a:endParaRPr/>
          </a:p>
        </p:txBody>
      </p:sp>
      <p:sp>
        <p:nvSpPr>
          <p:cNvPr id="164" name="Google Shape;164;p20"/>
          <p:cNvSpPr txBox="1"/>
          <p:nvPr>
            <p:ph idx="4" type="body"/>
          </p:nvPr>
        </p:nvSpPr>
        <p:spPr>
          <a:xfrm>
            <a:off x="4648200" y="3200400"/>
            <a:ext cx="4041775" cy="1406525"/>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What other things do you think HM was able to learn or remember?</a:t>
            </a:r>
            <a:endParaRPr/>
          </a:p>
          <a:p>
            <a:pPr indent="0" lvl="0" marL="0" marR="0" rtl="0" algn="l">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pic>
        <p:nvPicPr>
          <p:cNvPr descr="C:\Users\kap2163\Desktop\vs1302.png" id="165" name="Google Shape;165;p20"/>
          <p:cNvPicPr preferRelativeResize="0"/>
          <p:nvPr/>
        </p:nvPicPr>
        <p:blipFill rotWithShape="1">
          <a:blip r:embed="rId3">
            <a:alphaModFix/>
          </a:blip>
          <a:srcRect b="0" l="0" r="0" t="0"/>
          <a:stretch/>
        </p:blipFill>
        <p:spPr>
          <a:xfrm>
            <a:off x="152400" y="1270698"/>
            <a:ext cx="4571429" cy="55873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pic>
        <p:nvPicPr>
          <p:cNvPr descr="C:\Users\kap2163\Desktop\da9c62ff2.gif.png" id="170" name="Google Shape;170;p21"/>
          <p:cNvPicPr preferRelativeResize="0"/>
          <p:nvPr/>
        </p:nvPicPr>
        <p:blipFill rotWithShape="1">
          <a:blip r:embed="rId3">
            <a:alphaModFix/>
          </a:blip>
          <a:srcRect b="0" l="0" r="0" t="0"/>
          <a:stretch/>
        </p:blipFill>
        <p:spPr>
          <a:xfrm>
            <a:off x="533400" y="2286327"/>
            <a:ext cx="8198121" cy="2543175"/>
          </a:xfrm>
          <a:prstGeom prst="rect">
            <a:avLst/>
          </a:prstGeom>
          <a:noFill/>
          <a:ln>
            <a:noFill/>
          </a:ln>
        </p:spPr>
      </p:pic>
      <p:sp>
        <p:nvSpPr>
          <p:cNvPr id="171" name="Google Shape;171;p21"/>
          <p:cNvSpPr txBox="1"/>
          <p:nvPr>
            <p:ph type="title"/>
          </p:nvPr>
        </p:nvSpPr>
        <p:spPr>
          <a:xfrm>
            <a:off x="457200" y="274638"/>
            <a:ext cx="83820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4400"/>
              <a:buFont typeface="Calibri"/>
              <a:buNone/>
            </a:pPr>
            <a:r>
              <a:rPr b="0" i="0" lang="en-US" sz="4400" u="none" cap="none" strike="noStrike">
                <a:solidFill>
                  <a:schemeClr val="dk1"/>
                </a:solidFill>
                <a:latin typeface="Calibri"/>
                <a:ea typeface="Calibri"/>
                <a:cs typeface="Calibri"/>
                <a:sym typeface="Calibri"/>
              </a:rPr>
              <a:t>HM got better at tracing every day…</a:t>
            </a:r>
            <a:endParaRPr b="0" i="0" sz="4400" u="none" cap="none" strike="noStrike">
              <a:solidFill>
                <a:schemeClr val="dk1"/>
              </a:solidFill>
              <a:latin typeface="Calibri"/>
              <a:ea typeface="Calibri"/>
              <a:cs typeface="Calibri"/>
              <a:sym typeface="Calibri"/>
            </a:endParaRPr>
          </a:p>
        </p:txBody>
      </p:sp>
      <p:sp>
        <p:nvSpPr>
          <p:cNvPr id="172" name="Google Shape;172;p21"/>
          <p:cNvSpPr txBox="1"/>
          <p:nvPr/>
        </p:nvSpPr>
        <p:spPr>
          <a:xfrm>
            <a:off x="441460" y="5181600"/>
            <a:ext cx="83820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2500"/>
              <a:buFont typeface="Calibri"/>
              <a:buNone/>
            </a:pPr>
            <a:r>
              <a:rPr lang="en-US" sz="2500">
                <a:solidFill>
                  <a:schemeClr val="dk1"/>
                </a:solidFill>
                <a:latin typeface="Calibri"/>
                <a:ea typeface="Calibri"/>
                <a:cs typeface="Calibri"/>
                <a:sym typeface="Calibri"/>
              </a:rPr>
              <a:t>Even though he couldn’t remember practicing!</a:t>
            </a:r>
            <a:endParaRPr sz="2500">
              <a:solidFill>
                <a:schemeClr val="dk1"/>
              </a:solidFill>
              <a:latin typeface="Calibri"/>
              <a:ea typeface="Calibri"/>
              <a:cs typeface="Calibri"/>
              <a:sym typeface="Calibri"/>
            </a:endParaRPr>
          </a:p>
        </p:txBody>
      </p:sp>
      <p:sp>
        <p:nvSpPr>
          <p:cNvPr id="173" name="Google Shape;173;p21"/>
          <p:cNvSpPr txBox="1"/>
          <p:nvPr/>
        </p:nvSpPr>
        <p:spPr>
          <a:xfrm>
            <a:off x="5486400" y="4644836"/>
            <a:ext cx="70775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Day 1</a:t>
            </a:r>
            <a:endParaRPr sz="1800">
              <a:solidFill>
                <a:schemeClr val="dk1"/>
              </a:solidFill>
              <a:latin typeface="Calibri"/>
              <a:ea typeface="Calibri"/>
              <a:cs typeface="Calibri"/>
              <a:sym typeface="Calibri"/>
            </a:endParaRPr>
          </a:p>
        </p:txBody>
      </p:sp>
      <p:sp>
        <p:nvSpPr>
          <p:cNvPr id="174" name="Google Shape;174;p21"/>
          <p:cNvSpPr txBox="1"/>
          <p:nvPr/>
        </p:nvSpPr>
        <p:spPr>
          <a:xfrm>
            <a:off x="6629400" y="4642516"/>
            <a:ext cx="707758" cy="369332"/>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Day 2</a:t>
            </a:r>
            <a:endParaRPr sz="1800">
              <a:solidFill>
                <a:schemeClr val="dk1"/>
              </a:solidFill>
              <a:latin typeface="Calibri"/>
              <a:ea typeface="Calibri"/>
              <a:cs typeface="Calibri"/>
              <a:sym typeface="Calibri"/>
            </a:endParaRPr>
          </a:p>
        </p:txBody>
      </p:sp>
      <p:sp>
        <p:nvSpPr>
          <p:cNvPr id="175" name="Google Shape;175;p21"/>
          <p:cNvSpPr txBox="1"/>
          <p:nvPr/>
        </p:nvSpPr>
        <p:spPr>
          <a:xfrm>
            <a:off x="7772400" y="4644836"/>
            <a:ext cx="707758" cy="369332"/>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Day 3</a:t>
            </a:r>
            <a:endParaRPr sz="1800">
              <a:solidFill>
                <a:schemeClr val="dk1"/>
              </a:solidFill>
              <a:latin typeface="Calibri"/>
              <a:ea typeface="Calibri"/>
              <a:cs typeface="Calibri"/>
              <a:sym typeface="Calibri"/>
            </a:endParaRPr>
          </a:p>
        </p:txBody>
      </p:sp>
      <p:sp>
        <p:nvSpPr>
          <p:cNvPr id="176" name="Google Shape;176;p21"/>
          <p:cNvSpPr txBox="1"/>
          <p:nvPr/>
        </p:nvSpPr>
        <p:spPr>
          <a:xfrm rot="-5400000">
            <a:off x="3843774" y="3282434"/>
            <a:ext cx="2057400" cy="369332"/>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 of ERRORS</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4400"/>
              <a:buFont typeface="Calibri"/>
              <a:buNone/>
            </a:pPr>
            <a:r>
              <a:rPr b="0" i="0" lang="en-US" sz="4400" u="none" cap="none" strike="noStrike">
                <a:solidFill>
                  <a:schemeClr val="dk1"/>
                </a:solidFill>
                <a:latin typeface="Calibri"/>
                <a:ea typeface="Calibri"/>
                <a:cs typeface="Calibri"/>
                <a:sym typeface="Calibri"/>
              </a:rPr>
              <a:t>Types of Memory</a:t>
            </a:r>
            <a:endParaRPr b="0" i="0" sz="4400" u="none" cap="none" strike="noStrike">
              <a:solidFill>
                <a:schemeClr val="dk1"/>
              </a:solidFill>
              <a:latin typeface="Calibri"/>
              <a:ea typeface="Calibri"/>
              <a:cs typeface="Calibri"/>
              <a:sym typeface="Calibri"/>
            </a:endParaRPr>
          </a:p>
        </p:txBody>
      </p:sp>
      <p:sp>
        <p:nvSpPr>
          <p:cNvPr id="183" name="Google Shape;183;p22"/>
          <p:cNvSpPr txBox="1"/>
          <p:nvPr>
            <p:ph idx="1" type="body"/>
          </p:nvPr>
        </p:nvSpPr>
        <p:spPr>
          <a:xfrm>
            <a:off x="609600" y="1570038"/>
            <a:ext cx="4040188" cy="63976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1"/>
              </a:buClr>
              <a:buSzPts val="3200"/>
              <a:buFont typeface="Arial"/>
              <a:buNone/>
            </a:pPr>
            <a:r>
              <a:rPr b="1" i="0" lang="en-US" sz="3200" u="none" cap="none" strike="noStrike">
                <a:solidFill>
                  <a:schemeClr val="dk1"/>
                </a:solidFill>
                <a:latin typeface="Calibri"/>
                <a:ea typeface="Calibri"/>
                <a:cs typeface="Calibri"/>
                <a:sym typeface="Calibri"/>
              </a:rPr>
              <a:t>Declarative Memory</a:t>
            </a:r>
            <a:endParaRPr b="1" i="0" sz="3200" u="none" cap="none" strike="noStrike">
              <a:solidFill>
                <a:schemeClr val="dk1"/>
              </a:solidFill>
              <a:latin typeface="Calibri"/>
              <a:ea typeface="Calibri"/>
              <a:cs typeface="Calibri"/>
              <a:sym typeface="Calibri"/>
            </a:endParaRPr>
          </a:p>
        </p:txBody>
      </p:sp>
      <p:sp>
        <p:nvSpPr>
          <p:cNvPr id="184" name="Google Shape;184;p22"/>
          <p:cNvSpPr txBox="1"/>
          <p:nvPr>
            <p:ph idx="2" type="body"/>
          </p:nvPr>
        </p:nvSpPr>
        <p:spPr>
          <a:xfrm>
            <a:off x="609600" y="2209800"/>
            <a:ext cx="4040188" cy="39512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Facts</a:t>
            </a:r>
            <a:endParaRPr/>
          </a:p>
          <a:p>
            <a:pPr indent="0" lvl="0" marL="0" marR="0" rtl="0" algn="l">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Events</a:t>
            </a:r>
            <a:endParaRPr/>
          </a:p>
          <a:p>
            <a:pPr indent="0" lvl="0" marL="0" marR="0" rtl="0" algn="l">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Usually Aware of It</a:t>
            </a:r>
            <a:endParaRPr b="0" i="0" sz="2400" u="none" cap="none" strike="noStrike">
              <a:solidFill>
                <a:schemeClr val="dk1"/>
              </a:solidFill>
              <a:latin typeface="Calibri"/>
              <a:ea typeface="Calibri"/>
              <a:cs typeface="Calibri"/>
              <a:sym typeface="Calibri"/>
            </a:endParaRPr>
          </a:p>
        </p:txBody>
      </p:sp>
      <p:sp>
        <p:nvSpPr>
          <p:cNvPr id="185" name="Google Shape;185;p22"/>
          <p:cNvSpPr txBox="1"/>
          <p:nvPr>
            <p:ph idx="3" type="body"/>
          </p:nvPr>
        </p:nvSpPr>
        <p:spPr>
          <a:xfrm>
            <a:off x="5069764" y="1524000"/>
            <a:ext cx="4041775" cy="63976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1"/>
              </a:buClr>
              <a:buSzPts val="3200"/>
              <a:buFont typeface="Arial"/>
              <a:buNone/>
            </a:pPr>
            <a:r>
              <a:rPr b="1" i="0" lang="en-US" sz="3200" u="none" cap="none" strike="noStrike">
                <a:solidFill>
                  <a:schemeClr val="dk1"/>
                </a:solidFill>
                <a:latin typeface="Calibri"/>
                <a:ea typeface="Calibri"/>
                <a:cs typeface="Calibri"/>
                <a:sym typeface="Calibri"/>
              </a:rPr>
              <a:t>Procedural Memory</a:t>
            </a:r>
            <a:endParaRPr b="1" i="0" sz="3200" u="none" cap="none" strike="noStrike">
              <a:solidFill>
                <a:schemeClr val="dk1"/>
              </a:solidFill>
              <a:latin typeface="Calibri"/>
              <a:ea typeface="Calibri"/>
              <a:cs typeface="Calibri"/>
              <a:sym typeface="Calibri"/>
            </a:endParaRPr>
          </a:p>
        </p:txBody>
      </p:sp>
      <p:sp>
        <p:nvSpPr>
          <p:cNvPr id="186" name="Google Shape;186;p22"/>
          <p:cNvSpPr txBox="1"/>
          <p:nvPr>
            <p:ph idx="4" type="body"/>
          </p:nvPr>
        </p:nvSpPr>
        <p:spPr>
          <a:xfrm>
            <a:off x="5069764" y="2133600"/>
            <a:ext cx="4041775" cy="39512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Actions</a:t>
            </a:r>
            <a:endParaRPr/>
          </a:p>
          <a:p>
            <a:pPr indent="0" lvl="0" marL="0" marR="0" rtl="0" algn="l">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Coordination</a:t>
            </a:r>
            <a:endParaRPr/>
          </a:p>
          <a:p>
            <a:pPr indent="0" lvl="0" marL="0" marR="0" rtl="0" algn="l">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spcBef>
                <a:spcPts val="48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 Not Always Aware of It</a:t>
            </a:r>
            <a:endParaRPr b="0" i="0" sz="2400" u="none" cap="none" strike="noStrike">
              <a:solidFill>
                <a:schemeClr val="dk1"/>
              </a:solidFill>
              <a:latin typeface="Calibri"/>
              <a:ea typeface="Calibri"/>
              <a:cs typeface="Calibri"/>
              <a:sym typeface="Calibri"/>
            </a:endParaRPr>
          </a:p>
        </p:txBody>
      </p:sp>
      <p:sp>
        <p:nvSpPr>
          <p:cNvPr id="187" name="Google Shape;187;p22"/>
          <p:cNvSpPr/>
          <p:nvPr/>
        </p:nvSpPr>
        <p:spPr>
          <a:xfrm>
            <a:off x="457200" y="1600200"/>
            <a:ext cx="3886200" cy="3505200"/>
          </a:xfrm>
          <a:prstGeom prst="rect">
            <a:avLst/>
          </a:prstGeom>
          <a:no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22"/>
          <p:cNvSpPr/>
          <p:nvPr/>
        </p:nvSpPr>
        <p:spPr>
          <a:xfrm>
            <a:off x="4800600" y="1600200"/>
            <a:ext cx="3886200" cy="3505200"/>
          </a:xfrm>
          <a:prstGeom prst="rect">
            <a:avLst/>
          </a:prstGeom>
          <a:noFill/>
          <a:ln cap="flat" cmpd="sng" w="9525">
            <a:solidFill>
              <a:schemeClr val="dk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