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535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676"/>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676"/>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7925"/>
            <a:ext cx="5486400" cy="4119086"/>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94260"/>
            <a:ext cx="2971800" cy="457676"/>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3: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3: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Things you need for this visit: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Brain bank</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Potentially, tracing papers, if there is enough time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 CATCH ATTENTION</a:t>
            </a:r>
            <a:endParaRPr/>
          </a:p>
          <a:p>
            <a:pPr indent="0" lvl="0" marL="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Have you ever met a scientist?</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Write down a word that you think of when you hear the word scientist</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Do you think you need to be able to make memories/remember in order to learn? (e.g. bike riding, tying a shoe)</a:t>
            </a:r>
            <a:endParaRPr/>
          </a:p>
          <a:p>
            <a:pPr indent="7620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(Could hint at or briefly mention different types of memories)</a:t>
            </a:r>
            <a:endParaRPr/>
          </a:p>
          <a:p>
            <a:pPr indent="7620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94" name="Google Shape;94;p3: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6: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6: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0" name="Google Shape;180;p16: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7: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7: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Meeting Notes (1/28/13 19:39)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Skip short term.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long term,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Meeting Notes (1/28/13 19:55)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Finish!</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Call on them to get examples. Which is “muscle memory?” tie back in. riding a bike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8" name="Google Shape;188;p17: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8: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18: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ask the students to share ideas for common or complex tasks, and see if we can name all the regions that might be involved in the task – let them try first, and then the class and then we can help</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(choose 2)</a:t>
            </a:r>
            <a:endParaRPr/>
          </a:p>
          <a:p>
            <a:pPr indent="0" lvl="0" marL="0" marR="0" rtl="0" algn="l">
              <a:spcBef>
                <a:spcPts val="0"/>
              </a:spcBef>
              <a:spcAft>
                <a:spcPts val="0"/>
              </a:spcAft>
              <a:buNone/>
            </a:pPr>
            <a:br>
              <a:rPr b="0"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ACTIVITY – hand out this diagram and have them, in small groups, pick a task and try and list all of the brain regions that would be used to do the task</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You can give your own examples if they are having trouble coming up</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Ex. Soccer</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Ex. Playing piano</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ex. Being in a play</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Ask them to keep their task in mind, and raise their hand if their task would be impaired (you wouldn’t be able to do it at all or as well) if a certain part of the brain was damaged </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-pick 3-5 brain regions, and ask the hands up to share their task and explain why it would be impaired</a:t>
            </a:r>
            <a:endParaRPr b="0" i="0" sz="1200" u="none" cap="none" strike="noStrike">
              <a:solidFill>
                <a:schemeClr val="dk1"/>
              </a:solidFill>
              <a:latin typeface="Arial"/>
              <a:ea typeface="Arial"/>
              <a:cs typeface="Arial"/>
              <a:sym typeface="Arial"/>
            </a:endParaRPr>
          </a:p>
        </p:txBody>
      </p:sp>
      <p:sp>
        <p:nvSpPr>
          <p:cNvPr id="200" name="Google Shape;200;p18: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9: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9: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5" name="Google Shape;215;p19: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20: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0: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3" name="Google Shape;223;p20: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1: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1: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5" name="Google Shape;235;p21: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22: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2: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5" name="Google Shape;245;p22: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23: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3: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6" name="Google Shape;256;p23: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24: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24: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“All animals need a brain to survive.”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“Are all animal brains the same?”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Talk about how different animals use their brains for different thinks.</a:t>
            </a:r>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Ask students how the human and rat brains are the same and different.</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Ex. Olfactory bulb—rats are better at smelling</a:t>
            </a:r>
            <a:endParaRPr/>
          </a:p>
        </p:txBody>
      </p:sp>
      <p:sp>
        <p:nvSpPr>
          <p:cNvPr id="267" name="Google Shape;267;p24: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25: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5: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Can point out temporal lobe (containing hippocampus), and cerebellum</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London Cab drivers – enlarged hippocampus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Two stations:  One to look at brains, one to trace out star in mirror box</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***Human and mouse brains only?</a:t>
            </a:r>
            <a:endParaRPr b="0" i="0" sz="1200" u="none" cap="none" strike="noStrike">
              <a:solidFill>
                <a:schemeClr val="dk1"/>
              </a:solidFill>
              <a:latin typeface="Calibri"/>
              <a:ea typeface="Calibri"/>
              <a:cs typeface="Calibri"/>
              <a:sym typeface="Calibri"/>
            </a:endParaRPr>
          </a:p>
        </p:txBody>
      </p:sp>
      <p:sp>
        <p:nvSpPr>
          <p:cNvPr id="296" name="Google Shape;296;p25: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5: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5: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NANCY WILL PRESENT THIS SLIDE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Meeting Notes (4/2/12 13:18)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Purpose is for volunteers to introduce ourselves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(Put up a picture of one/both of us in lab)</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Meeting Notes (1/28/13 19:22)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fix animations!</a:t>
            </a:r>
            <a:endParaRPr/>
          </a:p>
        </p:txBody>
      </p:sp>
      <p:sp>
        <p:nvSpPr>
          <p:cNvPr id="101" name="Google Shape;101;p5: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6: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6: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2" name="Google Shape;112;p6: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8: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Due to a severe case of epilepsy, patient HM had part of his temporal lobe removed.  27 years old, 1953</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temporal lobe contains the hippocampus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 was no longer able to form new memories, but was able remember his life before the surgery and procedural memories.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Meeting Notes (4/2/12 13:18)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TODO: Animate temporal lobe question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Ask if anyone has heard of the movie 50 First Dates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Meeting Notes (1/28/13 19:22)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Put a picture of the brain before, and say "We study the brain.  The basic parts of the brain are..."</a:t>
            </a:r>
            <a:endParaRPr/>
          </a:p>
        </p:txBody>
      </p:sp>
      <p:sp>
        <p:nvSpPr>
          <p:cNvPr id="120" name="Google Shape;120;p8: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9: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9: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Due to a severe case of epilepsy, patient HM had part of his temporal lobe removed.</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temporal lobe contains the hippocampus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 was no longer able to form new memories, but was able remember his life before the surgery and procedural memories.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USE PLASTINATED BRAIN AND POINT OUT THE TEMPORAL LOBES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1" name="Google Shape;131;p9: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1: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1: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Meeting Notes (1/28/13 19:38)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During hobby activity, could have kids color in areas.  Then ask them if HM could do their activity or not. </a:t>
            </a:r>
            <a:endParaRPr/>
          </a:p>
        </p:txBody>
      </p:sp>
      <p:sp>
        <p:nvSpPr>
          <p:cNvPr id="140" name="Google Shape;140;p11: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2: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12: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ask the students to share ideas for common or complex tasks, and see if we can name all the regions that might be involved in the task – let them try first, and then the class and then we can help</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(choose 2)</a:t>
            </a:r>
            <a:endParaRPr/>
          </a:p>
          <a:p>
            <a:pPr indent="0" lvl="0" marL="0" marR="0" rtl="0" algn="l">
              <a:spcBef>
                <a:spcPts val="0"/>
              </a:spcBef>
              <a:spcAft>
                <a:spcPts val="0"/>
              </a:spcAft>
              <a:buNone/>
            </a:pPr>
            <a:br>
              <a:rPr b="0"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ACTIVITY – hand out this diagram and have them, in small groups, pick a task and try and list all of the brain regions that would be used to do the task</a:t>
            </a:r>
            <a:endParaRPr/>
          </a:p>
          <a:p>
            <a:pPr indent="0" lvl="0" marL="0" marR="0" rtl="0" algn="l">
              <a:spcBef>
                <a:spcPts val="0"/>
              </a:spcBef>
              <a:spcAft>
                <a:spcPts val="0"/>
              </a:spcAft>
              <a:buNone/>
            </a:pP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Ask them to keep their task in mind, and raise their hand if their task would be impaired (you wouldn’t be able to do it at all or as well) if a certain part of the brain was damaged </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-pick 3-5 brain regions, and ask the hands up to share their task and explain why it would be impaired</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 Meeting Notes (4/2/12 13:18) -----</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We'll see if there is time, and try to have our own examples available</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 Meeting Notes (1/28/13 19:27) -----</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Have the four lobes, brain stem, and cerebellum.  use the picture from the beginning of Anita's handout.</a:t>
            </a:r>
            <a:endParaRPr/>
          </a:p>
        </p:txBody>
      </p:sp>
      <p:sp>
        <p:nvSpPr>
          <p:cNvPr id="147" name="Google Shape;147;p12: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4: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4:notes"/>
          <p:cNvSpPr txBox="1"/>
          <p:nvPr>
            <p:ph idx="1" type="body"/>
          </p:nvPr>
        </p:nvSpPr>
        <p:spPr>
          <a:xfrm>
            <a:off x="685800" y="4347925"/>
            <a:ext cx="5486400" cy="41190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Llists of things that HM could and could not do, ask them to figure out the difference.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ex: Tower of Hanoi (Procedural memory)</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Skill=learning=memory</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Put pictures of stuff HM could do</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Meeting Notes (1/28/13 19:38)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Put the activity in different colored letters at the bottom of the slide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Ask them verbally to think about how skills require a learned memory.  Have a note in the presenter notes.  take Skill = learning  = memory.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Put in a "different types of memory" slide.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“motor skill”-ride a bike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“muscle memory” activate prior knowledge—make distinction—its brain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0" name="Google Shape;160;p14:notes"/>
          <p:cNvSpPr txBox="1"/>
          <p:nvPr>
            <p:ph idx="12" type="sldNum"/>
          </p:nvPr>
        </p:nvSpPr>
        <p:spPr>
          <a:xfrm>
            <a:off x="3884613" y="8694260"/>
            <a:ext cx="2971800" cy="45767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5:notes"/>
          <p:cNvSpPr txBox="1"/>
          <p:nvPr>
            <p:ph idx="1" type="body"/>
          </p:nvPr>
        </p:nvSpPr>
        <p:spPr>
          <a:xfrm>
            <a:off x="685800" y="4347925"/>
            <a:ext cx="5486400" cy="4119086"/>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notes"/>
          <p:cNvSpPr/>
          <p:nvPr>
            <p:ph idx="2" type="sldImg"/>
          </p:nvPr>
        </p:nvSpPr>
        <p:spPr>
          <a:xfrm>
            <a:off x="1139825" y="685800"/>
            <a:ext cx="4578350" cy="34337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76" name="Google Shape;76;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9" name="Shape 79"/>
        <p:cNvGrpSpPr/>
        <p:nvPr/>
      </p:nvGrpSpPr>
      <p:grpSpPr>
        <a:xfrm>
          <a:off x="0" y="0"/>
          <a:ext cx="0" cy="0"/>
          <a:chOff x="0" y="0"/>
          <a:chExt cx="0" cy="0"/>
        </a:xfrm>
      </p:grpSpPr>
      <p:sp>
        <p:nvSpPr>
          <p:cNvPr id="80" name="Google Shape;80;p1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12"/>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13"/>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3"/>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8" name="Google Shape;88;p1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4"/>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 name="Google Shape;31;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Text" type="objAndTx">
  <p:cSld name="OBJECT_AND_TEXT">
    <p:spTree>
      <p:nvGrpSpPr>
        <p:cNvPr id="34" name="Shape 34"/>
        <p:cNvGrpSpPr/>
        <p:nvPr/>
      </p:nvGrpSpPr>
      <p:grpSpPr>
        <a:xfrm>
          <a:off x="0" y="0"/>
          <a:ext cx="0" cy="0"/>
          <a:chOff x="0" y="0"/>
          <a:chExt cx="0" cy="0"/>
        </a:xfrm>
      </p:grpSpPr>
      <p:sp>
        <p:nvSpPr>
          <p:cNvPr id="35" name="Google Shape;35;p5"/>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5"/>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 name="Google Shape;37;p5"/>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 name="Google Shape;38;p5"/>
          <p:cNvSpPr txBox="1"/>
          <p:nvPr>
            <p:ph idx="10" type="dt"/>
          </p:nvPr>
        </p:nvSpPr>
        <p:spPr>
          <a:xfrm>
            <a:off x="685800" y="6248400"/>
            <a:ext cx="1905000" cy="4572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1" type="ftr"/>
          </p:nvPr>
        </p:nvSpPr>
        <p:spPr>
          <a:xfrm>
            <a:off x="3124200" y="6248400"/>
            <a:ext cx="2895600" cy="4572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5"/>
          <p:cNvSpPr txBox="1"/>
          <p:nvPr>
            <p:ph idx="12" type="sldNum"/>
          </p:nvPr>
        </p:nvSpPr>
        <p:spPr>
          <a:xfrm>
            <a:off x="6553200" y="6248400"/>
            <a:ext cx="1905000" cy="4572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4" name="Google Shape;44;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5" name="Google Shape;45;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6" name="Google Shape;46;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7" name="Google Shape;47;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0" name="Shape 50"/>
        <p:cNvGrpSpPr/>
        <p:nvPr/>
      </p:nvGrpSpPr>
      <p:grpSpPr>
        <a:xfrm>
          <a:off x="0" y="0"/>
          <a:ext cx="0" cy="0"/>
          <a:chOff x="0" y="0"/>
          <a:chExt cx="0" cy="0"/>
        </a:xfrm>
      </p:grpSpPr>
      <p:sp>
        <p:nvSpPr>
          <p:cNvPr id="51" name="Google Shape;51;p7"/>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7"/>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53" name="Google Shape;53;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1" name="Shape 61"/>
        <p:cNvGrpSpPr/>
        <p:nvPr/>
      </p:nvGrpSpPr>
      <p:grpSpPr>
        <a:xfrm>
          <a:off x="0" y="0"/>
          <a:ext cx="0" cy="0"/>
          <a:chOff x="0" y="0"/>
          <a:chExt cx="0" cy="0"/>
        </a:xfrm>
      </p:grpSpPr>
      <p:sp>
        <p:nvSpPr>
          <p:cNvPr id="62" name="Google Shape;62;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hhmi.org/biointeractive"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6.gif"/><Relationship Id="rId6"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1.jp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5400"/>
              <a:buFont typeface="Calibri"/>
              <a:buNone/>
            </a:pPr>
            <a:r>
              <a:rPr b="0" i="0" lang="en-US" sz="5400" u="none" cap="none" strike="noStrike">
                <a:solidFill>
                  <a:schemeClr val="dk1"/>
                </a:solidFill>
                <a:latin typeface="Calibri"/>
                <a:ea typeface="Calibri"/>
                <a:cs typeface="Calibri"/>
                <a:sym typeface="Calibri"/>
              </a:rPr>
              <a:t>Memory and the brain</a:t>
            </a:r>
            <a:endParaRPr b="0" i="0" sz="5400" u="none" cap="none" strike="noStrike">
              <a:solidFill>
                <a:schemeClr val="dk1"/>
              </a:solidFill>
              <a:latin typeface="Calibri"/>
              <a:ea typeface="Calibri"/>
              <a:cs typeface="Calibri"/>
              <a:sym typeface="Calibri"/>
            </a:endParaRPr>
          </a:p>
        </p:txBody>
      </p:sp>
      <p:sp>
        <p:nvSpPr>
          <p:cNvPr id="97" name="Google Shape;97;p14"/>
          <p:cNvSpPr txBox="1"/>
          <p:nvPr>
            <p:ph idx="1" type="subTitle"/>
          </p:nvPr>
        </p:nvSpPr>
        <p:spPr>
          <a:xfrm>
            <a:off x="914400" y="3886200"/>
            <a:ext cx="74676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rPr b="0" i="0" lang="en-US" sz="3200" u="none" cap="none" strike="noStrike">
                <a:solidFill>
                  <a:srgbClr val="888888"/>
                </a:solidFill>
                <a:latin typeface="Calibri"/>
                <a:ea typeface="Calibri"/>
                <a:cs typeface="Calibri"/>
                <a:sym typeface="Calibri"/>
              </a:rPr>
              <a:t>Columbia Grammar School</a:t>
            </a:r>
            <a:endParaRPr/>
          </a:p>
          <a:p>
            <a:pPr indent="0" lvl="0" marL="0" marR="0" rtl="0" algn="ctr">
              <a:spcBef>
                <a:spcPts val="640"/>
              </a:spcBef>
              <a:spcAft>
                <a:spcPts val="0"/>
              </a:spcAft>
              <a:buClr>
                <a:srgbClr val="888888"/>
              </a:buClr>
              <a:buSzPts val="3200"/>
              <a:buFont typeface="Arial"/>
              <a:buNone/>
            </a:pPr>
            <a:r>
              <a:rPr b="0" i="0" lang="en-US" sz="3200" u="none" cap="none" strike="noStrike">
                <a:solidFill>
                  <a:srgbClr val="888888"/>
                </a:solidFill>
                <a:latin typeface="Calibri"/>
                <a:ea typeface="Calibri"/>
                <a:cs typeface="Calibri"/>
                <a:sym typeface="Calibri"/>
              </a:rPr>
              <a:t>With Ms. Katie, Ms. Naomi, and Ms. Jocelyn</a:t>
            </a:r>
            <a:endParaRPr b="0" i="0" sz="3200" u="none" cap="none" strike="noStrik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228600" y="274638"/>
            <a:ext cx="8686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You can try the mirror box at home!</a:t>
            </a:r>
            <a:endParaRPr b="0" i="0" sz="4400" u="none" cap="none" strike="noStrike">
              <a:solidFill>
                <a:schemeClr val="dk1"/>
              </a:solidFill>
              <a:latin typeface="Calibri"/>
              <a:ea typeface="Calibri"/>
              <a:cs typeface="Calibri"/>
              <a:sym typeface="Calibri"/>
            </a:endParaRPr>
          </a:p>
        </p:txBody>
      </p:sp>
      <p:sp>
        <p:nvSpPr>
          <p:cNvPr id="183" name="Google Shape;183;p23"/>
          <p:cNvSpPr txBox="1"/>
          <p:nvPr/>
        </p:nvSpPr>
        <p:spPr>
          <a:xfrm>
            <a:off x="2514600" y="5105400"/>
            <a:ext cx="4717758"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Instructions and star pattern at:</a:t>
            </a:r>
            <a:endParaRPr/>
          </a:p>
          <a:p>
            <a:pPr indent="0" lvl="0" marL="0" marR="0" rtl="0" algn="l">
              <a:spcBef>
                <a:spcPts val="0"/>
              </a:spcBef>
              <a:spcAft>
                <a:spcPts val="0"/>
              </a:spcAft>
              <a:buNone/>
            </a:pPr>
            <a:r>
              <a:rPr lang="en-US" sz="2400" u="sng">
                <a:solidFill>
                  <a:schemeClr val="hlink"/>
                </a:solidFill>
                <a:latin typeface="Calibri"/>
                <a:ea typeface="Calibri"/>
                <a:cs typeface="Calibri"/>
                <a:sym typeface="Calibri"/>
                <a:hlinkClick r:id="rId3"/>
              </a:rPr>
              <a:t>http://www.hhmi.org/biointeractive</a:t>
            </a:r>
            <a:endParaRPr sz="2400" u="sng">
              <a:solidFill>
                <a:srgbClr val="0000FF"/>
              </a:solidFill>
              <a:latin typeface="Calibri"/>
              <a:ea typeface="Calibri"/>
              <a:cs typeface="Calibri"/>
              <a:sym typeface="Calibri"/>
            </a:endParaRPr>
          </a:p>
          <a:p>
            <a:pPr indent="0" lvl="0" marL="0" marR="0" rtl="0" algn="l">
              <a:spcBef>
                <a:spcPts val="0"/>
              </a:spcBef>
              <a:spcAft>
                <a:spcPts val="0"/>
              </a:spcAft>
              <a:buNone/>
            </a:pPr>
            <a:r>
              <a:rPr lang="en-US" sz="2400" u="sng">
                <a:solidFill>
                  <a:srgbClr val="0000FF"/>
                </a:solidFill>
                <a:latin typeface="Calibri"/>
                <a:ea typeface="Calibri"/>
                <a:cs typeface="Calibri"/>
                <a:sym typeface="Calibri"/>
              </a:rPr>
              <a:t>/activities/mirror</a:t>
            </a:r>
            <a:endParaRPr/>
          </a:p>
          <a:p>
            <a:pPr indent="0" lvl="0" marL="0" marR="0" rtl="0" algn="l">
              <a:spcBef>
                <a:spcPts val="0"/>
              </a:spcBef>
              <a:spcAft>
                <a:spcPts val="0"/>
              </a:spcAft>
              <a:buNone/>
            </a:pPr>
            <a:r>
              <a:rPr lang="en-US" sz="2400" u="sng">
                <a:solidFill>
                  <a:srgbClr val="0000FF"/>
                </a:solidFill>
                <a:latin typeface="Calibri"/>
                <a:ea typeface="Calibri"/>
                <a:cs typeface="Calibri"/>
                <a:sym typeface="Calibri"/>
              </a:rPr>
              <a:t>/mirror-tracing-activity-generic.pdf</a:t>
            </a:r>
            <a:endParaRPr sz="2400" u="sng">
              <a:solidFill>
                <a:srgbClr val="0000FF"/>
              </a:solidFill>
              <a:latin typeface="Calibri"/>
              <a:ea typeface="Calibri"/>
              <a:cs typeface="Calibri"/>
              <a:sym typeface="Calibri"/>
            </a:endParaRPr>
          </a:p>
        </p:txBody>
      </p:sp>
      <p:pic>
        <p:nvPicPr>
          <p:cNvPr descr="C:\Users\kap2163\Desktop\vs1302.png" id="184" name="Google Shape;184;p23"/>
          <p:cNvPicPr preferRelativeResize="0"/>
          <p:nvPr/>
        </p:nvPicPr>
        <p:blipFill rotWithShape="1">
          <a:blip r:embed="rId4">
            <a:alphaModFix/>
          </a:blip>
          <a:srcRect b="0" l="0" r="0" t="0"/>
          <a:stretch/>
        </p:blipFill>
        <p:spPr>
          <a:xfrm>
            <a:off x="2299423" y="302928"/>
            <a:ext cx="4571429" cy="55873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Types of Memory</a:t>
            </a:r>
            <a:endParaRPr b="0" i="0" sz="4400" u="none" cap="none" strike="noStrike">
              <a:solidFill>
                <a:schemeClr val="dk1"/>
              </a:solidFill>
              <a:latin typeface="Calibri"/>
              <a:ea typeface="Calibri"/>
              <a:cs typeface="Calibri"/>
              <a:sym typeface="Calibri"/>
            </a:endParaRPr>
          </a:p>
        </p:txBody>
      </p:sp>
      <p:sp>
        <p:nvSpPr>
          <p:cNvPr id="191" name="Google Shape;191;p24"/>
          <p:cNvSpPr txBox="1"/>
          <p:nvPr>
            <p:ph idx="1" type="body"/>
          </p:nvPr>
        </p:nvSpPr>
        <p:spPr>
          <a:xfrm>
            <a:off x="609600" y="1570038"/>
            <a:ext cx="4040188" cy="63976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en-US" sz="3200" u="none" cap="none" strike="noStrike">
                <a:solidFill>
                  <a:schemeClr val="dk1"/>
                </a:solidFill>
                <a:latin typeface="Calibri"/>
                <a:ea typeface="Calibri"/>
                <a:cs typeface="Calibri"/>
                <a:sym typeface="Calibri"/>
              </a:rPr>
              <a:t>Declarative Memory</a:t>
            </a:r>
            <a:endParaRPr b="1" i="0" sz="3200" u="none" cap="none" strike="noStrike">
              <a:solidFill>
                <a:schemeClr val="dk1"/>
              </a:solidFill>
              <a:latin typeface="Calibri"/>
              <a:ea typeface="Calibri"/>
              <a:cs typeface="Calibri"/>
              <a:sym typeface="Calibri"/>
            </a:endParaRPr>
          </a:p>
        </p:txBody>
      </p:sp>
      <p:sp>
        <p:nvSpPr>
          <p:cNvPr id="192" name="Google Shape;192;p24"/>
          <p:cNvSpPr txBox="1"/>
          <p:nvPr>
            <p:ph idx="2" type="body"/>
          </p:nvPr>
        </p:nvSpPr>
        <p:spPr>
          <a:xfrm>
            <a:off x="609600" y="2209800"/>
            <a:ext cx="4040188" cy="39512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Facts</a:t>
            </a:r>
            <a:endParaRPr/>
          </a:p>
          <a:p>
            <a:pPr indent="0" lvl="0" marL="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Events</a:t>
            </a:r>
            <a:endParaRPr/>
          </a:p>
          <a:p>
            <a:pPr indent="0" lvl="0" marL="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 Usually Aware of It</a:t>
            </a:r>
            <a:endParaRPr b="0" i="0" sz="2400" u="none" cap="none" strike="noStrike">
              <a:solidFill>
                <a:schemeClr val="dk1"/>
              </a:solidFill>
              <a:latin typeface="Calibri"/>
              <a:ea typeface="Calibri"/>
              <a:cs typeface="Calibri"/>
              <a:sym typeface="Calibri"/>
            </a:endParaRPr>
          </a:p>
        </p:txBody>
      </p:sp>
      <p:sp>
        <p:nvSpPr>
          <p:cNvPr id="193" name="Google Shape;193;p24"/>
          <p:cNvSpPr txBox="1"/>
          <p:nvPr>
            <p:ph idx="3" type="body"/>
          </p:nvPr>
        </p:nvSpPr>
        <p:spPr>
          <a:xfrm>
            <a:off x="5069764" y="1524000"/>
            <a:ext cx="4041775" cy="63976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en-US" sz="3200" u="none" cap="none" strike="noStrike">
                <a:solidFill>
                  <a:schemeClr val="dk1"/>
                </a:solidFill>
                <a:latin typeface="Calibri"/>
                <a:ea typeface="Calibri"/>
                <a:cs typeface="Calibri"/>
                <a:sym typeface="Calibri"/>
              </a:rPr>
              <a:t>Procedural Memory</a:t>
            </a:r>
            <a:endParaRPr b="1" i="0" sz="3200" u="none" cap="none" strike="noStrike">
              <a:solidFill>
                <a:schemeClr val="dk1"/>
              </a:solidFill>
              <a:latin typeface="Calibri"/>
              <a:ea typeface="Calibri"/>
              <a:cs typeface="Calibri"/>
              <a:sym typeface="Calibri"/>
            </a:endParaRPr>
          </a:p>
        </p:txBody>
      </p:sp>
      <p:sp>
        <p:nvSpPr>
          <p:cNvPr id="194" name="Google Shape;194;p24"/>
          <p:cNvSpPr txBox="1"/>
          <p:nvPr>
            <p:ph idx="4" type="body"/>
          </p:nvPr>
        </p:nvSpPr>
        <p:spPr>
          <a:xfrm>
            <a:off x="5069764" y="2133600"/>
            <a:ext cx="4041775" cy="39512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Actions</a:t>
            </a:r>
            <a:endParaRPr/>
          </a:p>
          <a:p>
            <a:pPr indent="0" lvl="0" marL="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Coordination</a:t>
            </a:r>
            <a:endParaRPr/>
          </a:p>
          <a:p>
            <a:pPr indent="0" lvl="0" marL="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 Not Always Aware of It</a:t>
            </a:r>
            <a:endParaRPr b="0" i="0" sz="2400" u="none" cap="none" strike="noStrike">
              <a:solidFill>
                <a:schemeClr val="dk1"/>
              </a:solidFill>
              <a:latin typeface="Calibri"/>
              <a:ea typeface="Calibri"/>
              <a:cs typeface="Calibri"/>
              <a:sym typeface="Calibri"/>
            </a:endParaRPr>
          </a:p>
        </p:txBody>
      </p:sp>
      <p:sp>
        <p:nvSpPr>
          <p:cNvPr id="195" name="Google Shape;195;p24"/>
          <p:cNvSpPr/>
          <p:nvPr/>
        </p:nvSpPr>
        <p:spPr>
          <a:xfrm>
            <a:off x="457200" y="1600200"/>
            <a:ext cx="3886200" cy="3505200"/>
          </a:xfrm>
          <a:prstGeom prst="rect">
            <a:avLst/>
          </a:prstGeom>
          <a:no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24"/>
          <p:cNvSpPr/>
          <p:nvPr/>
        </p:nvSpPr>
        <p:spPr>
          <a:xfrm>
            <a:off x="4800600" y="1600200"/>
            <a:ext cx="3886200" cy="3505200"/>
          </a:xfrm>
          <a:prstGeom prst="rect">
            <a:avLst/>
          </a:prstGeom>
          <a:no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685800" y="223838"/>
            <a:ext cx="7772400" cy="101758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0" i="0" lang="en-US" sz="4000" u="none" cap="none" strike="noStrike">
                <a:solidFill>
                  <a:schemeClr val="dk1"/>
                </a:solidFill>
                <a:latin typeface="Arial"/>
                <a:ea typeface="Arial"/>
                <a:cs typeface="Arial"/>
                <a:sym typeface="Arial"/>
              </a:rPr>
              <a:t>Could H.M. do your hobby?</a:t>
            </a:r>
            <a:endParaRPr b="0" i="0" sz="4000" u="none" cap="none" strike="noStrike">
              <a:solidFill>
                <a:schemeClr val="dk1"/>
              </a:solidFill>
              <a:latin typeface="Arial"/>
              <a:ea typeface="Arial"/>
              <a:cs typeface="Arial"/>
              <a:sym typeface="Arial"/>
            </a:endParaRPr>
          </a:p>
        </p:txBody>
      </p:sp>
      <p:sp>
        <p:nvSpPr>
          <p:cNvPr id="203" name="Google Shape;203;p25"/>
          <p:cNvSpPr txBox="1"/>
          <p:nvPr/>
        </p:nvSpPr>
        <p:spPr>
          <a:xfrm>
            <a:off x="533400" y="2057400"/>
            <a:ext cx="1481137" cy="17541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rgbClr val="E36C09"/>
                </a:solidFill>
                <a:latin typeface="Arial"/>
                <a:ea typeface="Arial"/>
                <a:cs typeface="Arial"/>
                <a:sym typeface="Arial"/>
              </a:rPr>
              <a:t>Frontal Lobe</a:t>
            </a:r>
            <a:endParaRPr/>
          </a:p>
          <a:p>
            <a:pPr indent="0" lvl="0" marL="0" marR="0" rtl="0" algn="l">
              <a:spcBef>
                <a:spcPts val="0"/>
              </a:spcBef>
              <a:spcAft>
                <a:spcPts val="0"/>
              </a:spcAft>
              <a:buNone/>
            </a:pPr>
            <a:r>
              <a:rPr lang="en-US" sz="1800">
                <a:solidFill>
                  <a:srgbClr val="E36C09"/>
                </a:solidFill>
                <a:latin typeface="Arial"/>
                <a:ea typeface="Arial"/>
                <a:cs typeface="Arial"/>
                <a:sym typeface="Arial"/>
              </a:rPr>
              <a:t>intelligence</a:t>
            </a:r>
            <a:endParaRPr/>
          </a:p>
          <a:p>
            <a:pPr indent="0" lvl="0" marL="0" marR="0" rtl="0" algn="l">
              <a:spcBef>
                <a:spcPts val="0"/>
              </a:spcBef>
              <a:spcAft>
                <a:spcPts val="0"/>
              </a:spcAft>
              <a:buNone/>
            </a:pPr>
            <a:r>
              <a:rPr lang="en-US" sz="1800">
                <a:solidFill>
                  <a:srgbClr val="E36C09"/>
                </a:solidFill>
                <a:latin typeface="Arial"/>
                <a:ea typeface="Arial"/>
                <a:cs typeface="Arial"/>
                <a:sym typeface="Arial"/>
              </a:rPr>
              <a:t>judgment</a:t>
            </a:r>
            <a:endParaRPr sz="1800">
              <a:solidFill>
                <a:srgbClr val="E36C09"/>
              </a:solidFill>
              <a:latin typeface="Arial"/>
              <a:ea typeface="Arial"/>
              <a:cs typeface="Arial"/>
              <a:sym typeface="Arial"/>
            </a:endParaRPr>
          </a:p>
          <a:p>
            <a:pPr indent="0" lvl="0" marL="0" marR="0" rtl="0" algn="l">
              <a:spcBef>
                <a:spcPts val="0"/>
              </a:spcBef>
              <a:spcAft>
                <a:spcPts val="0"/>
              </a:spcAft>
              <a:buNone/>
            </a:pPr>
            <a:r>
              <a:rPr lang="en-US" sz="1800">
                <a:solidFill>
                  <a:srgbClr val="E36C09"/>
                </a:solidFill>
                <a:latin typeface="Arial"/>
                <a:ea typeface="Arial"/>
                <a:cs typeface="Arial"/>
                <a:sym typeface="Arial"/>
              </a:rPr>
              <a:t>behavior</a:t>
            </a:r>
            <a:endParaRPr/>
          </a:p>
          <a:p>
            <a:pPr indent="0" lvl="0" marL="0" marR="0" rtl="0" algn="l">
              <a:spcBef>
                <a:spcPts val="0"/>
              </a:spcBef>
              <a:spcAft>
                <a:spcPts val="0"/>
              </a:spcAft>
              <a:buNone/>
            </a:pPr>
            <a:r>
              <a:rPr lang="en-US" sz="1800">
                <a:solidFill>
                  <a:srgbClr val="E36C09"/>
                </a:solidFill>
                <a:latin typeface="Arial"/>
                <a:ea typeface="Arial"/>
                <a:cs typeface="Arial"/>
                <a:sym typeface="Arial"/>
              </a:rPr>
              <a:t>self-control</a:t>
            </a:r>
            <a:endParaRPr/>
          </a:p>
          <a:p>
            <a:pPr indent="0" lvl="0" marL="0" marR="0" rtl="0" algn="l">
              <a:spcBef>
                <a:spcPts val="0"/>
              </a:spcBef>
              <a:spcAft>
                <a:spcPts val="0"/>
              </a:spcAft>
              <a:buNone/>
            </a:pPr>
            <a:r>
              <a:rPr lang="en-US" sz="1800">
                <a:solidFill>
                  <a:srgbClr val="E36C09"/>
                </a:solidFill>
                <a:latin typeface="Arial"/>
                <a:ea typeface="Arial"/>
                <a:cs typeface="Arial"/>
                <a:sym typeface="Arial"/>
              </a:rPr>
              <a:t>planning</a:t>
            </a:r>
            <a:endParaRPr/>
          </a:p>
        </p:txBody>
      </p:sp>
      <p:sp>
        <p:nvSpPr>
          <p:cNvPr id="204" name="Google Shape;204;p25"/>
          <p:cNvSpPr txBox="1"/>
          <p:nvPr/>
        </p:nvSpPr>
        <p:spPr>
          <a:xfrm>
            <a:off x="1295400" y="4876800"/>
            <a:ext cx="2174875"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rgbClr val="B798D0"/>
                </a:solidFill>
                <a:latin typeface="Arial"/>
                <a:ea typeface="Arial"/>
                <a:cs typeface="Arial"/>
                <a:sym typeface="Arial"/>
              </a:rPr>
              <a:t>Temporal Lobe </a:t>
            </a:r>
            <a:r>
              <a:rPr lang="en-US" sz="1800">
                <a:solidFill>
                  <a:srgbClr val="B798D0"/>
                </a:solidFill>
                <a:latin typeface="Arial"/>
                <a:ea typeface="Arial"/>
                <a:cs typeface="Arial"/>
                <a:sym typeface="Arial"/>
              </a:rPr>
              <a:t>hearing</a:t>
            </a:r>
            <a:endParaRPr/>
          </a:p>
          <a:p>
            <a:pPr indent="0" lvl="0" marL="0" marR="0" rtl="0" algn="l">
              <a:spcBef>
                <a:spcPts val="0"/>
              </a:spcBef>
              <a:spcAft>
                <a:spcPts val="0"/>
              </a:spcAft>
              <a:buNone/>
            </a:pPr>
            <a:r>
              <a:rPr lang="en-US" sz="1800">
                <a:solidFill>
                  <a:srgbClr val="B798D0"/>
                </a:solidFill>
                <a:latin typeface="Arial"/>
                <a:ea typeface="Arial"/>
                <a:cs typeface="Arial"/>
                <a:sym typeface="Arial"/>
              </a:rPr>
              <a:t>memory </a:t>
            </a:r>
            <a:endParaRPr/>
          </a:p>
          <a:p>
            <a:pPr indent="0" lvl="0" marL="0" marR="0" rtl="0" algn="l">
              <a:spcBef>
                <a:spcPts val="0"/>
              </a:spcBef>
              <a:spcAft>
                <a:spcPts val="0"/>
              </a:spcAft>
              <a:buNone/>
            </a:pPr>
            <a:r>
              <a:rPr lang="en-US" sz="1800">
                <a:solidFill>
                  <a:srgbClr val="B798D0"/>
                </a:solidFill>
                <a:latin typeface="Arial"/>
                <a:ea typeface="Arial"/>
                <a:cs typeface="Arial"/>
                <a:sym typeface="Arial"/>
              </a:rPr>
              <a:t>speech</a:t>
            </a:r>
            <a:endParaRPr/>
          </a:p>
          <a:p>
            <a:pPr indent="0" lvl="0" marL="0" marR="0" rtl="0" algn="l">
              <a:spcBef>
                <a:spcPts val="0"/>
              </a:spcBef>
              <a:spcAft>
                <a:spcPts val="0"/>
              </a:spcAft>
              <a:buNone/>
            </a:pPr>
            <a:r>
              <a:t/>
            </a:r>
            <a:endParaRPr sz="1800">
              <a:solidFill>
                <a:srgbClr val="DCB951"/>
              </a:solidFill>
              <a:latin typeface="Arial"/>
              <a:ea typeface="Arial"/>
              <a:cs typeface="Arial"/>
              <a:sym typeface="Arial"/>
            </a:endParaRPr>
          </a:p>
        </p:txBody>
      </p:sp>
      <p:sp>
        <p:nvSpPr>
          <p:cNvPr id="205" name="Google Shape;205;p25"/>
          <p:cNvSpPr txBox="1"/>
          <p:nvPr/>
        </p:nvSpPr>
        <p:spPr>
          <a:xfrm>
            <a:off x="3581400" y="5181600"/>
            <a:ext cx="2174875" cy="1477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rgbClr val="7F7F7F"/>
                </a:solidFill>
                <a:latin typeface="Arial"/>
                <a:ea typeface="Arial"/>
                <a:cs typeface="Arial"/>
                <a:sym typeface="Arial"/>
              </a:rPr>
              <a:t>Brain Stem</a:t>
            </a:r>
            <a:endParaRPr/>
          </a:p>
          <a:p>
            <a:pPr indent="0" lvl="0" marL="0" marR="0" rtl="0" algn="l">
              <a:spcBef>
                <a:spcPts val="0"/>
              </a:spcBef>
              <a:spcAft>
                <a:spcPts val="0"/>
              </a:spcAft>
              <a:buNone/>
            </a:pPr>
            <a:r>
              <a:rPr lang="en-US" sz="1800">
                <a:solidFill>
                  <a:srgbClr val="7F7F7F"/>
                </a:solidFill>
                <a:latin typeface="Arial"/>
                <a:ea typeface="Arial"/>
                <a:cs typeface="Arial"/>
                <a:sym typeface="Arial"/>
              </a:rPr>
              <a:t>blood pressure</a:t>
            </a:r>
            <a:endParaRPr/>
          </a:p>
          <a:p>
            <a:pPr indent="0" lvl="0" marL="0" marR="0" rtl="0" algn="l">
              <a:spcBef>
                <a:spcPts val="0"/>
              </a:spcBef>
              <a:spcAft>
                <a:spcPts val="0"/>
              </a:spcAft>
              <a:buNone/>
            </a:pPr>
            <a:r>
              <a:rPr lang="en-US" sz="1800">
                <a:solidFill>
                  <a:srgbClr val="7F7F7F"/>
                </a:solidFill>
                <a:latin typeface="Arial"/>
                <a:ea typeface="Arial"/>
                <a:cs typeface="Arial"/>
                <a:sym typeface="Arial"/>
              </a:rPr>
              <a:t>breathing</a:t>
            </a:r>
            <a:endParaRPr/>
          </a:p>
          <a:p>
            <a:pPr indent="0" lvl="0" marL="0" marR="0" rtl="0" algn="l">
              <a:spcBef>
                <a:spcPts val="0"/>
              </a:spcBef>
              <a:spcAft>
                <a:spcPts val="0"/>
              </a:spcAft>
              <a:buNone/>
            </a:pPr>
            <a:r>
              <a:rPr lang="en-US" sz="1800">
                <a:solidFill>
                  <a:srgbClr val="7F7F7F"/>
                </a:solidFill>
                <a:latin typeface="Arial"/>
                <a:ea typeface="Arial"/>
                <a:cs typeface="Arial"/>
                <a:sym typeface="Arial"/>
              </a:rPr>
              <a:t>heartbeat</a:t>
            </a:r>
            <a:endParaRPr/>
          </a:p>
          <a:p>
            <a:pPr indent="0" lvl="0" marL="0" marR="0" rtl="0" algn="l">
              <a:spcBef>
                <a:spcPts val="0"/>
              </a:spcBef>
              <a:spcAft>
                <a:spcPts val="0"/>
              </a:spcAft>
              <a:buNone/>
            </a:pPr>
            <a:r>
              <a:rPr lang="en-US" sz="1800">
                <a:solidFill>
                  <a:srgbClr val="7F7F7F"/>
                </a:solidFill>
                <a:latin typeface="Arial"/>
                <a:ea typeface="Arial"/>
                <a:cs typeface="Arial"/>
                <a:sym typeface="Arial"/>
              </a:rPr>
              <a:t>swallowing</a:t>
            </a:r>
            <a:endParaRPr/>
          </a:p>
        </p:txBody>
      </p:sp>
      <p:sp>
        <p:nvSpPr>
          <p:cNvPr id="206" name="Google Shape;206;p25"/>
          <p:cNvSpPr txBox="1"/>
          <p:nvPr/>
        </p:nvSpPr>
        <p:spPr>
          <a:xfrm>
            <a:off x="6400800" y="1524000"/>
            <a:ext cx="2174875" cy="1477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rgbClr val="76923C"/>
                </a:solidFill>
                <a:latin typeface="Arial"/>
                <a:ea typeface="Arial"/>
                <a:cs typeface="Arial"/>
                <a:sym typeface="Arial"/>
              </a:rPr>
              <a:t>Parietal Lobe</a:t>
            </a:r>
            <a:endParaRPr/>
          </a:p>
          <a:p>
            <a:pPr indent="0" lvl="0" marL="0" marR="0" rtl="0" algn="l">
              <a:spcBef>
                <a:spcPts val="0"/>
              </a:spcBef>
              <a:spcAft>
                <a:spcPts val="0"/>
              </a:spcAft>
              <a:buNone/>
            </a:pPr>
            <a:r>
              <a:rPr lang="en-US" sz="1800">
                <a:solidFill>
                  <a:srgbClr val="76923C"/>
                </a:solidFill>
                <a:latin typeface="Arial"/>
                <a:ea typeface="Arial"/>
                <a:cs typeface="Arial"/>
                <a:sym typeface="Arial"/>
              </a:rPr>
              <a:t>touch</a:t>
            </a:r>
            <a:endParaRPr sz="1800">
              <a:solidFill>
                <a:srgbClr val="76923C"/>
              </a:solidFill>
              <a:latin typeface="Arial"/>
              <a:ea typeface="Arial"/>
              <a:cs typeface="Arial"/>
              <a:sym typeface="Arial"/>
            </a:endParaRPr>
          </a:p>
          <a:p>
            <a:pPr indent="0" lvl="0" marL="0" marR="0" rtl="0" algn="l">
              <a:spcBef>
                <a:spcPts val="0"/>
              </a:spcBef>
              <a:spcAft>
                <a:spcPts val="0"/>
              </a:spcAft>
              <a:buNone/>
            </a:pPr>
            <a:r>
              <a:rPr lang="en-US" sz="1800">
                <a:solidFill>
                  <a:srgbClr val="76923C"/>
                </a:solidFill>
                <a:latin typeface="Arial"/>
                <a:ea typeface="Arial"/>
                <a:cs typeface="Arial"/>
                <a:sym typeface="Arial"/>
              </a:rPr>
              <a:t>language</a:t>
            </a:r>
            <a:endParaRPr/>
          </a:p>
          <a:p>
            <a:pPr indent="0" lvl="0" marL="0" marR="0" rtl="0" algn="l">
              <a:spcBef>
                <a:spcPts val="0"/>
              </a:spcBef>
              <a:spcAft>
                <a:spcPts val="0"/>
              </a:spcAft>
              <a:buNone/>
            </a:pPr>
            <a:r>
              <a:rPr lang="en-US" sz="1800">
                <a:solidFill>
                  <a:srgbClr val="76923C"/>
                </a:solidFill>
                <a:latin typeface="Arial"/>
                <a:ea typeface="Arial"/>
                <a:cs typeface="Arial"/>
                <a:sym typeface="Arial"/>
              </a:rPr>
              <a:t>reading</a:t>
            </a:r>
            <a:endParaRPr/>
          </a:p>
          <a:p>
            <a:pPr indent="0" lvl="0" marL="0" marR="0" rtl="0" algn="l">
              <a:spcBef>
                <a:spcPts val="0"/>
              </a:spcBef>
              <a:spcAft>
                <a:spcPts val="0"/>
              </a:spcAft>
              <a:buNone/>
            </a:pPr>
            <a:r>
              <a:rPr lang="en-US" sz="1800">
                <a:solidFill>
                  <a:srgbClr val="76923C"/>
                </a:solidFill>
                <a:latin typeface="Arial"/>
                <a:ea typeface="Arial"/>
                <a:cs typeface="Arial"/>
                <a:sym typeface="Arial"/>
              </a:rPr>
              <a:t>intelligence</a:t>
            </a:r>
            <a:endParaRPr/>
          </a:p>
        </p:txBody>
      </p:sp>
      <p:sp>
        <p:nvSpPr>
          <p:cNvPr id="207" name="Google Shape;207;p25"/>
          <p:cNvSpPr txBox="1"/>
          <p:nvPr/>
        </p:nvSpPr>
        <p:spPr>
          <a:xfrm>
            <a:off x="6324600" y="3505200"/>
            <a:ext cx="1860550"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rgbClr val="D60202"/>
                </a:solidFill>
                <a:latin typeface="Arial"/>
                <a:ea typeface="Arial"/>
                <a:cs typeface="Arial"/>
                <a:sym typeface="Arial"/>
              </a:rPr>
              <a:t>Occipital Lobe</a:t>
            </a:r>
            <a:endParaRPr/>
          </a:p>
          <a:p>
            <a:pPr indent="0" lvl="0" marL="0" marR="0" rtl="0" algn="l">
              <a:spcBef>
                <a:spcPts val="0"/>
              </a:spcBef>
              <a:spcAft>
                <a:spcPts val="0"/>
              </a:spcAft>
              <a:buNone/>
            </a:pPr>
            <a:r>
              <a:rPr lang="en-US" sz="1800">
                <a:solidFill>
                  <a:srgbClr val="D60202"/>
                </a:solidFill>
                <a:latin typeface="Arial"/>
                <a:ea typeface="Arial"/>
                <a:cs typeface="Arial"/>
                <a:sym typeface="Arial"/>
              </a:rPr>
              <a:t>vision</a:t>
            </a:r>
            <a:endParaRPr/>
          </a:p>
        </p:txBody>
      </p:sp>
      <p:sp>
        <p:nvSpPr>
          <p:cNvPr id="208" name="Google Shape;208;p25"/>
          <p:cNvSpPr txBox="1"/>
          <p:nvPr/>
        </p:nvSpPr>
        <p:spPr>
          <a:xfrm>
            <a:off x="5943600" y="4876800"/>
            <a:ext cx="1774825" cy="9223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rgbClr val="C78250"/>
                </a:solidFill>
                <a:latin typeface="Arial"/>
                <a:ea typeface="Arial"/>
                <a:cs typeface="Arial"/>
                <a:sym typeface="Arial"/>
              </a:rPr>
              <a:t>Cerebellum</a:t>
            </a:r>
            <a:endParaRPr sz="1800">
              <a:solidFill>
                <a:srgbClr val="C78250"/>
              </a:solidFill>
              <a:latin typeface="Arial"/>
              <a:ea typeface="Arial"/>
              <a:cs typeface="Arial"/>
              <a:sym typeface="Arial"/>
            </a:endParaRPr>
          </a:p>
          <a:p>
            <a:pPr indent="0" lvl="0" marL="0" marR="0" rtl="0" algn="l">
              <a:spcBef>
                <a:spcPts val="0"/>
              </a:spcBef>
              <a:spcAft>
                <a:spcPts val="0"/>
              </a:spcAft>
              <a:buNone/>
            </a:pPr>
            <a:r>
              <a:rPr lang="en-US" sz="1800">
                <a:solidFill>
                  <a:srgbClr val="C78250"/>
                </a:solidFill>
                <a:latin typeface="Arial"/>
                <a:ea typeface="Arial"/>
                <a:cs typeface="Arial"/>
                <a:sym typeface="Arial"/>
              </a:rPr>
              <a:t>coordination</a:t>
            </a:r>
            <a:endParaRPr/>
          </a:p>
          <a:p>
            <a:pPr indent="0" lvl="0" marL="0" marR="0" rtl="0" algn="l">
              <a:spcBef>
                <a:spcPts val="0"/>
              </a:spcBef>
              <a:spcAft>
                <a:spcPts val="0"/>
              </a:spcAft>
              <a:buNone/>
            </a:pPr>
            <a:r>
              <a:rPr lang="en-US" sz="1800">
                <a:solidFill>
                  <a:srgbClr val="C78250"/>
                </a:solidFill>
                <a:latin typeface="Arial"/>
                <a:ea typeface="Arial"/>
                <a:cs typeface="Arial"/>
                <a:sym typeface="Arial"/>
              </a:rPr>
              <a:t>balance</a:t>
            </a:r>
            <a:endParaRPr/>
          </a:p>
        </p:txBody>
      </p:sp>
      <p:pic>
        <p:nvPicPr>
          <p:cNvPr id="209" name="Google Shape;209;p25"/>
          <p:cNvPicPr preferRelativeResize="0"/>
          <p:nvPr/>
        </p:nvPicPr>
        <p:blipFill rotWithShape="1">
          <a:blip r:embed="rId3">
            <a:alphaModFix/>
          </a:blip>
          <a:srcRect b="0" l="0" r="0" t="0"/>
          <a:stretch/>
        </p:blipFill>
        <p:spPr>
          <a:xfrm>
            <a:off x="2286000" y="2057400"/>
            <a:ext cx="3971925" cy="2793365"/>
          </a:xfrm>
          <a:prstGeom prst="rect">
            <a:avLst/>
          </a:prstGeom>
          <a:noFill/>
          <a:ln>
            <a:noFill/>
          </a:ln>
        </p:spPr>
      </p:pic>
      <p:sp>
        <p:nvSpPr>
          <p:cNvPr id="210" name="Google Shape;210;p25"/>
          <p:cNvSpPr/>
          <p:nvPr/>
        </p:nvSpPr>
        <p:spPr>
          <a:xfrm>
            <a:off x="838200" y="4343400"/>
            <a:ext cx="2514600" cy="2362200"/>
          </a:xfrm>
          <a:prstGeom prst="noSmoking">
            <a:avLst>
              <a:gd fmla="val 18750" name="adj"/>
            </a:avLst>
          </a:prstGeom>
          <a:solidFill>
            <a:srgbClr val="FF0000">
              <a:alpha val="23921"/>
            </a:srgbClr>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25"/>
          <p:cNvSpPr/>
          <p:nvPr/>
        </p:nvSpPr>
        <p:spPr>
          <a:xfrm>
            <a:off x="3657600" y="3657600"/>
            <a:ext cx="1143000" cy="457200"/>
          </a:xfrm>
          <a:prstGeom prst="mathMultiply">
            <a:avLst>
              <a:gd fmla="val 23520" name="adj1"/>
            </a:avLst>
          </a:prstGeom>
          <a:solidFill>
            <a:srgbClr val="FF0000"/>
          </a:solidFill>
          <a:ln cap="flat" cmpd="sng" w="9525">
            <a:solidFill>
              <a:srgbClr val="D6020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Clive Wearing</a:t>
            </a:r>
            <a:endParaRPr b="0" i="0" sz="4400" u="none" cap="none" strike="noStrike">
              <a:solidFill>
                <a:schemeClr val="dk1"/>
              </a:solidFill>
              <a:latin typeface="Calibri"/>
              <a:ea typeface="Calibri"/>
              <a:cs typeface="Calibri"/>
              <a:sym typeface="Calibri"/>
            </a:endParaRPr>
          </a:p>
        </p:txBody>
      </p:sp>
      <p:sp>
        <p:nvSpPr>
          <p:cNvPr id="218" name="Google Shape;218;p26"/>
          <p:cNvSpPr txBox="1"/>
          <p:nvPr/>
        </p:nvSpPr>
        <p:spPr>
          <a:xfrm>
            <a:off x="152400" y="6324600"/>
            <a:ext cx="477707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http://www.youtube.com/watch?v=Vwigmktix2Y</a:t>
            </a:r>
            <a:endParaRPr/>
          </a:p>
        </p:txBody>
      </p:sp>
      <p:pic>
        <p:nvPicPr>
          <p:cNvPr id="219" name="Google Shape;219;p26"/>
          <p:cNvPicPr preferRelativeResize="0"/>
          <p:nvPr/>
        </p:nvPicPr>
        <p:blipFill rotWithShape="1">
          <a:blip r:embed="rId3">
            <a:alphaModFix/>
          </a:blip>
          <a:srcRect b="0" l="0" r="0" t="0"/>
          <a:stretch/>
        </p:blipFill>
        <p:spPr>
          <a:xfrm>
            <a:off x="1600200" y="1314450"/>
            <a:ext cx="6096000" cy="457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Clive Wearing</a:t>
            </a:r>
            <a:endParaRPr b="0" i="0" sz="4400" u="none" cap="none" strike="noStrike">
              <a:solidFill>
                <a:schemeClr val="dk1"/>
              </a:solidFill>
              <a:latin typeface="Calibri"/>
              <a:ea typeface="Calibri"/>
              <a:cs typeface="Calibri"/>
              <a:sym typeface="Calibri"/>
            </a:endParaRPr>
          </a:p>
        </p:txBody>
      </p:sp>
      <p:sp>
        <p:nvSpPr>
          <p:cNvPr id="226" name="Google Shape;226;p27"/>
          <p:cNvSpPr txBox="1"/>
          <p:nvPr>
            <p:ph idx="1" type="body"/>
          </p:nvPr>
        </p:nvSpPr>
        <p:spPr>
          <a:xfrm>
            <a:off x="1295400" y="1524000"/>
            <a:ext cx="7696200" cy="251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960"/>
              <a:buFont typeface="Arial"/>
              <a:buNone/>
            </a:pPr>
            <a:r>
              <a:rPr b="0" i="0" lang="en-US" sz="2960" u="none" cap="none" strike="noStrike">
                <a:solidFill>
                  <a:schemeClr val="dk1"/>
                </a:solidFill>
                <a:latin typeface="Calibri"/>
                <a:ea typeface="Calibri"/>
                <a:cs typeface="Calibri"/>
                <a:sym typeface="Calibri"/>
              </a:rPr>
              <a:t>1) Amnesia: lost old memories</a:t>
            </a:r>
            <a:endParaRPr/>
          </a:p>
          <a:p>
            <a:pPr indent="0" lvl="0" marL="0" marR="0" rtl="0" algn="l">
              <a:lnSpc>
                <a:spcPct val="90000"/>
              </a:lnSpc>
              <a:spcBef>
                <a:spcPts val="592"/>
              </a:spcBef>
              <a:spcAft>
                <a:spcPts val="0"/>
              </a:spcAft>
              <a:buClr>
                <a:schemeClr val="dk1"/>
              </a:buClr>
              <a:buSzPts val="2960"/>
              <a:buFont typeface="Arial"/>
              <a:buNone/>
            </a:pPr>
            <a:r>
              <a:rPr b="0" i="0" lang="en-US" sz="2960" u="none" cap="none" strike="noStrike">
                <a:solidFill>
                  <a:schemeClr val="dk1"/>
                </a:solidFill>
                <a:latin typeface="Calibri"/>
                <a:ea typeface="Calibri"/>
                <a:cs typeface="Calibri"/>
                <a:sym typeface="Calibri"/>
              </a:rPr>
              <a:t>2) No new memories: damage to hippocampus</a:t>
            </a:r>
            <a:endParaRPr b="0" i="0" sz="2960" u="none" cap="none" strike="noStrike">
              <a:solidFill>
                <a:schemeClr val="dk1"/>
              </a:solidFill>
              <a:latin typeface="Calibri"/>
              <a:ea typeface="Calibri"/>
              <a:cs typeface="Calibri"/>
              <a:sym typeface="Calibri"/>
            </a:endParaRPr>
          </a:p>
          <a:p>
            <a:pPr indent="0" lvl="0" marL="0" marR="0" rtl="0" algn="l">
              <a:lnSpc>
                <a:spcPct val="90000"/>
              </a:lnSpc>
              <a:spcBef>
                <a:spcPts val="592"/>
              </a:spcBef>
              <a:spcAft>
                <a:spcPts val="0"/>
              </a:spcAft>
              <a:buClr>
                <a:schemeClr val="dk1"/>
              </a:buClr>
              <a:buSzPts val="2960"/>
              <a:buFont typeface="Arial"/>
              <a:buNone/>
            </a:pPr>
            <a:r>
              <a:rPr b="0" i="0" lang="en-US" sz="2960" u="none" cap="none" strike="noStrike">
                <a:solidFill>
                  <a:schemeClr val="dk1"/>
                </a:solidFill>
                <a:latin typeface="Calibri"/>
                <a:ea typeface="Calibri"/>
                <a:cs typeface="Calibri"/>
                <a:sym typeface="Calibri"/>
              </a:rPr>
              <a:t>		Hippocampus </a:t>
            </a:r>
            <a:endParaRPr b="0" i="0" sz="2960" u="none" cap="none" strike="noStrike">
              <a:solidFill>
                <a:schemeClr val="dk1"/>
              </a:solidFill>
              <a:latin typeface="Calibri"/>
              <a:ea typeface="Calibri"/>
              <a:cs typeface="Calibri"/>
              <a:sym typeface="Calibri"/>
            </a:endParaRPr>
          </a:p>
          <a:p>
            <a:pPr indent="0" lvl="0" marL="0" marR="0" rtl="0" algn="l">
              <a:lnSpc>
                <a:spcPct val="90000"/>
              </a:lnSpc>
              <a:spcBef>
                <a:spcPts val="592"/>
              </a:spcBef>
              <a:spcAft>
                <a:spcPts val="0"/>
              </a:spcAft>
              <a:buClr>
                <a:schemeClr val="dk1"/>
              </a:buClr>
              <a:buSzPts val="2960"/>
              <a:buFont typeface="Arial"/>
              <a:buNone/>
            </a:pPr>
            <a:r>
              <a:rPr b="0" i="0" lang="en-US" sz="2960" u="none" cap="none" strike="noStrike">
                <a:solidFill>
                  <a:schemeClr val="dk1"/>
                </a:solidFill>
                <a:latin typeface="Calibri"/>
                <a:ea typeface="Calibri"/>
                <a:cs typeface="Calibri"/>
                <a:sym typeface="Calibri"/>
              </a:rPr>
              <a:t>short term memory→long term memory</a:t>
            </a:r>
            <a:endParaRPr/>
          </a:p>
          <a:p>
            <a:pPr indent="-342900" lvl="0" marL="342900" marR="0" rtl="0" algn="l">
              <a:lnSpc>
                <a:spcPct val="90000"/>
              </a:lnSpc>
              <a:spcBef>
                <a:spcPts val="592"/>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His memory only lasts between 7s and 30s</a:t>
            </a:r>
            <a:endParaRPr/>
          </a:p>
        </p:txBody>
      </p:sp>
      <p:pic>
        <p:nvPicPr>
          <p:cNvPr id="227" name="Google Shape;227;p27"/>
          <p:cNvPicPr preferRelativeResize="0"/>
          <p:nvPr/>
        </p:nvPicPr>
        <p:blipFill rotWithShape="1">
          <a:blip r:embed="rId3">
            <a:alphaModFix/>
          </a:blip>
          <a:srcRect b="0" l="0" r="0" t="0"/>
          <a:stretch/>
        </p:blipFill>
        <p:spPr>
          <a:xfrm>
            <a:off x="766697" y="4371975"/>
            <a:ext cx="2667000" cy="1876425"/>
          </a:xfrm>
          <a:prstGeom prst="rect">
            <a:avLst/>
          </a:prstGeom>
          <a:noFill/>
          <a:ln>
            <a:noFill/>
          </a:ln>
        </p:spPr>
      </p:pic>
      <p:pic>
        <p:nvPicPr>
          <p:cNvPr id="228" name="Google Shape;228;p27"/>
          <p:cNvPicPr preferRelativeResize="0"/>
          <p:nvPr/>
        </p:nvPicPr>
        <p:blipFill rotWithShape="1">
          <a:blip r:embed="rId4">
            <a:alphaModFix/>
          </a:blip>
          <a:srcRect b="0" l="0" r="0" t="0"/>
          <a:stretch/>
        </p:blipFill>
        <p:spPr>
          <a:xfrm>
            <a:off x="3467100" y="4357688"/>
            <a:ext cx="2209800" cy="1819275"/>
          </a:xfrm>
          <a:prstGeom prst="rect">
            <a:avLst/>
          </a:prstGeom>
          <a:noFill/>
          <a:ln>
            <a:noFill/>
          </a:ln>
        </p:spPr>
      </p:pic>
      <p:pic>
        <p:nvPicPr>
          <p:cNvPr id="229" name="Google Shape;229;p27"/>
          <p:cNvPicPr preferRelativeResize="0"/>
          <p:nvPr/>
        </p:nvPicPr>
        <p:blipFill rotWithShape="1">
          <a:blip r:embed="rId5">
            <a:alphaModFix/>
          </a:blip>
          <a:srcRect b="0" l="0" r="0" t="0"/>
          <a:stretch/>
        </p:blipFill>
        <p:spPr>
          <a:xfrm>
            <a:off x="5791200" y="4443413"/>
            <a:ext cx="2057400" cy="1733550"/>
          </a:xfrm>
          <a:prstGeom prst="rect">
            <a:avLst/>
          </a:prstGeom>
          <a:noFill/>
          <a:ln>
            <a:noFill/>
          </a:ln>
        </p:spPr>
      </p:pic>
      <p:sp>
        <p:nvSpPr>
          <p:cNvPr id="230" name="Google Shape;230;p27"/>
          <p:cNvSpPr/>
          <p:nvPr/>
        </p:nvSpPr>
        <p:spPr>
          <a:xfrm>
            <a:off x="0" y="2333625"/>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27"/>
          <p:cNvSpPr/>
          <p:nvPr/>
        </p:nvSpPr>
        <p:spPr>
          <a:xfrm>
            <a:off x="0" y="680085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8"/>
          <p:cNvSpPr txBox="1"/>
          <p:nvPr>
            <p:ph type="title"/>
          </p:nvPr>
        </p:nvSpPr>
        <p:spPr>
          <a:xfrm>
            <a:off x="304800" y="304800"/>
            <a:ext cx="8610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Recall: What does the temporal lobe do?</a:t>
            </a:r>
            <a:endParaRPr b="0" i="0" sz="3959" u="none" cap="none" strike="noStrike">
              <a:solidFill>
                <a:schemeClr val="dk1"/>
              </a:solidFill>
              <a:latin typeface="Calibri"/>
              <a:ea typeface="Calibri"/>
              <a:cs typeface="Calibri"/>
              <a:sym typeface="Calibri"/>
            </a:endParaRPr>
          </a:p>
        </p:txBody>
      </p:sp>
      <p:pic>
        <p:nvPicPr>
          <p:cNvPr descr="200px-Gray739-emphasizing-hippocampus.png" id="238" name="Google Shape;238;p28"/>
          <p:cNvPicPr preferRelativeResize="0"/>
          <p:nvPr/>
        </p:nvPicPr>
        <p:blipFill rotWithShape="1">
          <a:blip r:embed="rId3">
            <a:alphaModFix/>
          </a:blip>
          <a:srcRect b="7259" l="4431" r="5754" t="14438"/>
          <a:stretch/>
        </p:blipFill>
        <p:spPr>
          <a:xfrm>
            <a:off x="4343400" y="1828800"/>
            <a:ext cx="4631050" cy="3068395"/>
          </a:xfrm>
          <a:prstGeom prst="rect">
            <a:avLst/>
          </a:prstGeom>
          <a:noFill/>
          <a:ln>
            <a:noFill/>
          </a:ln>
        </p:spPr>
      </p:pic>
      <p:sp>
        <p:nvSpPr>
          <p:cNvPr id="239" name="Google Shape;239;p28"/>
          <p:cNvSpPr txBox="1"/>
          <p:nvPr/>
        </p:nvSpPr>
        <p:spPr>
          <a:xfrm>
            <a:off x="6477000" y="4953000"/>
            <a:ext cx="189742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Hippocampus</a:t>
            </a:r>
            <a:endParaRPr sz="2400">
              <a:solidFill>
                <a:schemeClr val="dk1"/>
              </a:solidFill>
              <a:latin typeface="Calibri"/>
              <a:ea typeface="Calibri"/>
              <a:cs typeface="Calibri"/>
              <a:sym typeface="Calibri"/>
            </a:endParaRPr>
          </a:p>
        </p:txBody>
      </p:sp>
      <p:sp>
        <p:nvSpPr>
          <p:cNvPr id="240" name="Google Shape;240;p28"/>
          <p:cNvSpPr txBox="1"/>
          <p:nvPr/>
        </p:nvSpPr>
        <p:spPr>
          <a:xfrm>
            <a:off x="533400" y="5105400"/>
            <a:ext cx="20254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Temporal Lobe</a:t>
            </a:r>
            <a:endParaRPr sz="2400">
              <a:solidFill>
                <a:schemeClr val="dk1"/>
              </a:solidFill>
              <a:latin typeface="Calibri"/>
              <a:ea typeface="Calibri"/>
              <a:cs typeface="Calibri"/>
              <a:sym typeface="Calibri"/>
            </a:endParaRPr>
          </a:p>
        </p:txBody>
      </p:sp>
      <p:pic>
        <p:nvPicPr>
          <p:cNvPr id="241" name="Google Shape;241;p28"/>
          <p:cNvPicPr preferRelativeResize="0"/>
          <p:nvPr/>
        </p:nvPicPr>
        <p:blipFill rotWithShape="1">
          <a:blip r:embed="rId4">
            <a:alphaModFix/>
          </a:blip>
          <a:srcRect b="9866" l="28288" r="24460" t="40366"/>
          <a:stretch/>
        </p:blipFill>
        <p:spPr>
          <a:xfrm>
            <a:off x="533400" y="1905000"/>
            <a:ext cx="3517784" cy="31453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9"/>
          <p:cNvSpPr txBox="1"/>
          <p:nvPr>
            <p:ph type="title"/>
          </p:nvPr>
        </p:nvSpPr>
        <p:spPr>
          <a:xfrm>
            <a:off x="304800" y="304800"/>
            <a:ext cx="8610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Recall: What does the temporal lobe do?</a:t>
            </a:r>
            <a:endParaRPr b="0" i="0" sz="3959" u="none" cap="none" strike="noStrike">
              <a:solidFill>
                <a:schemeClr val="dk1"/>
              </a:solidFill>
              <a:latin typeface="Calibri"/>
              <a:ea typeface="Calibri"/>
              <a:cs typeface="Calibri"/>
              <a:sym typeface="Calibri"/>
            </a:endParaRPr>
          </a:p>
        </p:txBody>
      </p:sp>
      <p:pic>
        <p:nvPicPr>
          <p:cNvPr descr="200px-Gray739-emphasizing-hippocampus.png" id="248" name="Google Shape;248;p29"/>
          <p:cNvPicPr preferRelativeResize="0"/>
          <p:nvPr/>
        </p:nvPicPr>
        <p:blipFill rotWithShape="1">
          <a:blip r:embed="rId3">
            <a:alphaModFix/>
          </a:blip>
          <a:srcRect b="7259" l="4431" r="5754" t="14438"/>
          <a:stretch/>
        </p:blipFill>
        <p:spPr>
          <a:xfrm>
            <a:off x="4343400" y="1828800"/>
            <a:ext cx="4631050" cy="3068395"/>
          </a:xfrm>
          <a:prstGeom prst="rect">
            <a:avLst/>
          </a:prstGeom>
          <a:noFill/>
          <a:ln>
            <a:noFill/>
          </a:ln>
        </p:spPr>
      </p:pic>
      <p:sp>
        <p:nvSpPr>
          <p:cNvPr id="249" name="Google Shape;249;p29"/>
          <p:cNvSpPr txBox="1"/>
          <p:nvPr/>
        </p:nvSpPr>
        <p:spPr>
          <a:xfrm>
            <a:off x="6477000" y="4953000"/>
            <a:ext cx="189742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Hippocampus</a:t>
            </a:r>
            <a:endParaRPr sz="2400">
              <a:solidFill>
                <a:schemeClr val="dk1"/>
              </a:solidFill>
              <a:latin typeface="Calibri"/>
              <a:ea typeface="Calibri"/>
              <a:cs typeface="Calibri"/>
              <a:sym typeface="Calibri"/>
            </a:endParaRPr>
          </a:p>
        </p:txBody>
      </p:sp>
      <p:sp>
        <p:nvSpPr>
          <p:cNvPr id="250" name="Google Shape;250;p29"/>
          <p:cNvSpPr txBox="1"/>
          <p:nvPr/>
        </p:nvSpPr>
        <p:spPr>
          <a:xfrm>
            <a:off x="533400" y="5105400"/>
            <a:ext cx="20254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Temporal Lobe</a:t>
            </a:r>
            <a:endParaRPr sz="2400">
              <a:solidFill>
                <a:schemeClr val="dk1"/>
              </a:solidFill>
              <a:latin typeface="Calibri"/>
              <a:ea typeface="Calibri"/>
              <a:cs typeface="Calibri"/>
              <a:sym typeface="Calibri"/>
            </a:endParaRPr>
          </a:p>
        </p:txBody>
      </p:sp>
      <p:pic>
        <p:nvPicPr>
          <p:cNvPr id="251" name="Google Shape;251;p29"/>
          <p:cNvPicPr preferRelativeResize="0"/>
          <p:nvPr/>
        </p:nvPicPr>
        <p:blipFill rotWithShape="1">
          <a:blip r:embed="rId4">
            <a:alphaModFix/>
          </a:blip>
          <a:srcRect b="9866" l="28288" r="24460" t="40366"/>
          <a:stretch/>
        </p:blipFill>
        <p:spPr>
          <a:xfrm>
            <a:off x="533400" y="1905000"/>
            <a:ext cx="3517784" cy="3145327"/>
          </a:xfrm>
          <a:prstGeom prst="rect">
            <a:avLst/>
          </a:prstGeom>
          <a:noFill/>
          <a:ln>
            <a:noFill/>
          </a:ln>
        </p:spPr>
      </p:pic>
      <p:sp>
        <p:nvSpPr>
          <p:cNvPr id="252" name="Google Shape;252;p29"/>
          <p:cNvSpPr txBox="1"/>
          <p:nvPr/>
        </p:nvSpPr>
        <p:spPr>
          <a:xfrm>
            <a:off x="533400" y="5486400"/>
            <a:ext cx="48013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Make new memories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0"/>
          <p:cNvSpPr txBox="1"/>
          <p:nvPr>
            <p:ph type="title"/>
          </p:nvPr>
        </p:nvSpPr>
        <p:spPr>
          <a:xfrm>
            <a:off x="304800" y="304800"/>
            <a:ext cx="8610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Recall: What does the temporal lobe do?</a:t>
            </a:r>
            <a:endParaRPr b="0" i="0" sz="3959" u="none" cap="none" strike="noStrike">
              <a:solidFill>
                <a:schemeClr val="dk1"/>
              </a:solidFill>
              <a:latin typeface="Calibri"/>
              <a:ea typeface="Calibri"/>
              <a:cs typeface="Calibri"/>
              <a:sym typeface="Calibri"/>
            </a:endParaRPr>
          </a:p>
        </p:txBody>
      </p:sp>
      <p:pic>
        <p:nvPicPr>
          <p:cNvPr descr="200px-Gray739-emphasizing-hippocampus.png" id="259" name="Google Shape;259;p30"/>
          <p:cNvPicPr preferRelativeResize="0"/>
          <p:nvPr/>
        </p:nvPicPr>
        <p:blipFill rotWithShape="1">
          <a:blip r:embed="rId3">
            <a:alphaModFix/>
          </a:blip>
          <a:srcRect b="7259" l="4431" r="5754" t="14438"/>
          <a:stretch/>
        </p:blipFill>
        <p:spPr>
          <a:xfrm>
            <a:off x="4343400" y="1828800"/>
            <a:ext cx="4631050" cy="3068395"/>
          </a:xfrm>
          <a:prstGeom prst="rect">
            <a:avLst/>
          </a:prstGeom>
          <a:noFill/>
          <a:ln>
            <a:noFill/>
          </a:ln>
        </p:spPr>
      </p:pic>
      <p:sp>
        <p:nvSpPr>
          <p:cNvPr id="260" name="Google Shape;260;p30"/>
          <p:cNvSpPr txBox="1"/>
          <p:nvPr/>
        </p:nvSpPr>
        <p:spPr>
          <a:xfrm>
            <a:off x="6477000" y="4953000"/>
            <a:ext cx="189742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Hippocampus</a:t>
            </a:r>
            <a:endParaRPr sz="2400">
              <a:solidFill>
                <a:schemeClr val="dk1"/>
              </a:solidFill>
              <a:latin typeface="Calibri"/>
              <a:ea typeface="Calibri"/>
              <a:cs typeface="Calibri"/>
              <a:sym typeface="Calibri"/>
            </a:endParaRPr>
          </a:p>
        </p:txBody>
      </p:sp>
      <p:sp>
        <p:nvSpPr>
          <p:cNvPr id="261" name="Google Shape;261;p30"/>
          <p:cNvSpPr txBox="1"/>
          <p:nvPr/>
        </p:nvSpPr>
        <p:spPr>
          <a:xfrm>
            <a:off x="533400" y="5105400"/>
            <a:ext cx="20254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Temporal Lobe</a:t>
            </a:r>
            <a:endParaRPr sz="2400">
              <a:solidFill>
                <a:schemeClr val="dk1"/>
              </a:solidFill>
              <a:latin typeface="Calibri"/>
              <a:ea typeface="Calibri"/>
              <a:cs typeface="Calibri"/>
              <a:sym typeface="Calibri"/>
            </a:endParaRPr>
          </a:p>
        </p:txBody>
      </p:sp>
      <p:pic>
        <p:nvPicPr>
          <p:cNvPr id="262" name="Google Shape;262;p30"/>
          <p:cNvPicPr preferRelativeResize="0"/>
          <p:nvPr/>
        </p:nvPicPr>
        <p:blipFill rotWithShape="1">
          <a:blip r:embed="rId4">
            <a:alphaModFix/>
          </a:blip>
          <a:srcRect b="9866" l="28288" r="24460" t="40366"/>
          <a:stretch/>
        </p:blipFill>
        <p:spPr>
          <a:xfrm>
            <a:off x="533400" y="1905000"/>
            <a:ext cx="3517784" cy="3145327"/>
          </a:xfrm>
          <a:prstGeom prst="rect">
            <a:avLst/>
          </a:prstGeom>
          <a:noFill/>
          <a:ln>
            <a:noFill/>
          </a:ln>
        </p:spPr>
      </p:pic>
      <p:sp>
        <p:nvSpPr>
          <p:cNvPr id="263" name="Google Shape;263;p30"/>
          <p:cNvSpPr txBox="1"/>
          <p:nvPr/>
        </p:nvSpPr>
        <p:spPr>
          <a:xfrm>
            <a:off x="533400" y="5486400"/>
            <a:ext cx="862659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Make new memories			short term memory→long term memory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pic>
        <p:nvPicPr>
          <p:cNvPr descr="C:\Users\lengelhardt\Desktop\Brain comparison.png" id="269" name="Google Shape;269;p31"/>
          <p:cNvPicPr preferRelativeResize="0"/>
          <p:nvPr/>
        </p:nvPicPr>
        <p:blipFill rotWithShape="1">
          <a:blip r:embed="rId3">
            <a:alphaModFix/>
          </a:blip>
          <a:srcRect b="0" l="0" r="0" t="0"/>
          <a:stretch/>
        </p:blipFill>
        <p:spPr>
          <a:xfrm>
            <a:off x="1905000" y="1066800"/>
            <a:ext cx="4659611" cy="5582816"/>
          </a:xfrm>
          <a:prstGeom prst="rect">
            <a:avLst/>
          </a:prstGeom>
          <a:noFill/>
          <a:ln>
            <a:noFill/>
          </a:ln>
        </p:spPr>
      </p:pic>
      <p:grpSp>
        <p:nvGrpSpPr>
          <p:cNvPr id="270" name="Google Shape;270;p31"/>
          <p:cNvGrpSpPr/>
          <p:nvPr/>
        </p:nvGrpSpPr>
        <p:grpSpPr>
          <a:xfrm>
            <a:off x="228600" y="1295400"/>
            <a:ext cx="1573805" cy="2219320"/>
            <a:chOff x="1209031" y="3505200"/>
            <a:chExt cx="1280052" cy="1765300"/>
          </a:xfrm>
        </p:grpSpPr>
        <p:pic>
          <p:nvPicPr>
            <p:cNvPr id="271" name="Google Shape;271;p31"/>
            <p:cNvPicPr preferRelativeResize="0"/>
            <p:nvPr/>
          </p:nvPicPr>
          <p:blipFill rotWithShape="1">
            <a:blip r:embed="rId4">
              <a:alphaModFix/>
            </a:blip>
            <a:srcRect b="0" l="0" r="0" t="0"/>
            <a:stretch/>
          </p:blipFill>
          <p:spPr>
            <a:xfrm>
              <a:off x="1209031" y="3505200"/>
              <a:ext cx="1280052" cy="1765300"/>
            </a:xfrm>
            <a:prstGeom prst="rect">
              <a:avLst/>
            </a:prstGeom>
            <a:noFill/>
            <a:ln>
              <a:noFill/>
            </a:ln>
          </p:spPr>
        </p:pic>
        <p:cxnSp>
          <p:nvCxnSpPr>
            <p:cNvPr id="272" name="Google Shape;272;p31"/>
            <p:cNvCxnSpPr/>
            <p:nvPr/>
          </p:nvCxnSpPr>
          <p:spPr>
            <a:xfrm>
              <a:off x="2133600" y="4191000"/>
              <a:ext cx="228600" cy="76200"/>
            </a:xfrm>
            <a:prstGeom prst="straightConnector1">
              <a:avLst/>
            </a:prstGeom>
            <a:noFill/>
            <a:ln cap="flat" cmpd="sng" w="19050">
              <a:solidFill>
                <a:schemeClr val="dk1"/>
              </a:solidFill>
              <a:prstDash val="solid"/>
              <a:round/>
              <a:headEnd len="sm" w="sm" type="none"/>
              <a:tailEnd len="sm" w="sm" type="none"/>
            </a:ln>
          </p:spPr>
        </p:cxnSp>
        <p:cxnSp>
          <p:nvCxnSpPr>
            <p:cNvPr id="273" name="Google Shape;273;p31"/>
            <p:cNvCxnSpPr/>
            <p:nvPr/>
          </p:nvCxnSpPr>
          <p:spPr>
            <a:xfrm>
              <a:off x="1371600" y="4130570"/>
              <a:ext cx="228600" cy="19050"/>
            </a:xfrm>
            <a:prstGeom prst="straightConnector1">
              <a:avLst/>
            </a:prstGeom>
            <a:noFill/>
            <a:ln cap="flat" cmpd="sng" w="19050">
              <a:solidFill>
                <a:schemeClr val="dk1"/>
              </a:solidFill>
              <a:prstDash val="solid"/>
              <a:round/>
              <a:headEnd len="sm" w="sm" type="none"/>
              <a:tailEnd len="sm" w="sm" type="none"/>
            </a:ln>
          </p:spPr>
        </p:cxnSp>
        <p:cxnSp>
          <p:nvCxnSpPr>
            <p:cNvPr id="274" name="Google Shape;274;p31"/>
            <p:cNvCxnSpPr/>
            <p:nvPr/>
          </p:nvCxnSpPr>
          <p:spPr>
            <a:xfrm>
              <a:off x="2002536" y="4831080"/>
              <a:ext cx="54864" cy="274320"/>
            </a:xfrm>
            <a:prstGeom prst="straightConnector1">
              <a:avLst/>
            </a:prstGeom>
            <a:noFill/>
            <a:ln cap="flat" cmpd="sng" w="19050">
              <a:solidFill>
                <a:schemeClr val="dk1"/>
              </a:solidFill>
              <a:prstDash val="solid"/>
              <a:round/>
              <a:headEnd len="sm" w="sm" type="none"/>
              <a:tailEnd len="sm" w="sm" type="none"/>
            </a:ln>
          </p:spPr>
        </p:cxnSp>
        <p:cxnSp>
          <p:nvCxnSpPr>
            <p:cNvPr id="275" name="Google Shape;275;p31"/>
            <p:cNvCxnSpPr/>
            <p:nvPr/>
          </p:nvCxnSpPr>
          <p:spPr>
            <a:xfrm>
              <a:off x="1752600" y="4872278"/>
              <a:ext cx="0" cy="233122"/>
            </a:xfrm>
            <a:prstGeom prst="straightConnector1">
              <a:avLst/>
            </a:prstGeom>
            <a:noFill/>
            <a:ln cap="flat" cmpd="sng" w="19050">
              <a:solidFill>
                <a:schemeClr val="dk1"/>
              </a:solidFill>
              <a:prstDash val="solid"/>
              <a:round/>
              <a:headEnd len="sm" w="sm" type="none"/>
              <a:tailEnd len="sm" w="sm" type="none"/>
            </a:ln>
          </p:spPr>
        </p:cxnSp>
        <p:cxnSp>
          <p:nvCxnSpPr>
            <p:cNvPr id="276" name="Google Shape;276;p31"/>
            <p:cNvCxnSpPr/>
            <p:nvPr/>
          </p:nvCxnSpPr>
          <p:spPr>
            <a:xfrm flipH="1">
              <a:off x="1905000" y="5105400"/>
              <a:ext cx="152400" cy="76200"/>
            </a:xfrm>
            <a:prstGeom prst="straightConnector1">
              <a:avLst/>
            </a:prstGeom>
            <a:noFill/>
            <a:ln cap="flat" cmpd="sng" w="19050">
              <a:solidFill>
                <a:schemeClr val="dk1"/>
              </a:solidFill>
              <a:prstDash val="solid"/>
              <a:round/>
              <a:headEnd len="sm" w="sm" type="none"/>
              <a:tailEnd len="sm" w="sm" type="none"/>
            </a:ln>
          </p:spPr>
        </p:cxnSp>
        <p:cxnSp>
          <p:nvCxnSpPr>
            <p:cNvPr id="277" name="Google Shape;277;p31"/>
            <p:cNvCxnSpPr/>
            <p:nvPr/>
          </p:nvCxnSpPr>
          <p:spPr>
            <a:xfrm flipH="1">
              <a:off x="1600200" y="5105400"/>
              <a:ext cx="152400" cy="76200"/>
            </a:xfrm>
            <a:prstGeom prst="straightConnector1">
              <a:avLst/>
            </a:prstGeom>
            <a:noFill/>
            <a:ln cap="flat" cmpd="sng" w="19050">
              <a:solidFill>
                <a:schemeClr val="dk1"/>
              </a:solidFill>
              <a:prstDash val="solid"/>
              <a:round/>
              <a:headEnd len="sm" w="sm" type="none"/>
              <a:tailEnd len="sm" w="sm" type="none"/>
            </a:ln>
          </p:spPr>
        </p:cxnSp>
        <p:cxnSp>
          <p:nvCxnSpPr>
            <p:cNvPr id="278" name="Google Shape;278;p31"/>
            <p:cNvCxnSpPr/>
            <p:nvPr/>
          </p:nvCxnSpPr>
          <p:spPr>
            <a:xfrm flipH="1">
              <a:off x="2336683" y="4191000"/>
              <a:ext cx="76200" cy="76200"/>
            </a:xfrm>
            <a:prstGeom prst="straightConnector1">
              <a:avLst/>
            </a:prstGeom>
            <a:noFill/>
            <a:ln cap="flat" cmpd="sng" w="19050">
              <a:solidFill>
                <a:schemeClr val="dk1"/>
              </a:solidFill>
              <a:prstDash val="solid"/>
              <a:round/>
              <a:headEnd len="sm" w="sm" type="none"/>
              <a:tailEnd len="sm" w="sm" type="none"/>
            </a:ln>
          </p:spPr>
        </p:cxnSp>
        <p:cxnSp>
          <p:nvCxnSpPr>
            <p:cNvPr id="279" name="Google Shape;279;p31"/>
            <p:cNvCxnSpPr/>
            <p:nvPr/>
          </p:nvCxnSpPr>
          <p:spPr>
            <a:xfrm flipH="1">
              <a:off x="2342148" y="4156982"/>
              <a:ext cx="38100" cy="91970"/>
            </a:xfrm>
            <a:prstGeom prst="straightConnector1">
              <a:avLst/>
            </a:prstGeom>
            <a:noFill/>
            <a:ln cap="flat" cmpd="sng" w="19050">
              <a:solidFill>
                <a:schemeClr val="dk1"/>
              </a:solidFill>
              <a:prstDash val="solid"/>
              <a:round/>
              <a:headEnd len="sm" w="sm" type="none"/>
              <a:tailEnd len="sm" w="sm" type="none"/>
            </a:ln>
          </p:spPr>
        </p:cxnSp>
        <p:cxnSp>
          <p:nvCxnSpPr>
            <p:cNvPr id="280" name="Google Shape;280;p31"/>
            <p:cNvCxnSpPr/>
            <p:nvPr/>
          </p:nvCxnSpPr>
          <p:spPr>
            <a:xfrm flipH="1">
              <a:off x="1295400" y="4126767"/>
              <a:ext cx="76200" cy="76200"/>
            </a:xfrm>
            <a:prstGeom prst="straightConnector1">
              <a:avLst/>
            </a:prstGeom>
            <a:noFill/>
            <a:ln cap="flat" cmpd="sng" w="19050">
              <a:solidFill>
                <a:schemeClr val="dk1"/>
              </a:solidFill>
              <a:prstDash val="solid"/>
              <a:round/>
              <a:headEnd len="sm" w="sm" type="none"/>
              <a:tailEnd len="sm" w="sm" type="none"/>
            </a:ln>
          </p:spPr>
        </p:cxnSp>
        <p:cxnSp>
          <p:nvCxnSpPr>
            <p:cNvPr id="281" name="Google Shape;281;p31"/>
            <p:cNvCxnSpPr/>
            <p:nvPr/>
          </p:nvCxnSpPr>
          <p:spPr>
            <a:xfrm>
              <a:off x="1288161" y="4059936"/>
              <a:ext cx="54864" cy="54864"/>
            </a:xfrm>
            <a:prstGeom prst="straightConnector1">
              <a:avLst/>
            </a:prstGeom>
            <a:noFill/>
            <a:ln cap="flat" cmpd="sng" w="19050">
              <a:solidFill>
                <a:schemeClr val="dk1"/>
              </a:solidFill>
              <a:prstDash val="solid"/>
              <a:round/>
              <a:headEnd len="sm" w="sm" type="none"/>
              <a:tailEnd len="sm" w="sm" type="none"/>
            </a:ln>
          </p:spPr>
        </p:cxnSp>
        <p:cxnSp>
          <p:nvCxnSpPr>
            <p:cNvPr id="282" name="Google Shape;282;p31"/>
            <p:cNvCxnSpPr/>
            <p:nvPr/>
          </p:nvCxnSpPr>
          <p:spPr>
            <a:xfrm flipH="1">
              <a:off x="2336683" y="4257779"/>
              <a:ext cx="19050" cy="91970"/>
            </a:xfrm>
            <a:prstGeom prst="straightConnector1">
              <a:avLst/>
            </a:prstGeom>
            <a:noFill/>
            <a:ln cap="flat" cmpd="sng" w="19050">
              <a:solidFill>
                <a:schemeClr val="dk1"/>
              </a:solidFill>
              <a:prstDash val="solid"/>
              <a:round/>
              <a:headEnd len="sm" w="sm" type="none"/>
              <a:tailEnd len="sm" w="sm" type="none"/>
            </a:ln>
          </p:spPr>
        </p:cxnSp>
        <p:cxnSp>
          <p:nvCxnSpPr>
            <p:cNvPr id="283" name="Google Shape;283;p31"/>
            <p:cNvCxnSpPr/>
            <p:nvPr/>
          </p:nvCxnSpPr>
          <p:spPr>
            <a:xfrm flipH="1">
              <a:off x="1352550" y="4044565"/>
              <a:ext cx="19050" cy="91970"/>
            </a:xfrm>
            <a:prstGeom prst="straightConnector1">
              <a:avLst/>
            </a:prstGeom>
            <a:noFill/>
            <a:ln cap="flat" cmpd="sng" w="19050">
              <a:solidFill>
                <a:schemeClr val="dk1"/>
              </a:solidFill>
              <a:prstDash val="solid"/>
              <a:round/>
              <a:headEnd len="sm" w="sm" type="none"/>
              <a:tailEnd len="sm" w="sm" type="none"/>
            </a:ln>
          </p:spPr>
        </p:cxnSp>
        <p:cxnSp>
          <p:nvCxnSpPr>
            <p:cNvPr id="284" name="Google Shape;284;p31"/>
            <p:cNvCxnSpPr/>
            <p:nvPr/>
          </p:nvCxnSpPr>
          <p:spPr>
            <a:xfrm flipH="1">
              <a:off x="1343025" y="4136255"/>
              <a:ext cx="19050" cy="91970"/>
            </a:xfrm>
            <a:prstGeom prst="straightConnector1">
              <a:avLst/>
            </a:prstGeom>
            <a:noFill/>
            <a:ln cap="flat" cmpd="sng" w="19050">
              <a:solidFill>
                <a:schemeClr val="dk1"/>
              </a:solidFill>
              <a:prstDash val="solid"/>
              <a:round/>
              <a:headEnd len="sm" w="sm" type="none"/>
              <a:tailEnd len="sm" w="sm" type="none"/>
            </a:ln>
          </p:spPr>
        </p:cxnSp>
        <p:cxnSp>
          <p:nvCxnSpPr>
            <p:cNvPr id="285" name="Google Shape;285;p31"/>
            <p:cNvCxnSpPr/>
            <p:nvPr/>
          </p:nvCxnSpPr>
          <p:spPr>
            <a:xfrm rot="10800000">
              <a:off x="1246437" y="4130183"/>
              <a:ext cx="152400" cy="0"/>
            </a:xfrm>
            <a:prstGeom prst="straightConnector1">
              <a:avLst/>
            </a:prstGeom>
            <a:noFill/>
            <a:ln cap="flat" cmpd="sng" w="19050">
              <a:solidFill>
                <a:schemeClr val="dk1"/>
              </a:solidFill>
              <a:prstDash val="solid"/>
              <a:round/>
              <a:headEnd len="sm" w="sm" type="none"/>
              <a:tailEnd len="sm" w="sm" type="none"/>
            </a:ln>
          </p:spPr>
        </p:cxnSp>
        <p:cxnSp>
          <p:nvCxnSpPr>
            <p:cNvPr id="286" name="Google Shape;286;p31"/>
            <p:cNvCxnSpPr/>
            <p:nvPr/>
          </p:nvCxnSpPr>
          <p:spPr>
            <a:xfrm rot="10800000">
              <a:off x="2355732" y="4267200"/>
              <a:ext cx="45720" cy="64008"/>
            </a:xfrm>
            <a:prstGeom prst="straightConnector1">
              <a:avLst/>
            </a:prstGeom>
            <a:noFill/>
            <a:ln cap="flat" cmpd="sng" w="19050">
              <a:solidFill>
                <a:schemeClr val="dk1"/>
              </a:solidFill>
              <a:prstDash val="solid"/>
              <a:round/>
              <a:headEnd len="sm" w="sm" type="none"/>
              <a:tailEnd len="sm" w="sm" type="none"/>
            </a:ln>
          </p:spPr>
        </p:cxnSp>
        <p:cxnSp>
          <p:nvCxnSpPr>
            <p:cNvPr id="287" name="Google Shape;287;p31"/>
            <p:cNvCxnSpPr/>
            <p:nvPr/>
          </p:nvCxnSpPr>
          <p:spPr>
            <a:xfrm rot="10800000">
              <a:off x="2347496" y="4248952"/>
              <a:ext cx="82668" cy="32004"/>
            </a:xfrm>
            <a:prstGeom prst="straightConnector1">
              <a:avLst/>
            </a:prstGeom>
            <a:noFill/>
            <a:ln cap="flat" cmpd="sng" w="19050">
              <a:solidFill>
                <a:schemeClr val="dk1"/>
              </a:solidFill>
              <a:prstDash val="solid"/>
              <a:round/>
              <a:headEnd len="sm" w="sm" type="none"/>
              <a:tailEnd len="sm" w="sm" type="none"/>
            </a:ln>
          </p:spPr>
        </p:cxnSp>
      </p:grpSp>
      <p:pic>
        <p:nvPicPr>
          <p:cNvPr descr="C:\Users\lengelhardt\Desktop\chinese_rat[1].gif" id="288" name="Google Shape;288;p31"/>
          <p:cNvPicPr preferRelativeResize="0"/>
          <p:nvPr/>
        </p:nvPicPr>
        <p:blipFill rotWithShape="1">
          <a:blip r:embed="rId5">
            <a:alphaModFix/>
          </a:blip>
          <a:srcRect b="0" l="0" r="0" t="0"/>
          <a:stretch/>
        </p:blipFill>
        <p:spPr>
          <a:xfrm rot="-943640">
            <a:off x="432314" y="4523540"/>
            <a:ext cx="1566631" cy="1719473"/>
          </a:xfrm>
          <a:prstGeom prst="rect">
            <a:avLst/>
          </a:prstGeom>
          <a:noFill/>
          <a:ln>
            <a:noFill/>
          </a:ln>
        </p:spPr>
      </p:pic>
      <p:sp>
        <p:nvSpPr>
          <p:cNvPr id="289" name="Google Shape;289;p31"/>
          <p:cNvSpPr/>
          <p:nvPr/>
        </p:nvSpPr>
        <p:spPr>
          <a:xfrm>
            <a:off x="8382000" y="0"/>
            <a:ext cx="533400" cy="190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31"/>
          <p:cNvSpPr/>
          <p:nvPr/>
        </p:nvSpPr>
        <p:spPr>
          <a:xfrm>
            <a:off x="152400" y="228600"/>
            <a:ext cx="8839200" cy="5847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Humans and animals have the same brain parts</a:t>
            </a:r>
            <a:endParaRPr sz="1800">
              <a:solidFill>
                <a:schemeClr val="dk1"/>
              </a:solidFill>
              <a:latin typeface="Calibri"/>
              <a:ea typeface="Calibri"/>
              <a:cs typeface="Calibri"/>
              <a:sym typeface="Calibri"/>
            </a:endParaRPr>
          </a:p>
        </p:txBody>
      </p:sp>
      <p:sp>
        <p:nvSpPr>
          <p:cNvPr id="291" name="Google Shape;291;p31"/>
          <p:cNvSpPr/>
          <p:nvPr/>
        </p:nvSpPr>
        <p:spPr>
          <a:xfrm>
            <a:off x="1752600" y="5943600"/>
            <a:ext cx="457200" cy="304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2" name="Google Shape;292;p31"/>
          <p:cNvPicPr preferRelativeResize="0"/>
          <p:nvPr/>
        </p:nvPicPr>
        <p:blipFill rotWithShape="1">
          <a:blip r:embed="rId6">
            <a:alphaModFix/>
          </a:blip>
          <a:srcRect b="0" l="0" r="0" t="0"/>
          <a:stretch/>
        </p:blipFill>
        <p:spPr>
          <a:xfrm>
            <a:off x="6621415" y="4982022"/>
            <a:ext cx="2370185" cy="16675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32"/>
          <p:cNvSpPr txBox="1"/>
          <p:nvPr>
            <p:ph type="title"/>
          </p:nvPr>
        </p:nvSpPr>
        <p:spPr>
          <a:xfrm>
            <a:off x="457200" y="20574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Now let’s see real brains!</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5"/>
          <p:cNvSpPr txBox="1"/>
          <p:nvPr>
            <p:ph type="title"/>
          </p:nvPr>
        </p:nvSpPr>
        <p:spPr>
          <a:xfrm>
            <a:off x="457200" y="1524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Who are we?</a:t>
            </a:r>
            <a:endParaRPr b="0" i="0" sz="4400" u="none" cap="none" strike="noStrike">
              <a:solidFill>
                <a:schemeClr val="dk1"/>
              </a:solidFill>
              <a:latin typeface="Calibri"/>
              <a:ea typeface="Calibri"/>
              <a:cs typeface="Calibri"/>
              <a:sym typeface="Calibri"/>
            </a:endParaRPr>
          </a:p>
        </p:txBody>
      </p:sp>
      <p:sp>
        <p:nvSpPr>
          <p:cNvPr id="104" name="Google Shape;104;p15"/>
          <p:cNvSpPr txBox="1"/>
          <p:nvPr>
            <p:ph idx="1" type="body"/>
          </p:nvPr>
        </p:nvSpPr>
        <p:spPr>
          <a:xfrm>
            <a:off x="152400" y="1371600"/>
            <a:ext cx="3886200" cy="4525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Graduate students who  do research in labs</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Scientists!</a:t>
            </a:r>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mad-scientist.jpg" id="105" name="Google Shape;105;p15"/>
          <p:cNvPicPr preferRelativeResize="0"/>
          <p:nvPr/>
        </p:nvPicPr>
        <p:blipFill rotWithShape="1">
          <a:blip r:embed="rId3">
            <a:alphaModFix/>
          </a:blip>
          <a:srcRect b="0" l="0" r="0" t="0"/>
          <a:stretch/>
        </p:blipFill>
        <p:spPr>
          <a:xfrm>
            <a:off x="304800" y="3200400"/>
            <a:ext cx="3200400" cy="3342641"/>
          </a:xfrm>
          <a:prstGeom prst="rect">
            <a:avLst/>
          </a:prstGeom>
          <a:noFill/>
          <a:ln>
            <a:noFill/>
          </a:ln>
        </p:spPr>
      </p:pic>
      <p:pic>
        <p:nvPicPr>
          <p:cNvPr descr="KS_PPE_Lab.JPG" id="106" name="Google Shape;106;p15"/>
          <p:cNvPicPr preferRelativeResize="0"/>
          <p:nvPr>
            <p:ph idx="2" type="body"/>
          </p:nvPr>
        </p:nvPicPr>
        <p:blipFill rotWithShape="1">
          <a:blip r:embed="rId4">
            <a:alphaModFix/>
          </a:blip>
          <a:srcRect b="0" l="14160" r="14161" t="10606"/>
          <a:stretch/>
        </p:blipFill>
        <p:spPr>
          <a:xfrm rot="5400000">
            <a:off x="3963451" y="1522949"/>
            <a:ext cx="4419601" cy="4116904"/>
          </a:xfrm>
          <a:prstGeom prst="rect">
            <a:avLst/>
          </a:prstGeom>
          <a:noFill/>
          <a:ln>
            <a:noFill/>
          </a:ln>
        </p:spPr>
      </p:pic>
      <p:sp>
        <p:nvSpPr>
          <p:cNvPr id="107" name="Google Shape;107;p15"/>
          <p:cNvSpPr txBox="1"/>
          <p:nvPr/>
        </p:nvSpPr>
        <p:spPr>
          <a:xfrm>
            <a:off x="4114800" y="5657671"/>
            <a:ext cx="5029200"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Katie Shakman </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Memory &amp; Behavior in Fruit Flies</a:t>
            </a:r>
            <a:endParaRPr sz="2800">
              <a:solidFill>
                <a:schemeClr val="dk1"/>
              </a:solidFill>
              <a:latin typeface="Calibri"/>
              <a:ea typeface="Calibri"/>
              <a:cs typeface="Calibri"/>
              <a:sym typeface="Calibri"/>
            </a:endParaRPr>
          </a:p>
        </p:txBody>
      </p:sp>
      <p:pic>
        <p:nvPicPr>
          <p:cNvPr descr="fruitfly.jpg" id="108" name="Google Shape;108;p15"/>
          <p:cNvPicPr preferRelativeResize="0"/>
          <p:nvPr/>
        </p:nvPicPr>
        <p:blipFill rotWithShape="1">
          <a:blip r:embed="rId5">
            <a:alphaModFix/>
          </a:blip>
          <a:srcRect b="0" l="9853" r="13319" t="3794"/>
          <a:stretch/>
        </p:blipFill>
        <p:spPr>
          <a:xfrm>
            <a:off x="8001000" y="4572000"/>
            <a:ext cx="1371601" cy="15973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6"/>
          <p:cNvSpPr txBox="1"/>
          <p:nvPr>
            <p:ph type="ctrTitle"/>
          </p:nvPr>
        </p:nvSpPr>
        <p:spPr>
          <a:xfrm>
            <a:off x="493370" y="446595"/>
            <a:ext cx="8165948"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Jocelyn Shu</a:t>
            </a:r>
            <a:br>
              <a:rPr b="0" i="0" lang="en-US" sz="3959" u="none" cap="none" strike="noStrike">
                <a:solidFill>
                  <a:schemeClr val="dk1"/>
                </a:solidFill>
                <a:latin typeface="Calibri"/>
                <a:ea typeface="Calibri"/>
                <a:cs typeface="Calibri"/>
                <a:sym typeface="Calibri"/>
              </a:rPr>
            </a:br>
            <a:r>
              <a:rPr b="0" i="0" lang="en-US" sz="3600" u="none" cap="none" strike="noStrike">
                <a:solidFill>
                  <a:schemeClr val="dk1"/>
                </a:solidFill>
                <a:latin typeface="Calibri"/>
                <a:ea typeface="Calibri"/>
                <a:cs typeface="Calibri"/>
                <a:sym typeface="Calibri"/>
              </a:rPr>
              <a:t>Fear, Anxiety, and Biosocial Behavioral Lab</a:t>
            </a:r>
            <a:endParaRPr b="0" i="0" sz="3600" u="none" cap="none" strike="noStrike">
              <a:solidFill>
                <a:schemeClr val="dk1"/>
              </a:solidFill>
              <a:latin typeface="Calibri"/>
              <a:ea typeface="Calibri"/>
              <a:cs typeface="Calibri"/>
              <a:sym typeface="Calibri"/>
            </a:endParaRPr>
          </a:p>
        </p:txBody>
      </p:sp>
      <p:pic>
        <p:nvPicPr>
          <p:cNvPr descr="634px-MRI_Location_Amygdala_up.png" id="115" name="Google Shape;115;p16"/>
          <p:cNvPicPr preferRelativeResize="0"/>
          <p:nvPr/>
        </p:nvPicPr>
        <p:blipFill rotWithShape="1">
          <a:blip r:embed="rId3">
            <a:alphaModFix/>
          </a:blip>
          <a:srcRect b="0" l="0" r="0" t="0"/>
          <a:stretch/>
        </p:blipFill>
        <p:spPr>
          <a:xfrm>
            <a:off x="588861" y="2596867"/>
            <a:ext cx="3140202" cy="2971800"/>
          </a:xfrm>
          <a:prstGeom prst="rect">
            <a:avLst/>
          </a:prstGeom>
          <a:noFill/>
          <a:ln>
            <a:noFill/>
          </a:ln>
        </p:spPr>
      </p:pic>
      <p:sp>
        <p:nvSpPr>
          <p:cNvPr id="116" name="Google Shape;116;p16"/>
          <p:cNvSpPr txBox="1"/>
          <p:nvPr/>
        </p:nvSpPr>
        <p:spPr>
          <a:xfrm>
            <a:off x="4243066" y="2497568"/>
            <a:ext cx="4146852" cy="3108544"/>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What makes us afraid?</a:t>
            </a:r>
            <a:endParaRPr/>
          </a:p>
          <a:p>
            <a:pPr indent="-107950" lvl="0" marL="28575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Are there different types of fear?</a:t>
            </a:r>
            <a:endParaRPr/>
          </a:p>
          <a:p>
            <a:pPr indent="-107950" lvl="0" marL="28575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What are the brain areas involved?</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1600200" y="0"/>
            <a:ext cx="5816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Curious case of H.M.</a:t>
            </a:r>
            <a:endParaRPr/>
          </a:p>
        </p:txBody>
      </p:sp>
      <p:sp>
        <p:nvSpPr>
          <p:cNvPr id="123" name="Google Shape;123;p17"/>
          <p:cNvSpPr/>
          <p:nvPr/>
        </p:nvSpPr>
        <p:spPr>
          <a:xfrm>
            <a:off x="0" y="6581001"/>
            <a:ext cx="58166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http://www.guardian.co.uk/science/blog/2010/oct/18/brain-memory-neuroscience</a:t>
            </a:r>
            <a:endParaRPr sz="1200">
              <a:solidFill>
                <a:schemeClr val="dk1"/>
              </a:solidFill>
              <a:latin typeface="Calibri"/>
              <a:ea typeface="Calibri"/>
              <a:cs typeface="Calibri"/>
              <a:sym typeface="Calibri"/>
            </a:endParaRPr>
          </a:p>
        </p:txBody>
      </p:sp>
      <p:sp>
        <p:nvSpPr>
          <p:cNvPr id="124" name="Google Shape;124;p17"/>
          <p:cNvSpPr/>
          <p:nvPr/>
        </p:nvSpPr>
        <p:spPr>
          <a:xfrm>
            <a:off x="0" y="6248400"/>
            <a:ext cx="273809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http://thebrainobservatory.ucsd.edu/hm</a:t>
            </a:r>
            <a:endParaRPr sz="1200">
              <a:solidFill>
                <a:schemeClr val="dk1"/>
              </a:solidFill>
              <a:latin typeface="Calibri"/>
              <a:ea typeface="Calibri"/>
              <a:cs typeface="Calibri"/>
              <a:sym typeface="Calibri"/>
            </a:endParaRPr>
          </a:p>
        </p:txBody>
      </p:sp>
      <p:pic>
        <p:nvPicPr>
          <p:cNvPr id="125" name="Google Shape;125;p17"/>
          <p:cNvPicPr preferRelativeResize="0"/>
          <p:nvPr/>
        </p:nvPicPr>
        <p:blipFill rotWithShape="1">
          <a:blip r:embed="rId3">
            <a:alphaModFix/>
          </a:blip>
          <a:srcRect b="0" l="18261" r="3911" t="0"/>
          <a:stretch/>
        </p:blipFill>
        <p:spPr>
          <a:xfrm>
            <a:off x="497785" y="1371600"/>
            <a:ext cx="5090215" cy="3924300"/>
          </a:xfrm>
          <a:prstGeom prst="rect">
            <a:avLst/>
          </a:prstGeom>
          <a:noFill/>
          <a:ln>
            <a:noFill/>
          </a:ln>
        </p:spPr>
      </p:pic>
      <p:sp>
        <p:nvSpPr>
          <p:cNvPr id="126" name="Google Shape;126;p17"/>
          <p:cNvSpPr txBox="1"/>
          <p:nvPr/>
        </p:nvSpPr>
        <p:spPr>
          <a:xfrm>
            <a:off x="6019800" y="1404878"/>
            <a:ext cx="2819400" cy="2862322"/>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Severe epilepsy → doctors removed temporal lobe</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Couldn’t make new memories (remembered only what happened before the surgery)</a:t>
            </a:r>
            <a:endParaRPr sz="2000">
              <a:solidFill>
                <a:schemeClr val="dk1"/>
              </a:solidFill>
              <a:latin typeface="Calibri"/>
              <a:ea typeface="Calibri"/>
              <a:cs typeface="Calibri"/>
              <a:sym typeface="Calibri"/>
            </a:endParaRPr>
          </a:p>
        </p:txBody>
      </p:sp>
      <p:sp>
        <p:nvSpPr>
          <p:cNvPr id="127" name="Google Shape;127;p17"/>
          <p:cNvSpPr txBox="1"/>
          <p:nvPr/>
        </p:nvSpPr>
        <p:spPr>
          <a:xfrm>
            <a:off x="2286000" y="5638800"/>
            <a:ext cx="624840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What does this mean about the temporal lobe?</a:t>
            </a:r>
            <a:endParaRPr b="1"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8"/>
          <p:cNvSpPr txBox="1"/>
          <p:nvPr/>
        </p:nvSpPr>
        <p:spPr>
          <a:xfrm>
            <a:off x="5650624" y="1855351"/>
            <a:ext cx="3429000" cy="233910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The temporal lobes  are involved in learning and memory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34" name="Google Shape;134;p18"/>
          <p:cNvPicPr preferRelativeResize="0"/>
          <p:nvPr/>
        </p:nvPicPr>
        <p:blipFill rotWithShape="1">
          <a:blip r:embed="rId3">
            <a:alphaModFix/>
          </a:blip>
          <a:srcRect b="0" l="0" r="0" t="0"/>
          <a:stretch/>
        </p:blipFill>
        <p:spPr>
          <a:xfrm>
            <a:off x="0" y="152400"/>
            <a:ext cx="5676900" cy="5581650"/>
          </a:xfrm>
          <a:prstGeom prst="rect">
            <a:avLst/>
          </a:prstGeom>
          <a:noFill/>
          <a:ln>
            <a:noFill/>
          </a:ln>
        </p:spPr>
      </p:pic>
      <p:sp>
        <p:nvSpPr>
          <p:cNvPr id="135" name="Google Shape;135;p18"/>
          <p:cNvSpPr/>
          <p:nvPr/>
        </p:nvSpPr>
        <p:spPr>
          <a:xfrm>
            <a:off x="0" y="6316257"/>
            <a:ext cx="52578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http://www.nytimes.com/2008/12/05/us/05hm.html</a:t>
            </a:r>
            <a:endParaRPr sz="1200">
              <a:solidFill>
                <a:schemeClr val="dk1"/>
              </a:solidFill>
              <a:latin typeface="Calibri"/>
              <a:ea typeface="Calibri"/>
              <a:cs typeface="Calibri"/>
              <a:sym typeface="Calibri"/>
            </a:endParaRPr>
          </a:p>
        </p:txBody>
      </p:sp>
      <p:sp>
        <p:nvSpPr>
          <p:cNvPr id="136" name="Google Shape;136;p18"/>
          <p:cNvSpPr/>
          <p:nvPr/>
        </p:nvSpPr>
        <p:spPr>
          <a:xfrm>
            <a:off x="0" y="6609389"/>
            <a:ext cx="273809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http://thebrainobservatory.ucsd.edu/hm</a:t>
            </a:r>
            <a:endParaRPr sz="1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28388" y="228600"/>
            <a:ext cx="8763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H.M. case told scientists that  the temporal lobe has a specialized function</a:t>
            </a:r>
            <a:endParaRPr b="0" i="0" sz="3959" u="none" cap="none" strike="noStrike">
              <a:solidFill>
                <a:schemeClr val="dk1"/>
              </a:solidFill>
              <a:latin typeface="Calibri"/>
              <a:ea typeface="Calibri"/>
              <a:cs typeface="Calibri"/>
              <a:sym typeface="Calibri"/>
            </a:endParaRPr>
          </a:p>
        </p:txBody>
      </p:sp>
      <p:pic>
        <p:nvPicPr>
          <p:cNvPr id="143" name="Google Shape;143;p19"/>
          <p:cNvPicPr preferRelativeResize="0"/>
          <p:nvPr/>
        </p:nvPicPr>
        <p:blipFill rotWithShape="1">
          <a:blip r:embed="rId3">
            <a:alphaModFix/>
          </a:blip>
          <a:srcRect b="0" l="0" r="0" t="0"/>
          <a:stretch/>
        </p:blipFill>
        <p:spPr>
          <a:xfrm>
            <a:off x="2286000" y="2057400"/>
            <a:ext cx="4572000" cy="3200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685800" y="223838"/>
            <a:ext cx="7772400" cy="101758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Different parts of the brain have different jobs.</a:t>
            </a:r>
            <a:endParaRPr/>
          </a:p>
        </p:txBody>
      </p:sp>
      <p:sp>
        <p:nvSpPr>
          <p:cNvPr id="150" name="Google Shape;150;p20"/>
          <p:cNvSpPr txBox="1"/>
          <p:nvPr/>
        </p:nvSpPr>
        <p:spPr>
          <a:xfrm>
            <a:off x="533400" y="2057400"/>
            <a:ext cx="1481137" cy="17541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rgbClr val="E36C09"/>
                </a:solidFill>
                <a:latin typeface="Arial"/>
                <a:ea typeface="Arial"/>
                <a:cs typeface="Arial"/>
                <a:sym typeface="Arial"/>
              </a:rPr>
              <a:t>Frontal Lobe</a:t>
            </a:r>
            <a:endParaRPr/>
          </a:p>
          <a:p>
            <a:pPr indent="0" lvl="0" marL="0" marR="0" rtl="0" algn="l">
              <a:spcBef>
                <a:spcPts val="0"/>
              </a:spcBef>
              <a:spcAft>
                <a:spcPts val="0"/>
              </a:spcAft>
              <a:buNone/>
            </a:pPr>
            <a:r>
              <a:rPr lang="en-US" sz="1800">
                <a:solidFill>
                  <a:srgbClr val="E36C09"/>
                </a:solidFill>
                <a:latin typeface="Arial"/>
                <a:ea typeface="Arial"/>
                <a:cs typeface="Arial"/>
                <a:sym typeface="Arial"/>
              </a:rPr>
              <a:t>intelligence</a:t>
            </a:r>
            <a:endParaRPr/>
          </a:p>
          <a:p>
            <a:pPr indent="0" lvl="0" marL="0" marR="0" rtl="0" algn="l">
              <a:spcBef>
                <a:spcPts val="0"/>
              </a:spcBef>
              <a:spcAft>
                <a:spcPts val="0"/>
              </a:spcAft>
              <a:buNone/>
            </a:pPr>
            <a:r>
              <a:rPr lang="en-US" sz="1800">
                <a:solidFill>
                  <a:srgbClr val="E36C09"/>
                </a:solidFill>
                <a:latin typeface="Arial"/>
                <a:ea typeface="Arial"/>
                <a:cs typeface="Arial"/>
                <a:sym typeface="Arial"/>
              </a:rPr>
              <a:t>judgment</a:t>
            </a:r>
            <a:endParaRPr sz="1800">
              <a:solidFill>
                <a:srgbClr val="E36C09"/>
              </a:solidFill>
              <a:latin typeface="Arial"/>
              <a:ea typeface="Arial"/>
              <a:cs typeface="Arial"/>
              <a:sym typeface="Arial"/>
            </a:endParaRPr>
          </a:p>
          <a:p>
            <a:pPr indent="0" lvl="0" marL="0" marR="0" rtl="0" algn="l">
              <a:spcBef>
                <a:spcPts val="0"/>
              </a:spcBef>
              <a:spcAft>
                <a:spcPts val="0"/>
              </a:spcAft>
              <a:buNone/>
            </a:pPr>
            <a:r>
              <a:rPr lang="en-US" sz="1800">
                <a:solidFill>
                  <a:srgbClr val="E36C09"/>
                </a:solidFill>
                <a:latin typeface="Arial"/>
                <a:ea typeface="Arial"/>
                <a:cs typeface="Arial"/>
                <a:sym typeface="Arial"/>
              </a:rPr>
              <a:t>behavior</a:t>
            </a:r>
            <a:endParaRPr/>
          </a:p>
          <a:p>
            <a:pPr indent="0" lvl="0" marL="0" marR="0" rtl="0" algn="l">
              <a:spcBef>
                <a:spcPts val="0"/>
              </a:spcBef>
              <a:spcAft>
                <a:spcPts val="0"/>
              </a:spcAft>
              <a:buNone/>
            </a:pPr>
            <a:r>
              <a:rPr lang="en-US" sz="1800">
                <a:solidFill>
                  <a:srgbClr val="E36C09"/>
                </a:solidFill>
                <a:latin typeface="Arial"/>
                <a:ea typeface="Arial"/>
                <a:cs typeface="Arial"/>
                <a:sym typeface="Arial"/>
              </a:rPr>
              <a:t>self-control</a:t>
            </a:r>
            <a:endParaRPr/>
          </a:p>
          <a:p>
            <a:pPr indent="0" lvl="0" marL="0" marR="0" rtl="0" algn="l">
              <a:spcBef>
                <a:spcPts val="0"/>
              </a:spcBef>
              <a:spcAft>
                <a:spcPts val="0"/>
              </a:spcAft>
              <a:buNone/>
            </a:pPr>
            <a:r>
              <a:rPr lang="en-US" sz="1800">
                <a:solidFill>
                  <a:srgbClr val="E36C09"/>
                </a:solidFill>
                <a:latin typeface="Arial"/>
                <a:ea typeface="Arial"/>
                <a:cs typeface="Arial"/>
                <a:sym typeface="Arial"/>
              </a:rPr>
              <a:t>planning</a:t>
            </a:r>
            <a:endParaRPr/>
          </a:p>
        </p:txBody>
      </p:sp>
      <p:sp>
        <p:nvSpPr>
          <p:cNvPr id="151" name="Google Shape;151;p20"/>
          <p:cNvSpPr txBox="1"/>
          <p:nvPr/>
        </p:nvSpPr>
        <p:spPr>
          <a:xfrm>
            <a:off x="1295400" y="4876800"/>
            <a:ext cx="2174875"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rgbClr val="B798D0"/>
                </a:solidFill>
                <a:latin typeface="Arial"/>
                <a:ea typeface="Arial"/>
                <a:cs typeface="Arial"/>
                <a:sym typeface="Arial"/>
              </a:rPr>
              <a:t>Temporal Lobe </a:t>
            </a:r>
            <a:r>
              <a:rPr lang="en-US" sz="1800">
                <a:solidFill>
                  <a:srgbClr val="B798D0"/>
                </a:solidFill>
                <a:latin typeface="Arial"/>
                <a:ea typeface="Arial"/>
                <a:cs typeface="Arial"/>
                <a:sym typeface="Arial"/>
              </a:rPr>
              <a:t>hearing</a:t>
            </a:r>
            <a:endParaRPr/>
          </a:p>
          <a:p>
            <a:pPr indent="0" lvl="0" marL="0" marR="0" rtl="0" algn="l">
              <a:spcBef>
                <a:spcPts val="0"/>
              </a:spcBef>
              <a:spcAft>
                <a:spcPts val="0"/>
              </a:spcAft>
              <a:buNone/>
            </a:pPr>
            <a:r>
              <a:rPr lang="en-US" sz="1800">
                <a:solidFill>
                  <a:srgbClr val="B798D0"/>
                </a:solidFill>
                <a:latin typeface="Arial"/>
                <a:ea typeface="Arial"/>
                <a:cs typeface="Arial"/>
                <a:sym typeface="Arial"/>
              </a:rPr>
              <a:t>memory </a:t>
            </a:r>
            <a:endParaRPr/>
          </a:p>
          <a:p>
            <a:pPr indent="0" lvl="0" marL="0" marR="0" rtl="0" algn="l">
              <a:spcBef>
                <a:spcPts val="0"/>
              </a:spcBef>
              <a:spcAft>
                <a:spcPts val="0"/>
              </a:spcAft>
              <a:buNone/>
            </a:pPr>
            <a:r>
              <a:rPr lang="en-US" sz="1800">
                <a:solidFill>
                  <a:srgbClr val="B798D0"/>
                </a:solidFill>
                <a:latin typeface="Arial"/>
                <a:ea typeface="Arial"/>
                <a:cs typeface="Arial"/>
                <a:sym typeface="Arial"/>
              </a:rPr>
              <a:t>speech</a:t>
            </a:r>
            <a:endParaRPr/>
          </a:p>
          <a:p>
            <a:pPr indent="0" lvl="0" marL="0" marR="0" rtl="0" algn="l">
              <a:spcBef>
                <a:spcPts val="0"/>
              </a:spcBef>
              <a:spcAft>
                <a:spcPts val="0"/>
              </a:spcAft>
              <a:buNone/>
            </a:pPr>
            <a:r>
              <a:t/>
            </a:r>
            <a:endParaRPr sz="1800">
              <a:solidFill>
                <a:srgbClr val="DCB951"/>
              </a:solidFill>
              <a:latin typeface="Arial"/>
              <a:ea typeface="Arial"/>
              <a:cs typeface="Arial"/>
              <a:sym typeface="Arial"/>
            </a:endParaRPr>
          </a:p>
        </p:txBody>
      </p:sp>
      <p:sp>
        <p:nvSpPr>
          <p:cNvPr id="152" name="Google Shape;152;p20"/>
          <p:cNvSpPr txBox="1"/>
          <p:nvPr/>
        </p:nvSpPr>
        <p:spPr>
          <a:xfrm>
            <a:off x="3581400" y="5181600"/>
            <a:ext cx="2174875" cy="1477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rgbClr val="7F7F7F"/>
                </a:solidFill>
                <a:latin typeface="Arial"/>
                <a:ea typeface="Arial"/>
                <a:cs typeface="Arial"/>
                <a:sym typeface="Arial"/>
              </a:rPr>
              <a:t>Brain Stem</a:t>
            </a:r>
            <a:endParaRPr/>
          </a:p>
          <a:p>
            <a:pPr indent="0" lvl="0" marL="0" marR="0" rtl="0" algn="l">
              <a:spcBef>
                <a:spcPts val="0"/>
              </a:spcBef>
              <a:spcAft>
                <a:spcPts val="0"/>
              </a:spcAft>
              <a:buNone/>
            </a:pPr>
            <a:r>
              <a:rPr lang="en-US" sz="1800">
                <a:solidFill>
                  <a:srgbClr val="7F7F7F"/>
                </a:solidFill>
                <a:latin typeface="Arial"/>
                <a:ea typeface="Arial"/>
                <a:cs typeface="Arial"/>
                <a:sym typeface="Arial"/>
              </a:rPr>
              <a:t>blood pressure</a:t>
            </a:r>
            <a:endParaRPr/>
          </a:p>
          <a:p>
            <a:pPr indent="0" lvl="0" marL="0" marR="0" rtl="0" algn="l">
              <a:spcBef>
                <a:spcPts val="0"/>
              </a:spcBef>
              <a:spcAft>
                <a:spcPts val="0"/>
              </a:spcAft>
              <a:buNone/>
            </a:pPr>
            <a:r>
              <a:rPr lang="en-US" sz="1800">
                <a:solidFill>
                  <a:srgbClr val="7F7F7F"/>
                </a:solidFill>
                <a:latin typeface="Arial"/>
                <a:ea typeface="Arial"/>
                <a:cs typeface="Arial"/>
                <a:sym typeface="Arial"/>
              </a:rPr>
              <a:t>breathing</a:t>
            </a:r>
            <a:endParaRPr/>
          </a:p>
          <a:p>
            <a:pPr indent="0" lvl="0" marL="0" marR="0" rtl="0" algn="l">
              <a:spcBef>
                <a:spcPts val="0"/>
              </a:spcBef>
              <a:spcAft>
                <a:spcPts val="0"/>
              </a:spcAft>
              <a:buNone/>
            </a:pPr>
            <a:r>
              <a:rPr lang="en-US" sz="1800">
                <a:solidFill>
                  <a:srgbClr val="7F7F7F"/>
                </a:solidFill>
                <a:latin typeface="Arial"/>
                <a:ea typeface="Arial"/>
                <a:cs typeface="Arial"/>
                <a:sym typeface="Arial"/>
              </a:rPr>
              <a:t>heartbeat</a:t>
            </a:r>
            <a:endParaRPr/>
          </a:p>
          <a:p>
            <a:pPr indent="0" lvl="0" marL="0" marR="0" rtl="0" algn="l">
              <a:spcBef>
                <a:spcPts val="0"/>
              </a:spcBef>
              <a:spcAft>
                <a:spcPts val="0"/>
              </a:spcAft>
              <a:buNone/>
            </a:pPr>
            <a:r>
              <a:rPr lang="en-US" sz="1800">
                <a:solidFill>
                  <a:srgbClr val="7F7F7F"/>
                </a:solidFill>
                <a:latin typeface="Arial"/>
                <a:ea typeface="Arial"/>
                <a:cs typeface="Arial"/>
                <a:sym typeface="Arial"/>
              </a:rPr>
              <a:t>swallowing</a:t>
            </a:r>
            <a:endParaRPr/>
          </a:p>
        </p:txBody>
      </p:sp>
      <p:sp>
        <p:nvSpPr>
          <p:cNvPr id="153" name="Google Shape;153;p20"/>
          <p:cNvSpPr txBox="1"/>
          <p:nvPr/>
        </p:nvSpPr>
        <p:spPr>
          <a:xfrm>
            <a:off x="6400800" y="1524000"/>
            <a:ext cx="2174875" cy="1477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rgbClr val="76923C"/>
                </a:solidFill>
                <a:latin typeface="Arial"/>
                <a:ea typeface="Arial"/>
                <a:cs typeface="Arial"/>
                <a:sym typeface="Arial"/>
              </a:rPr>
              <a:t>Parietal Lobe</a:t>
            </a:r>
            <a:endParaRPr/>
          </a:p>
          <a:p>
            <a:pPr indent="0" lvl="0" marL="0" marR="0" rtl="0" algn="l">
              <a:spcBef>
                <a:spcPts val="0"/>
              </a:spcBef>
              <a:spcAft>
                <a:spcPts val="0"/>
              </a:spcAft>
              <a:buNone/>
            </a:pPr>
            <a:r>
              <a:rPr lang="en-US" sz="1800">
                <a:solidFill>
                  <a:srgbClr val="76923C"/>
                </a:solidFill>
                <a:latin typeface="Arial"/>
                <a:ea typeface="Arial"/>
                <a:cs typeface="Arial"/>
                <a:sym typeface="Arial"/>
              </a:rPr>
              <a:t>touch</a:t>
            </a:r>
            <a:endParaRPr sz="1800">
              <a:solidFill>
                <a:srgbClr val="76923C"/>
              </a:solidFill>
              <a:latin typeface="Arial"/>
              <a:ea typeface="Arial"/>
              <a:cs typeface="Arial"/>
              <a:sym typeface="Arial"/>
            </a:endParaRPr>
          </a:p>
          <a:p>
            <a:pPr indent="0" lvl="0" marL="0" marR="0" rtl="0" algn="l">
              <a:spcBef>
                <a:spcPts val="0"/>
              </a:spcBef>
              <a:spcAft>
                <a:spcPts val="0"/>
              </a:spcAft>
              <a:buNone/>
            </a:pPr>
            <a:r>
              <a:rPr lang="en-US" sz="1800">
                <a:solidFill>
                  <a:srgbClr val="76923C"/>
                </a:solidFill>
                <a:latin typeface="Arial"/>
                <a:ea typeface="Arial"/>
                <a:cs typeface="Arial"/>
                <a:sym typeface="Arial"/>
              </a:rPr>
              <a:t>language</a:t>
            </a:r>
            <a:endParaRPr/>
          </a:p>
          <a:p>
            <a:pPr indent="0" lvl="0" marL="0" marR="0" rtl="0" algn="l">
              <a:spcBef>
                <a:spcPts val="0"/>
              </a:spcBef>
              <a:spcAft>
                <a:spcPts val="0"/>
              </a:spcAft>
              <a:buNone/>
            </a:pPr>
            <a:r>
              <a:rPr lang="en-US" sz="1800">
                <a:solidFill>
                  <a:srgbClr val="76923C"/>
                </a:solidFill>
                <a:latin typeface="Arial"/>
                <a:ea typeface="Arial"/>
                <a:cs typeface="Arial"/>
                <a:sym typeface="Arial"/>
              </a:rPr>
              <a:t>reading</a:t>
            </a:r>
            <a:endParaRPr/>
          </a:p>
          <a:p>
            <a:pPr indent="0" lvl="0" marL="0" marR="0" rtl="0" algn="l">
              <a:spcBef>
                <a:spcPts val="0"/>
              </a:spcBef>
              <a:spcAft>
                <a:spcPts val="0"/>
              </a:spcAft>
              <a:buNone/>
            </a:pPr>
            <a:r>
              <a:rPr lang="en-US" sz="1800">
                <a:solidFill>
                  <a:srgbClr val="76923C"/>
                </a:solidFill>
                <a:latin typeface="Arial"/>
                <a:ea typeface="Arial"/>
                <a:cs typeface="Arial"/>
                <a:sym typeface="Arial"/>
              </a:rPr>
              <a:t>intelligence</a:t>
            </a:r>
            <a:endParaRPr/>
          </a:p>
        </p:txBody>
      </p:sp>
      <p:sp>
        <p:nvSpPr>
          <p:cNvPr id="154" name="Google Shape;154;p20"/>
          <p:cNvSpPr txBox="1"/>
          <p:nvPr/>
        </p:nvSpPr>
        <p:spPr>
          <a:xfrm>
            <a:off x="6324600" y="3505200"/>
            <a:ext cx="1860550"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rgbClr val="D60202"/>
                </a:solidFill>
                <a:latin typeface="Arial"/>
                <a:ea typeface="Arial"/>
                <a:cs typeface="Arial"/>
                <a:sym typeface="Arial"/>
              </a:rPr>
              <a:t>Occipital Lobe</a:t>
            </a:r>
            <a:endParaRPr/>
          </a:p>
          <a:p>
            <a:pPr indent="0" lvl="0" marL="0" marR="0" rtl="0" algn="l">
              <a:spcBef>
                <a:spcPts val="0"/>
              </a:spcBef>
              <a:spcAft>
                <a:spcPts val="0"/>
              </a:spcAft>
              <a:buNone/>
            </a:pPr>
            <a:r>
              <a:rPr lang="en-US" sz="1800">
                <a:solidFill>
                  <a:srgbClr val="D60202"/>
                </a:solidFill>
                <a:latin typeface="Arial"/>
                <a:ea typeface="Arial"/>
                <a:cs typeface="Arial"/>
                <a:sym typeface="Arial"/>
              </a:rPr>
              <a:t>vision</a:t>
            </a:r>
            <a:endParaRPr/>
          </a:p>
        </p:txBody>
      </p:sp>
      <p:sp>
        <p:nvSpPr>
          <p:cNvPr id="155" name="Google Shape;155;p20"/>
          <p:cNvSpPr txBox="1"/>
          <p:nvPr/>
        </p:nvSpPr>
        <p:spPr>
          <a:xfrm>
            <a:off x="5943600" y="4876800"/>
            <a:ext cx="1774825" cy="9223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rgbClr val="C78250"/>
                </a:solidFill>
                <a:latin typeface="Arial"/>
                <a:ea typeface="Arial"/>
                <a:cs typeface="Arial"/>
                <a:sym typeface="Arial"/>
              </a:rPr>
              <a:t>Cerebellum</a:t>
            </a:r>
            <a:endParaRPr sz="1800">
              <a:solidFill>
                <a:srgbClr val="C78250"/>
              </a:solidFill>
              <a:latin typeface="Arial"/>
              <a:ea typeface="Arial"/>
              <a:cs typeface="Arial"/>
              <a:sym typeface="Arial"/>
            </a:endParaRPr>
          </a:p>
          <a:p>
            <a:pPr indent="0" lvl="0" marL="0" marR="0" rtl="0" algn="l">
              <a:spcBef>
                <a:spcPts val="0"/>
              </a:spcBef>
              <a:spcAft>
                <a:spcPts val="0"/>
              </a:spcAft>
              <a:buNone/>
            </a:pPr>
            <a:r>
              <a:rPr lang="en-US" sz="1800">
                <a:solidFill>
                  <a:srgbClr val="C78250"/>
                </a:solidFill>
                <a:latin typeface="Arial"/>
                <a:ea typeface="Arial"/>
                <a:cs typeface="Arial"/>
                <a:sym typeface="Arial"/>
              </a:rPr>
              <a:t>coordination</a:t>
            </a:r>
            <a:endParaRPr/>
          </a:p>
          <a:p>
            <a:pPr indent="0" lvl="0" marL="0" marR="0" rtl="0" algn="l">
              <a:spcBef>
                <a:spcPts val="0"/>
              </a:spcBef>
              <a:spcAft>
                <a:spcPts val="0"/>
              </a:spcAft>
              <a:buNone/>
            </a:pPr>
            <a:r>
              <a:rPr lang="en-US" sz="1800">
                <a:solidFill>
                  <a:srgbClr val="C78250"/>
                </a:solidFill>
                <a:latin typeface="Arial"/>
                <a:ea typeface="Arial"/>
                <a:cs typeface="Arial"/>
                <a:sym typeface="Arial"/>
              </a:rPr>
              <a:t>balance</a:t>
            </a:r>
            <a:endParaRPr/>
          </a:p>
        </p:txBody>
      </p:sp>
      <p:pic>
        <p:nvPicPr>
          <p:cNvPr id="156" name="Google Shape;156;p20"/>
          <p:cNvPicPr preferRelativeResize="0"/>
          <p:nvPr/>
        </p:nvPicPr>
        <p:blipFill rotWithShape="1">
          <a:blip r:embed="rId3">
            <a:alphaModFix/>
          </a:blip>
          <a:srcRect b="0" l="0" r="0" t="0"/>
          <a:stretch/>
        </p:blipFill>
        <p:spPr>
          <a:xfrm>
            <a:off x="2286000" y="2057400"/>
            <a:ext cx="3971925" cy="27933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1"/>
          <p:cNvSpPr txBox="1"/>
          <p:nvPr>
            <p:ph type="title"/>
          </p:nvPr>
        </p:nvSpPr>
        <p:spPr>
          <a:xfrm>
            <a:off x="457200" y="274638"/>
            <a:ext cx="8382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But HM was able to learn some things…</a:t>
            </a:r>
            <a:endParaRPr b="0" i="0" sz="3959" u="none" cap="none" strike="noStrike">
              <a:solidFill>
                <a:schemeClr val="dk1"/>
              </a:solidFill>
              <a:latin typeface="Calibri"/>
              <a:ea typeface="Calibri"/>
              <a:cs typeface="Calibri"/>
              <a:sym typeface="Calibri"/>
            </a:endParaRPr>
          </a:p>
        </p:txBody>
      </p:sp>
      <p:sp>
        <p:nvSpPr>
          <p:cNvPr id="163" name="Google Shape;163;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What skill does this require?</a:t>
            </a:r>
            <a:endParaRPr/>
          </a:p>
        </p:txBody>
      </p:sp>
      <p:sp>
        <p:nvSpPr>
          <p:cNvPr id="164" name="Google Shape;164;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What other things do you think HM was able to learn or remember?</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Try writing your name with your non-dominant hand – do you get better?</a:t>
            </a:r>
            <a:endParaRPr b="0" i="0" sz="2400" u="none" cap="none" strike="noStrike">
              <a:solidFill>
                <a:schemeClr val="dk1"/>
              </a:solidFill>
              <a:latin typeface="Calibri"/>
              <a:ea typeface="Calibri"/>
              <a:cs typeface="Calibri"/>
              <a:sym typeface="Calibri"/>
            </a:endParaRPr>
          </a:p>
        </p:txBody>
      </p:sp>
      <p:pic>
        <p:nvPicPr>
          <p:cNvPr descr="C:\Users\kap2163\Desktop\vs1302.png" id="165" name="Google Shape;165;p21"/>
          <p:cNvPicPr preferRelativeResize="0"/>
          <p:nvPr/>
        </p:nvPicPr>
        <p:blipFill rotWithShape="1">
          <a:blip r:embed="rId3">
            <a:alphaModFix/>
          </a:blip>
          <a:srcRect b="0" l="0" r="0" t="0"/>
          <a:stretch/>
        </p:blipFill>
        <p:spPr>
          <a:xfrm>
            <a:off x="152400" y="1270698"/>
            <a:ext cx="4571429" cy="55873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descr="C:\Users\kap2163\Desktop\da9c62ff2.gif.png" id="170" name="Google Shape;170;p22"/>
          <p:cNvPicPr preferRelativeResize="0"/>
          <p:nvPr/>
        </p:nvPicPr>
        <p:blipFill rotWithShape="1">
          <a:blip r:embed="rId3">
            <a:alphaModFix/>
          </a:blip>
          <a:srcRect b="0" l="0" r="0" t="0"/>
          <a:stretch/>
        </p:blipFill>
        <p:spPr>
          <a:xfrm>
            <a:off x="533400" y="2286327"/>
            <a:ext cx="8198121" cy="2543175"/>
          </a:xfrm>
          <a:prstGeom prst="rect">
            <a:avLst/>
          </a:prstGeom>
          <a:noFill/>
          <a:ln>
            <a:noFill/>
          </a:ln>
        </p:spPr>
      </p:pic>
      <p:sp>
        <p:nvSpPr>
          <p:cNvPr id="171" name="Google Shape;171;p22"/>
          <p:cNvSpPr txBox="1"/>
          <p:nvPr>
            <p:ph type="title"/>
          </p:nvPr>
        </p:nvSpPr>
        <p:spPr>
          <a:xfrm>
            <a:off x="457200" y="274638"/>
            <a:ext cx="8382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HM got better at tracing every day…</a:t>
            </a:r>
            <a:endParaRPr b="0" i="0" sz="4400" u="none" cap="none" strike="noStrike">
              <a:solidFill>
                <a:schemeClr val="dk1"/>
              </a:solidFill>
              <a:latin typeface="Calibri"/>
              <a:ea typeface="Calibri"/>
              <a:cs typeface="Calibri"/>
              <a:sym typeface="Calibri"/>
            </a:endParaRPr>
          </a:p>
        </p:txBody>
      </p:sp>
      <p:sp>
        <p:nvSpPr>
          <p:cNvPr id="172" name="Google Shape;172;p22"/>
          <p:cNvSpPr txBox="1"/>
          <p:nvPr/>
        </p:nvSpPr>
        <p:spPr>
          <a:xfrm>
            <a:off x="441460" y="5181600"/>
            <a:ext cx="8382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Even though he couldn’t remember practicing!</a:t>
            </a:r>
            <a:endParaRPr sz="2500">
              <a:solidFill>
                <a:schemeClr val="dk1"/>
              </a:solidFill>
              <a:latin typeface="Calibri"/>
              <a:ea typeface="Calibri"/>
              <a:cs typeface="Calibri"/>
              <a:sym typeface="Calibri"/>
            </a:endParaRPr>
          </a:p>
        </p:txBody>
      </p:sp>
      <p:sp>
        <p:nvSpPr>
          <p:cNvPr id="173" name="Google Shape;173;p22"/>
          <p:cNvSpPr txBox="1"/>
          <p:nvPr/>
        </p:nvSpPr>
        <p:spPr>
          <a:xfrm>
            <a:off x="5486400" y="4644836"/>
            <a:ext cx="7077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Day 1</a:t>
            </a:r>
            <a:endParaRPr sz="1800">
              <a:solidFill>
                <a:schemeClr val="dk1"/>
              </a:solidFill>
              <a:latin typeface="Calibri"/>
              <a:ea typeface="Calibri"/>
              <a:cs typeface="Calibri"/>
              <a:sym typeface="Calibri"/>
            </a:endParaRPr>
          </a:p>
        </p:txBody>
      </p:sp>
      <p:sp>
        <p:nvSpPr>
          <p:cNvPr id="174" name="Google Shape;174;p22"/>
          <p:cNvSpPr txBox="1"/>
          <p:nvPr/>
        </p:nvSpPr>
        <p:spPr>
          <a:xfrm>
            <a:off x="6629400" y="4642516"/>
            <a:ext cx="7077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Day 2</a:t>
            </a:r>
            <a:endParaRPr sz="1800">
              <a:solidFill>
                <a:schemeClr val="dk1"/>
              </a:solidFill>
              <a:latin typeface="Calibri"/>
              <a:ea typeface="Calibri"/>
              <a:cs typeface="Calibri"/>
              <a:sym typeface="Calibri"/>
            </a:endParaRPr>
          </a:p>
        </p:txBody>
      </p:sp>
      <p:sp>
        <p:nvSpPr>
          <p:cNvPr id="175" name="Google Shape;175;p22"/>
          <p:cNvSpPr txBox="1"/>
          <p:nvPr/>
        </p:nvSpPr>
        <p:spPr>
          <a:xfrm>
            <a:off x="7772400" y="4644836"/>
            <a:ext cx="707758" cy="36933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Day 3</a:t>
            </a:r>
            <a:endParaRPr sz="1800">
              <a:solidFill>
                <a:schemeClr val="dk1"/>
              </a:solidFill>
              <a:latin typeface="Calibri"/>
              <a:ea typeface="Calibri"/>
              <a:cs typeface="Calibri"/>
              <a:sym typeface="Calibri"/>
            </a:endParaRPr>
          </a:p>
        </p:txBody>
      </p:sp>
      <p:sp>
        <p:nvSpPr>
          <p:cNvPr id="176" name="Google Shape;176;p22"/>
          <p:cNvSpPr txBox="1"/>
          <p:nvPr/>
        </p:nvSpPr>
        <p:spPr>
          <a:xfrm rot="-5400000">
            <a:off x="3843774" y="3282434"/>
            <a:ext cx="2057400" cy="36933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 of ERRORS</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