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7086600" cy="94297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14787" y="0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Things needed for this presentation: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Lab coats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Disposable gown, gloves, mask, hair net,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LOTS of pipe cleaners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2" name="Google Shape;92;p4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7" name="Google Shape;167;p22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25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1" name="Google Shape;191;p25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27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2" name="Google Shape;202;p27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29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2" name="Google Shape;212;p29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31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1" name="Google Shape;221;p31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33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9" name="Google Shape;229;p33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35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6" name="Google Shape;236;p35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37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42" name="Google Shape;242;p37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7" name="Google Shape;247;p39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39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More examples and nice to show size comparison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What do you notice that’s different about these brains? Texture? Size? Back of the brain/location of cerebellum?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What would a Tiger brain look like? Why?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How about a goldfish? Whale? Bird? Kangaroo? Giraffe? Bear? Turtle?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0" name="Google Shape;270;p42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42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Encourage class discussion here. I also remind them that they are all scientists themselves. Explain to them that if they ever figured out (studied) how to fix one of their toys for example they were a scientist and go into detail.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4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5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7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BRAIN GUESSING GAME!</a:t>
            </a:r>
            <a:endParaRPr/>
          </a:p>
        </p:txBody>
      </p:sp>
      <p:sp>
        <p:nvSpPr>
          <p:cNvPr id="120" name="Google Shape;120;p11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I use this slide to show them how nerves travel throughout our whole body. Here I ask them how does information get from our finger tips to our brain, especially if we can’t use our eyes.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 txBox="1"/>
          <p:nvPr/>
        </p:nvSpPr>
        <p:spPr>
          <a:xfrm>
            <a:off x="4014787" y="8956675"/>
            <a:ext cx="3070225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75" spcFirstLastPara="1" rIns="94375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5" name="Google Shape;145;p19:notes"/>
          <p:cNvSpPr/>
          <p:nvPr>
            <p:ph idx="2" type="sldImg"/>
          </p:nvPr>
        </p:nvSpPr>
        <p:spPr>
          <a:xfrm>
            <a:off x="1187450" y="708025"/>
            <a:ext cx="4711700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9:notes"/>
          <p:cNvSpPr txBox="1"/>
          <p:nvPr>
            <p:ph idx="1" type="body"/>
          </p:nvPr>
        </p:nvSpPr>
        <p:spPr>
          <a:xfrm>
            <a:off x="708025" y="4479925"/>
            <a:ext cx="5670550" cy="42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75" spcFirstLastPara="1" rIns="94375" wrap="square" tIns="47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Different parts of the brain control different things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274639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ctrTitle"/>
          </p:nvPr>
        </p:nvSpPr>
        <p:spPr>
          <a:xfrm>
            <a:off x="685800" y="1371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D7"/>
              </a:buClr>
              <a:buFont typeface="Arial"/>
              <a:buNone/>
            </a:pPr>
            <a:r>
              <a:rPr b="1" i="0" lang="en-US" sz="54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Brain Awareness Week</a:t>
            </a:r>
            <a:endParaRPr/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1371600" y="274320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D7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endParaRPr b="0" i="0" sz="3200" u="none" cap="none" strike="noStrike">
              <a:solidFill>
                <a:srgbClr val="9ED3D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ED3D7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Ms. Cate</a:t>
            </a:r>
            <a:br>
              <a:rPr b="1" i="0" lang="en-US" sz="32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br>
              <a:rPr b="1" i="0" lang="en-US" sz="32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Ms. Tessa</a:t>
            </a:r>
            <a:br>
              <a:rPr b="0" i="0" lang="en-US" sz="32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154" name="Google Shape;15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381000" y="6076950"/>
            <a:ext cx="82296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have studied the brains of many species. Studying the brains of other animals helps us understand our own brains.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2057400" y="2286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1        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4114800" y="228600"/>
            <a:ext cx="1524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2        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1828800" y="28194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3        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3962400" y="28956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4        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6705600" y="2895600"/>
            <a:ext cx="1066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5        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6477000" y="4191000"/>
            <a:ext cx="5334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4114800" y="228600"/>
            <a:ext cx="1524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2        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1828800" y="28194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3        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3962400" y="28956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4        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6705600" y="2895600"/>
            <a:ext cx="1066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5        </a:t>
            </a: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6477000" y="4191000"/>
            <a:ext cx="5334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1828800" y="28194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3        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3962400" y="28956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4        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6705600" y="2895600"/>
            <a:ext cx="1066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5        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6477000" y="4191000"/>
            <a:ext cx="5334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193" name="Google Shape;1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3962400" y="2895600"/>
            <a:ext cx="13716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4        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6705600" y="2895600"/>
            <a:ext cx="1066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5        </a:t>
            </a:r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6477000" y="4191000"/>
            <a:ext cx="5334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6705600" y="2895600"/>
            <a:ext cx="1066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5        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6477000" y="4191000"/>
            <a:ext cx="5334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6477000" y="4191000"/>
            <a:ext cx="5334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4343400" y="4648200"/>
            <a:ext cx="14478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7        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6096000" y="5105400"/>
            <a:ext cx="1143000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8      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ative brains"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"/>
            <a:ext cx="6400800" cy="58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12192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a scientist?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609600" y="28956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they look like?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type="ctrTitle"/>
          </p:nvPr>
        </p:nvSpPr>
        <p:spPr>
          <a:xfrm>
            <a:off x="685800" y="152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can we learn about brains?</a:t>
            </a:r>
            <a:endParaRPr/>
          </a:p>
        </p:txBody>
      </p:sp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1600200"/>
            <a:ext cx="2438400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/>
        </p:nvSpPr>
        <p:spPr>
          <a:xfrm>
            <a:off x="228600" y="2590800"/>
            <a:ext cx="3733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at them</a:t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4267200"/>
            <a:ext cx="2511425" cy="24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 rotWithShape="1">
          <a:blip r:embed="rId5">
            <a:alphaModFix/>
          </a:blip>
          <a:srcRect b="50807" l="3789" r="43150" t="33949"/>
          <a:stretch/>
        </p:blipFill>
        <p:spPr>
          <a:xfrm>
            <a:off x="6400800" y="4267200"/>
            <a:ext cx="261778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/>
        </p:nvSpPr>
        <p:spPr>
          <a:xfrm>
            <a:off x="228600" y="3200400"/>
            <a:ext cx="37338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-outside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-inside</a:t>
            </a: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228600" y="5181600"/>
            <a:ext cx="37338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about brain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1425" y="1597025"/>
            <a:ext cx="27495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Inside the brain are tiny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building blocks called NEURONS!</a:t>
            </a:r>
            <a:endParaRPr/>
          </a:p>
        </p:txBody>
      </p:sp>
      <p:grpSp>
        <p:nvGrpSpPr>
          <p:cNvPr id="263" name="Google Shape;263;p34"/>
          <p:cNvGrpSpPr/>
          <p:nvPr/>
        </p:nvGrpSpPr>
        <p:grpSpPr>
          <a:xfrm>
            <a:off x="914400" y="1517904"/>
            <a:ext cx="6254496" cy="5193792"/>
            <a:chOff x="0" y="0"/>
            <a:chExt cx="2147483647" cy="2147483647"/>
          </a:xfrm>
        </p:grpSpPr>
        <p:pic>
          <p:nvPicPr>
            <p:cNvPr id="264" name="Google Shape;26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05184004"/>
              <a:ext cx="956743763" cy="723798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4"/>
            <p:cNvPicPr preferRelativeResize="0"/>
            <p:nvPr/>
          </p:nvPicPr>
          <p:blipFill rotWithShape="1">
            <a:blip r:embed="rId4">
              <a:alphaModFix/>
            </a:blip>
            <a:srcRect b="0" l="0" r="50000" t="-2023"/>
            <a:stretch/>
          </p:blipFill>
          <p:spPr>
            <a:xfrm>
              <a:off x="1498633741" y="0"/>
              <a:ext cx="648849905" cy="2147483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6" name="Google Shape;266;p34"/>
            <p:cNvCxnSpPr/>
            <p:nvPr/>
          </p:nvCxnSpPr>
          <p:spPr>
            <a:xfrm flipH="1" rot="10800000">
              <a:off x="664438898" y="2520520"/>
              <a:ext cx="853032534" cy="463408237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7" name="Google Shape;267;p34"/>
            <p:cNvCxnSpPr/>
            <p:nvPr/>
          </p:nvCxnSpPr>
          <p:spPr>
            <a:xfrm flipH="1" rot="-5400000">
              <a:off x="404040888" y="772368412"/>
              <a:ext cx="1399991845" cy="103464871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437" y="1511300"/>
            <a:ext cx="5102225" cy="383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phone_poles-new" id="274" name="Google Shape;27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7625" y="4597400"/>
            <a:ext cx="1809750" cy="190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75" name="Google Shape;275;p35"/>
          <p:cNvSpPr txBox="1"/>
          <p:nvPr/>
        </p:nvSpPr>
        <p:spPr>
          <a:xfrm>
            <a:off x="942975" y="385762"/>
            <a:ext cx="713422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brain’s building blocks (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connect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messages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each other. 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1179512" y="5565775"/>
            <a:ext cx="47434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neurons act like telephone lines passing messages from one area of the brain to another.  </a:t>
            </a: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4495800" y="1828800"/>
            <a:ext cx="2105025" cy="3616325"/>
          </a:xfrm>
          <a:prstGeom prst="ellipse">
            <a:avLst/>
          </a:prstGeom>
          <a:noFill/>
          <a:ln cap="flat" cmpd="sng" w="38100">
            <a:solidFill>
              <a:srgbClr val="008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250" y="1212850"/>
            <a:ext cx="62738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 txBox="1"/>
          <p:nvPr/>
        </p:nvSpPr>
        <p:spPr>
          <a:xfrm>
            <a:off x="914400" y="685800"/>
            <a:ext cx="71342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brains send a lot of messages!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1192212" y="854075"/>
            <a:ext cx="237966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mic Sans MS"/>
              <a:buNone/>
            </a:pPr>
            <a:r>
              <a:rPr b="0" i="0" lang="en-US" sz="18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Messages from other neurons are collected here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1192212" y="3670300"/>
            <a:ext cx="237966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mic Sans MS"/>
              <a:buNone/>
            </a:pPr>
            <a:r>
              <a:rPr b="0" i="0" lang="en-US" sz="18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Messages are sent to other neurons through here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1192212" y="2206625"/>
            <a:ext cx="23796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mic Sans MS"/>
              <a:buNone/>
            </a:pPr>
            <a:r>
              <a:rPr b="0" i="0" lang="en-US" sz="18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Messages are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mic Sans MS"/>
              <a:buNone/>
            </a:pPr>
            <a:r>
              <a:rPr b="0" i="0" lang="en-US" sz="18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here</a:t>
            </a:r>
            <a:endParaRPr/>
          </a:p>
        </p:txBody>
      </p:sp>
      <p:grpSp>
        <p:nvGrpSpPr>
          <p:cNvPr id="291" name="Google Shape;291;p37"/>
          <p:cNvGrpSpPr/>
          <p:nvPr/>
        </p:nvGrpSpPr>
        <p:grpSpPr>
          <a:xfrm>
            <a:off x="3344199" y="4088737"/>
            <a:ext cx="6508488" cy="6508488"/>
            <a:chOff x="3356899" y="4253837"/>
            <a:chExt cx="6508488" cy="6508488"/>
          </a:xfrm>
        </p:grpSpPr>
        <p:pic>
          <p:nvPicPr>
            <p:cNvPr id="292" name="Google Shape;29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520000">
              <a:off x="4306887" y="5203825"/>
              <a:ext cx="4608512" cy="4608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37"/>
            <p:cNvSpPr txBox="1"/>
            <p:nvPr/>
          </p:nvSpPr>
          <p:spPr>
            <a:xfrm>
              <a:off x="7097712" y="6330950"/>
              <a:ext cx="1346200" cy="2211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7"/>
            <p:cNvSpPr txBox="1"/>
            <p:nvPr/>
          </p:nvSpPr>
          <p:spPr>
            <a:xfrm>
              <a:off x="3938587" y="6705600"/>
              <a:ext cx="1346200" cy="2211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37"/>
          <p:cNvGrpSpPr/>
          <p:nvPr/>
        </p:nvGrpSpPr>
        <p:grpSpPr>
          <a:xfrm>
            <a:off x="3571875" y="276225"/>
            <a:ext cx="4733925" cy="4946650"/>
            <a:chOff x="3446462" y="528637"/>
            <a:chExt cx="4733925" cy="4946650"/>
          </a:xfrm>
        </p:grpSpPr>
        <p:pic>
          <p:nvPicPr>
            <p:cNvPr id="296" name="Google Shape;296;p37"/>
            <p:cNvPicPr preferRelativeResize="0"/>
            <p:nvPr/>
          </p:nvPicPr>
          <p:blipFill rotWithShape="1">
            <a:blip r:embed="rId3">
              <a:alphaModFix/>
            </a:blip>
            <a:srcRect b="5232" l="0" r="0" t="0"/>
            <a:stretch/>
          </p:blipFill>
          <p:spPr>
            <a:xfrm>
              <a:off x="3446462" y="844550"/>
              <a:ext cx="4733925" cy="448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37"/>
            <p:cNvSpPr txBox="1"/>
            <p:nvPr/>
          </p:nvSpPr>
          <p:spPr>
            <a:xfrm>
              <a:off x="6413500" y="3225800"/>
              <a:ext cx="1346200" cy="2211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8" name="Google Shape;298;p37"/>
            <p:cNvCxnSpPr/>
            <p:nvPr/>
          </p:nvCxnSpPr>
          <p:spPr>
            <a:xfrm>
              <a:off x="7400925" y="1000125"/>
              <a:ext cx="0" cy="3943350"/>
            </a:xfrm>
            <a:prstGeom prst="straightConnector1">
              <a:avLst/>
            </a:prstGeom>
            <a:noFill/>
            <a:ln cap="flat" cmpd="sng" w="889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stealth"/>
            </a:ln>
          </p:spPr>
        </p:cxnSp>
        <p:sp>
          <p:nvSpPr>
            <p:cNvPr id="299" name="Google Shape;299;p37"/>
            <p:cNvSpPr txBox="1"/>
            <p:nvPr/>
          </p:nvSpPr>
          <p:spPr>
            <a:xfrm>
              <a:off x="7102475" y="528637"/>
              <a:ext cx="7112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3"/>
                </a:buClr>
                <a:buFont typeface="Arial"/>
                <a:buNone/>
              </a:pPr>
              <a:r>
                <a:rPr b="0" i="0" lang="en-US" sz="1800" u="none">
                  <a:solidFill>
                    <a:srgbClr val="FF9933"/>
                  </a:solidFill>
                  <a:latin typeface="Arial"/>
                  <a:ea typeface="Arial"/>
                  <a:cs typeface="Arial"/>
                  <a:sym typeface="Arial"/>
                </a:rPr>
                <a:t>enter</a:t>
              </a:r>
              <a:endParaRPr/>
            </a:p>
          </p:txBody>
        </p:sp>
        <p:sp>
          <p:nvSpPr>
            <p:cNvPr id="300" name="Google Shape;300;p37"/>
            <p:cNvSpPr txBox="1"/>
            <p:nvPr/>
          </p:nvSpPr>
          <p:spPr>
            <a:xfrm>
              <a:off x="7094537" y="5105400"/>
              <a:ext cx="544512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3"/>
                </a:buClr>
                <a:buFont typeface="Arial"/>
                <a:buNone/>
              </a:pPr>
              <a:r>
                <a:rPr b="0" i="0" lang="en-US" sz="1800" u="none">
                  <a:solidFill>
                    <a:srgbClr val="FF9933"/>
                  </a:solidFill>
                  <a:latin typeface="Arial"/>
                  <a:ea typeface="Arial"/>
                  <a:cs typeface="Arial"/>
                  <a:sym typeface="Arial"/>
                </a:rPr>
                <a:t>exit</a:t>
              </a: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3571875" y="715962"/>
              <a:ext cx="184150" cy="1570037"/>
            </a:xfrm>
            <a:prstGeom prst="leftBracket">
              <a:avLst>
                <a:gd fmla="val 8333" name="adj"/>
              </a:avLst>
            </a:prstGeom>
            <a:noFill/>
            <a:ln cap="flat" cmpd="sng" w="381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3571875" y="2400300"/>
              <a:ext cx="158750" cy="868362"/>
            </a:xfrm>
            <a:prstGeom prst="leftBracket">
              <a:avLst>
                <a:gd fmla="val 8333" name="adj"/>
              </a:avLst>
            </a:prstGeom>
            <a:noFill/>
            <a:ln cap="flat" cmpd="sng" w="381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3571875" y="3627437"/>
              <a:ext cx="158750" cy="1744662"/>
            </a:xfrm>
            <a:prstGeom prst="leftBracket">
              <a:avLst>
                <a:gd fmla="val 8333" name="adj"/>
              </a:avLst>
            </a:prstGeom>
            <a:noFill/>
            <a:ln cap="flat" cmpd="sng" w="381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37"/>
          <p:cNvSpPr txBox="1"/>
          <p:nvPr/>
        </p:nvSpPr>
        <p:spPr>
          <a:xfrm rot="-5400000">
            <a:off x="-1954212" y="1974850"/>
            <a:ext cx="5611812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7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NEURONS</a:t>
            </a:r>
            <a:endParaRPr/>
          </a:p>
        </p:txBody>
      </p:sp>
      <p:sp>
        <p:nvSpPr>
          <p:cNvPr id="305" name="Google Shape;305;p37"/>
          <p:cNvSpPr txBox="1"/>
          <p:nvPr/>
        </p:nvSpPr>
        <p:spPr>
          <a:xfrm>
            <a:off x="6784975" y="2419350"/>
            <a:ext cx="14446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cxnSp>
        <p:nvCxnSpPr>
          <p:cNvPr id="306" name="Google Shape;306;p37"/>
          <p:cNvCxnSpPr/>
          <p:nvPr/>
        </p:nvCxnSpPr>
        <p:spPr>
          <a:xfrm flipH="1" rot="10800000">
            <a:off x="6253162" y="2603500"/>
            <a:ext cx="531812" cy="80962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7" name="Google Shape;307;p37"/>
          <p:cNvSpPr txBox="1"/>
          <p:nvPr/>
        </p:nvSpPr>
        <p:spPr>
          <a:xfrm>
            <a:off x="6253162" y="3186112"/>
            <a:ext cx="487362" cy="2349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38"/>
          <p:cNvGrpSpPr/>
          <p:nvPr/>
        </p:nvGrpSpPr>
        <p:grpSpPr>
          <a:xfrm>
            <a:off x="5359745" y="4517200"/>
            <a:ext cx="5680136" cy="5596000"/>
            <a:chOff x="3356899" y="4253837"/>
            <a:chExt cx="6508488" cy="6508488"/>
          </a:xfrm>
        </p:grpSpPr>
        <p:pic>
          <p:nvPicPr>
            <p:cNvPr id="313" name="Google Shape;313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520000">
              <a:off x="4306887" y="5203825"/>
              <a:ext cx="4608512" cy="4608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38"/>
            <p:cNvSpPr txBox="1"/>
            <p:nvPr/>
          </p:nvSpPr>
          <p:spPr>
            <a:xfrm>
              <a:off x="7097712" y="6330950"/>
              <a:ext cx="1346200" cy="2211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8"/>
            <p:cNvSpPr txBox="1"/>
            <p:nvPr/>
          </p:nvSpPr>
          <p:spPr>
            <a:xfrm>
              <a:off x="3938587" y="6705600"/>
              <a:ext cx="1346200" cy="2211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38"/>
          <p:cNvSpPr txBox="1"/>
          <p:nvPr/>
        </p:nvSpPr>
        <p:spPr>
          <a:xfrm>
            <a:off x="0" y="1600200"/>
            <a:ext cx="4267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Let’s make our own NEURONS!</a:t>
            </a:r>
            <a:endParaRPr/>
          </a:p>
        </p:txBody>
      </p:sp>
      <p:grpSp>
        <p:nvGrpSpPr>
          <p:cNvPr id="317" name="Google Shape;317;p38"/>
          <p:cNvGrpSpPr/>
          <p:nvPr/>
        </p:nvGrpSpPr>
        <p:grpSpPr>
          <a:xfrm>
            <a:off x="4419600" y="762000"/>
            <a:ext cx="4724400" cy="4708525"/>
            <a:chOff x="0" y="0"/>
            <a:chExt cx="2147483647" cy="2147483647"/>
          </a:xfrm>
        </p:grpSpPr>
        <p:pic>
          <p:nvPicPr>
            <p:cNvPr id="318" name="Google Shape;318;p38"/>
            <p:cNvPicPr preferRelativeResize="0"/>
            <p:nvPr/>
          </p:nvPicPr>
          <p:blipFill rotWithShape="1">
            <a:blip r:embed="rId3">
              <a:alphaModFix/>
            </a:blip>
            <a:srcRect b="5232" l="0" r="0" t="0"/>
            <a:stretch/>
          </p:blipFill>
          <p:spPr>
            <a:xfrm>
              <a:off x="304218420" y="136602527"/>
              <a:ext cx="1814066011" cy="193989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38"/>
            <p:cNvSpPr txBox="1"/>
            <p:nvPr/>
          </p:nvSpPr>
          <p:spPr>
            <a:xfrm>
              <a:off x="1441203238" y="1166268040"/>
              <a:ext cx="515871213" cy="956216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8"/>
            <p:cNvSpPr txBox="1"/>
            <p:nvPr/>
          </p:nvSpPr>
          <p:spPr>
            <a:xfrm>
              <a:off x="1705221765" y="0"/>
              <a:ext cx="442261881" cy="168465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3"/>
                </a:buClr>
                <a:buFont typeface="Arial"/>
                <a:buNone/>
              </a:pPr>
              <a:r>
                <a:rPr b="0" i="0" lang="en-US" sz="1800" u="none">
                  <a:solidFill>
                    <a:srgbClr val="FF9933"/>
                  </a:solidFill>
                  <a:latin typeface="Arial"/>
                  <a:ea typeface="Arial"/>
                  <a:cs typeface="Arial"/>
                  <a:sym typeface="Arial"/>
                </a:rPr>
                <a:t>IN</a:t>
              </a:r>
              <a:endParaRPr/>
            </a:p>
          </p:txBody>
        </p:sp>
        <p:sp>
          <p:nvSpPr>
            <p:cNvPr id="321" name="Google Shape;321;p38"/>
            <p:cNvSpPr txBox="1"/>
            <p:nvPr/>
          </p:nvSpPr>
          <p:spPr>
            <a:xfrm>
              <a:off x="1702179620" y="1979017654"/>
              <a:ext cx="378386601" cy="168465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3"/>
                </a:buClr>
                <a:buFont typeface="Arial"/>
                <a:buNone/>
              </a:pPr>
              <a:r>
                <a:rPr b="0" i="0" lang="en-US" sz="1800" u="none">
                  <a:solidFill>
                    <a:srgbClr val="FF9933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/>
            </a:p>
          </p:txBody>
        </p:sp>
        <p:sp>
          <p:nvSpPr>
            <p:cNvPr id="322" name="Google Shape;322;p38"/>
            <p:cNvSpPr txBox="1"/>
            <p:nvPr/>
          </p:nvSpPr>
          <p:spPr>
            <a:xfrm>
              <a:off x="1535495446" y="926699660"/>
              <a:ext cx="553587905" cy="168465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  <a:endParaRPr/>
            </a:p>
          </p:txBody>
        </p:sp>
        <p:cxnSp>
          <p:nvCxnSpPr>
            <p:cNvPr id="323" name="Google Shape;323;p38"/>
            <p:cNvCxnSpPr/>
            <p:nvPr/>
          </p:nvCxnSpPr>
          <p:spPr>
            <a:xfrm flipH="1" rot="10800000">
              <a:off x="1331353371" y="1010750643"/>
              <a:ext cx="204212884" cy="30409425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24" name="Google Shape;324;p38"/>
            <p:cNvSpPr txBox="1"/>
            <p:nvPr/>
          </p:nvSpPr>
          <p:spPr>
            <a:xfrm>
              <a:off x="1331353371" y="1258370581"/>
              <a:ext cx="186894157" cy="1013645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8"/>
            <p:cNvSpPr txBox="1"/>
            <p:nvPr/>
          </p:nvSpPr>
          <p:spPr>
            <a:xfrm>
              <a:off x="434813720" y="217818830"/>
              <a:ext cx="515871213" cy="956216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546509557" y="1270612194"/>
              <a:ext cx="670175199" cy="5445482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8"/>
            <p:cNvSpPr txBox="1"/>
            <p:nvPr/>
          </p:nvSpPr>
          <p:spPr>
            <a:xfrm>
              <a:off x="918597970" y="944139970"/>
              <a:ext cx="186894157" cy="1013645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8"/>
            <p:cNvSpPr txBox="1"/>
            <p:nvPr/>
          </p:nvSpPr>
          <p:spPr>
            <a:xfrm>
              <a:off x="1477116798" y="980341302"/>
              <a:ext cx="558518923" cy="1086052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9" name="Google Shape;329;p38"/>
            <p:cNvCxnSpPr/>
            <p:nvPr/>
          </p:nvCxnSpPr>
          <p:spPr>
            <a:xfrm>
              <a:off x="1819589174" y="203873988"/>
              <a:ext cx="0" cy="1705126386"/>
            </a:xfrm>
            <a:prstGeom prst="straightConnector1">
              <a:avLst/>
            </a:prstGeom>
            <a:noFill/>
            <a:ln cap="flat" cmpd="sng" w="889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stealth"/>
            </a:ln>
          </p:spPr>
        </p:cxnSp>
        <p:sp>
          <p:nvSpPr>
            <p:cNvPr id="330" name="Google Shape;330;p38"/>
            <p:cNvSpPr txBox="1"/>
            <p:nvPr/>
          </p:nvSpPr>
          <p:spPr>
            <a:xfrm>
              <a:off x="74463973" y="249865718"/>
              <a:ext cx="576811417" cy="294815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Comic Sans MS"/>
                <a:buNone/>
              </a:pPr>
              <a:r>
                <a:rPr b="0" i="0" lang="en-US" sz="1800" u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Collects messages</a:t>
              </a:r>
              <a:endParaRPr/>
            </a:p>
          </p:txBody>
        </p:sp>
        <p:sp>
          <p:nvSpPr>
            <p:cNvPr id="331" name="Google Shape;331;p38"/>
            <p:cNvSpPr txBox="1"/>
            <p:nvPr/>
          </p:nvSpPr>
          <p:spPr>
            <a:xfrm>
              <a:off x="0" y="1467617209"/>
              <a:ext cx="651274839" cy="294815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Comic Sans MS"/>
                <a:buNone/>
              </a:pPr>
              <a:r>
                <a:rPr b="0" i="0" lang="en-US" sz="1800" u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Sends Messages</a:t>
              </a:r>
              <a:endParaRPr/>
            </a:p>
          </p:txBody>
        </p:sp>
        <p:sp>
          <p:nvSpPr>
            <p:cNvPr id="332" name="Google Shape;332;p38"/>
            <p:cNvSpPr txBox="1"/>
            <p:nvPr/>
          </p:nvSpPr>
          <p:spPr>
            <a:xfrm>
              <a:off x="37232109" y="834715841"/>
              <a:ext cx="614043381" cy="294815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Comic Sans MS"/>
                <a:buNone/>
              </a:pPr>
              <a:r>
                <a:rPr b="0" i="0" lang="en-US" sz="1800" u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Reads messages</a:t>
              </a: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699334059" y="81000495"/>
              <a:ext cx="70567260" cy="678893054"/>
            </a:xfrm>
            <a:prstGeom prst="leftBracket">
              <a:avLst>
                <a:gd fmla="val 1555" name="adj"/>
              </a:avLst>
            </a:prstGeom>
            <a:noFill/>
            <a:ln cap="flat" cmpd="sng" w="381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699334059" y="809317408"/>
              <a:ext cx="60833695" cy="375484861"/>
            </a:xfrm>
            <a:prstGeom prst="leftBracket">
              <a:avLst>
                <a:gd fmla="val 1555" name="adj"/>
              </a:avLst>
            </a:prstGeom>
            <a:noFill/>
            <a:ln cap="flat" cmpd="sng" w="381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699334059" y="1339938399"/>
              <a:ext cx="60833695" cy="754401815"/>
            </a:xfrm>
            <a:prstGeom prst="leftBracket">
              <a:avLst>
                <a:gd fmla="val 1555" name="adj"/>
              </a:avLst>
            </a:prstGeom>
            <a:noFill/>
            <a:ln cap="flat" cmpd="sng" w="38100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pic>
        <p:nvPicPr>
          <p:cNvPr id="341" name="Google Shape;34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00200"/>
            <a:ext cx="711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9430" t="1666"/>
          <a:stretch/>
        </p:blipFill>
        <p:spPr>
          <a:xfrm>
            <a:off x="6216650" y="228600"/>
            <a:ext cx="29273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990600"/>
            <a:ext cx="3290887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81000"/>
            <a:ext cx="236061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" y="3886200"/>
            <a:ext cx="25781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7">
            <a:alphaModFix/>
          </a:blip>
          <a:srcRect b="0" l="24443" r="24444" t="-4442"/>
          <a:stretch/>
        </p:blipFill>
        <p:spPr>
          <a:xfrm>
            <a:off x="6858000" y="3124200"/>
            <a:ext cx="17526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1295400" y="1905000"/>
            <a:ext cx="6324600" cy="144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wants to dress up like a neuroscientist?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a Neuroscientist?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066800" y="609600"/>
            <a:ext cx="7239000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Neuroscientists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study the brain!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3048000"/>
            <a:ext cx="307657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2819400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971" l="0" r="926" t="0"/>
          <a:stretch/>
        </p:blipFill>
        <p:spPr>
          <a:xfrm>
            <a:off x="533400" y="1524000"/>
            <a:ext cx="81534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191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Different parts of the brain have different jobs.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0" y="228600"/>
            <a:ext cx="4019550" cy="589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676400" y="2133600"/>
            <a:ext cx="3422650" cy="2862262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hlink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brain controls every part of our body—from the head to the toes.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part of the body sends information to the brain.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fibers shown here are just some of the connections of the brain.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0"/>
            <a:ext cx="56007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381000" y="381000"/>
            <a:ext cx="838200" cy="60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