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34"/>
  </p:notesMasterIdLst>
  <p:sldIdLst>
    <p:sldId id="256" r:id="rId2"/>
    <p:sldId id="264" r:id="rId3"/>
    <p:sldId id="268" r:id="rId4"/>
    <p:sldId id="260" r:id="rId5"/>
    <p:sldId id="332" r:id="rId6"/>
    <p:sldId id="333" r:id="rId7"/>
    <p:sldId id="334" r:id="rId8"/>
    <p:sldId id="287" r:id="rId9"/>
    <p:sldId id="288" r:id="rId10"/>
    <p:sldId id="290" r:id="rId11"/>
    <p:sldId id="335" r:id="rId12"/>
    <p:sldId id="324" r:id="rId13"/>
    <p:sldId id="297" r:id="rId14"/>
    <p:sldId id="299" r:id="rId15"/>
    <p:sldId id="336" r:id="rId16"/>
    <p:sldId id="267" r:id="rId17"/>
    <p:sldId id="337" r:id="rId18"/>
    <p:sldId id="338" r:id="rId19"/>
    <p:sldId id="330" r:id="rId20"/>
    <p:sldId id="317" r:id="rId21"/>
    <p:sldId id="318" r:id="rId22"/>
    <p:sldId id="329" r:id="rId23"/>
    <p:sldId id="328" r:id="rId24"/>
    <p:sldId id="307" r:id="rId25"/>
    <p:sldId id="319" r:id="rId26"/>
    <p:sldId id="283" r:id="rId27"/>
    <p:sldId id="326" r:id="rId28"/>
    <p:sldId id="327" r:id="rId29"/>
    <p:sldId id="320" r:id="rId30"/>
    <p:sldId id="321" r:id="rId31"/>
    <p:sldId id="277" r:id="rId32"/>
    <p:sldId id="33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7" autoAdjust="0"/>
    <p:restoredTop sz="72762" autoAdjust="0"/>
  </p:normalViewPr>
  <p:slideViewPr>
    <p:cSldViewPr snapToGrid="0" snapToObjects="1" showGuides="1">
      <p:cViewPr>
        <p:scale>
          <a:sx n="76" d="100"/>
          <a:sy n="76" d="100"/>
        </p:scale>
        <p:origin x="-1200" y="208"/>
      </p:cViewPr>
      <p:guideLst>
        <p:guide orient="horz" pos="2024"/>
        <p:guide pos="2238"/>
      </p:guideLst>
    </p:cSldViewPr>
  </p:slideViewPr>
  <p:notesTextViewPr>
    <p:cViewPr>
      <p:scale>
        <a:sx n="100" d="100"/>
        <a:sy n="100" d="100"/>
      </p:scale>
      <p:origin x="0" y="0"/>
    </p:cViewPr>
  </p:notesTextViewPr>
  <p:sorterViewPr>
    <p:cViewPr varScale="1">
      <p:scale>
        <a:sx n="100" d="100"/>
        <a:sy n="100" d="100"/>
      </p:scale>
      <p:origin x="0" y="45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9DDBD-BF4B-7A4E-BF2B-E154D2248156}" type="datetimeFigureOut">
              <a:t>4/26/13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ADE46-BEC9-6248-931D-377AB8C414F6}" type="slidenum">
              <a:t>‹#›</a:t>
            </a:fld>
            <a:endParaRPr lang="en-US"/>
          </a:p>
        </p:txBody>
      </p:sp>
    </p:spTree>
    <p:extLst>
      <p:ext uri="{BB962C8B-B14F-4D97-AF65-F5344CB8AC3E}">
        <p14:creationId xmlns:p14="http://schemas.microsoft.com/office/powerpoint/2010/main" val="597006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mood</a:t>
            </a:r>
          </a:p>
          <a:p>
            <a:r>
              <a:rPr lang="en-US"/>
              <a:t>consciousness</a:t>
            </a:r>
          </a:p>
          <a:p>
            <a:r>
              <a:rPr lang="en-US"/>
              <a:t>cognition</a:t>
            </a:r>
          </a:p>
          <a:p>
            <a:r>
              <a:rPr lang="en-US"/>
              <a:t>perception</a:t>
            </a:r>
          </a:p>
          <a:p>
            <a:r>
              <a:rPr lang="en-US"/>
              <a:t>behaviour</a:t>
            </a:r>
          </a:p>
        </p:txBody>
      </p:sp>
      <p:sp>
        <p:nvSpPr>
          <p:cNvPr id="4" name="Slide Number Placeholder 3"/>
          <p:cNvSpPr>
            <a:spLocks noGrp="1"/>
          </p:cNvSpPr>
          <p:nvPr>
            <p:ph type="sldNum" sz="quarter" idx="10"/>
          </p:nvPr>
        </p:nvSpPr>
        <p:spPr/>
        <p:txBody>
          <a:bodyPr/>
          <a:lstStyle/>
          <a:p>
            <a:fld id="{478ADE46-BEC9-6248-931D-377AB8C414F6}" type="slidenum">
              <a:t>2</a:t>
            </a:fld>
            <a:endParaRPr lang="en-US"/>
          </a:p>
        </p:txBody>
      </p:sp>
    </p:spTree>
    <p:extLst>
      <p:ext uri="{BB962C8B-B14F-4D97-AF65-F5344CB8AC3E}">
        <p14:creationId xmlns:p14="http://schemas.microsoft.com/office/powerpoint/2010/main" val="70248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Background: Children and adolescents, family history positive (FH+) for alcoholism, exhibit</a:t>
            </a:r>
          </a:p>
          <a:p>
            <a:r>
              <a:rPr lang="en-US" sz="1200" b="0" i="0" u="none" strike="noStrike" kern="1200" baseline="0" dirty="0" smtClean="0">
                <a:solidFill>
                  <a:schemeClr val="tx1"/>
                </a:solidFill>
                <a:latin typeface="+mn-lt"/>
                <a:ea typeface="+mn-ea"/>
                <a:cs typeface="+mn-cs"/>
              </a:rPr>
              <a:t>differences in brain structure and functional activation when compared to family history negative</a:t>
            </a:r>
          </a:p>
          <a:p>
            <a:r>
              <a:rPr lang="en-US" sz="1200" b="0" i="0" u="none" strike="noStrike" kern="1200" baseline="0" dirty="0" smtClean="0">
                <a:solidFill>
                  <a:schemeClr val="tx1"/>
                </a:solidFill>
                <a:latin typeface="+mn-lt"/>
                <a:ea typeface="+mn-ea"/>
                <a:cs typeface="+mn-cs"/>
              </a:rPr>
              <a:t>(FH</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counterparts. Given that frontal brain regions, and associated reciprocal connections with</a:t>
            </a:r>
          </a:p>
          <a:p>
            <a:r>
              <a:rPr lang="en-US" sz="1200" b="0" i="0" u="none" strike="noStrike" kern="1200" baseline="0" dirty="0" smtClean="0">
                <a:solidFill>
                  <a:schemeClr val="tx1"/>
                </a:solidFill>
                <a:latin typeface="+mn-lt"/>
                <a:ea typeface="+mn-ea"/>
                <a:cs typeface="+mn-cs"/>
              </a:rPr>
              <a:t>limbic structures, undergo the most dramatic maturational changes during adolescence, the objective</a:t>
            </a:r>
          </a:p>
          <a:p>
            <a:r>
              <a:rPr lang="en-US" sz="1200" b="0" i="0" u="none" strike="noStrike" kern="1200" baseline="0" dirty="0" smtClean="0">
                <a:solidFill>
                  <a:schemeClr val="tx1"/>
                </a:solidFill>
                <a:latin typeface="+mn-lt"/>
                <a:ea typeface="+mn-ea"/>
                <a:cs typeface="+mn-cs"/>
              </a:rPr>
              <a:t>of this study was to compare functional brain activation during a frontally mediated test of</a:t>
            </a:r>
          </a:p>
          <a:p>
            <a:r>
              <a:rPr lang="en-US" sz="1200" b="0" i="0" u="none" strike="noStrike" kern="1200" baseline="0" dirty="0" smtClean="0">
                <a:solidFill>
                  <a:schemeClr val="tx1"/>
                </a:solidFill>
                <a:latin typeface="+mn-lt"/>
                <a:ea typeface="+mn-ea"/>
                <a:cs typeface="+mn-cs"/>
              </a:rPr>
              <a:t>response inhibition in 32 adolescents separated into low-risk (FH</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and high-risk (FH+) groups.</a:t>
            </a:r>
          </a:p>
          <a:p>
            <a:r>
              <a:rPr lang="en-US" sz="1200" b="0" i="0" u="none" strike="noStrike" kern="1200" baseline="0" dirty="0" smtClean="0">
                <a:solidFill>
                  <a:schemeClr val="tx1"/>
                </a:solidFill>
                <a:latin typeface="+mn-lt"/>
                <a:ea typeface="+mn-ea"/>
                <a:cs typeface="+mn-cs"/>
              </a:rPr>
              <a:t>Methods: Functional magnetic resonance (fMRI) blood oxygen level–dependent data were</a:t>
            </a:r>
          </a:p>
          <a:p>
            <a:r>
              <a:rPr lang="en-US" sz="1200" b="0" i="0" u="none" strike="noStrike" kern="1200" baseline="0" dirty="0" smtClean="0">
                <a:solidFill>
                  <a:schemeClr val="tx1"/>
                </a:solidFill>
                <a:latin typeface="+mn-lt"/>
                <a:ea typeface="+mn-ea"/>
                <a:cs typeface="+mn-cs"/>
              </a:rPr>
              <a:t>acquired at 1.5 Tesla during performance of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Color Naming, Word Reading, and Interference.</a:t>
            </a:r>
          </a:p>
          <a:p>
            <a:r>
              <a:rPr lang="en-US" sz="1200" b="0" i="0" u="none" strike="noStrike" kern="1200" baseline="0" dirty="0" smtClean="0">
                <a:solidFill>
                  <a:schemeClr val="tx1"/>
                </a:solidFill>
                <a:latin typeface="+mn-lt"/>
                <a:ea typeface="+mn-ea"/>
                <a:cs typeface="+mn-cs"/>
              </a:rPr>
              <a:t>Preprocessing and statistical analyses, </a:t>
            </a:r>
            <a:r>
              <a:rPr lang="en-US" sz="1200" b="0" i="0" u="none" strike="noStrike" kern="1200" baseline="0" dirty="0" err="1" smtClean="0">
                <a:solidFill>
                  <a:schemeClr val="tx1"/>
                </a:solidFill>
                <a:latin typeface="+mn-lt"/>
                <a:ea typeface="+mn-ea"/>
                <a:cs typeface="+mn-cs"/>
              </a:rPr>
              <a:t>covaried</a:t>
            </a:r>
            <a:r>
              <a:rPr lang="en-US" sz="1200" b="0" i="0" u="none" strike="noStrike" kern="1200" baseline="0" dirty="0" smtClean="0">
                <a:solidFill>
                  <a:schemeClr val="tx1"/>
                </a:solidFill>
                <a:latin typeface="+mn-lt"/>
                <a:ea typeface="+mn-ea"/>
                <a:cs typeface="+mn-cs"/>
              </a:rPr>
              <a:t> for age, were conducted in SPM99 using a</a:t>
            </a:r>
          </a:p>
          <a:p>
            <a:r>
              <a:rPr lang="en-US" sz="1200" b="0" i="0" u="none" strike="noStrike" kern="1200" baseline="0" dirty="0" smtClean="0">
                <a:solidFill>
                  <a:schemeClr val="tx1"/>
                </a:solidFill>
                <a:latin typeface="+mn-lt"/>
                <a:ea typeface="+mn-ea"/>
                <a:cs typeface="+mn-cs"/>
              </a:rPr>
              <a:t>search territory that included superior, middle, and inferior frontal </a:t>
            </a:r>
            <a:r>
              <a:rPr lang="en-US" sz="1200" b="0" i="0" u="none" strike="noStrike" kern="1200" baseline="0" dirty="0" err="1" smtClean="0">
                <a:solidFill>
                  <a:schemeClr val="tx1"/>
                </a:solidFill>
                <a:latin typeface="+mn-lt"/>
                <a:ea typeface="+mn-ea"/>
                <a:cs typeface="+mn-cs"/>
              </a:rPr>
              <a:t>gyri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trigone</a:t>
            </a:r>
            <a:r>
              <a:rPr lang="en-US" sz="1200" b="0" i="0" u="none" strike="noStrike" kern="1200" baseline="0" dirty="0" smtClean="0">
                <a:solidFill>
                  <a:schemeClr val="tx1"/>
                </a:solidFill>
                <a:latin typeface="+mn-lt"/>
                <a:ea typeface="+mn-ea"/>
                <a:cs typeface="+mn-cs"/>
              </a:rPr>
              <a:t> region), anterior</a:t>
            </a:r>
          </a:p>
          <a:p>
            <a:r>
              <a:rPr lang="en-US" sz="1200" b="0" i="0" u="none" strike="noStrike" kern="1200" baseline="0" dirty="0" smtClean="0">
                <a:solidFill>
                  <a:schemeClr val="tx1"/>
                </a:solidFill>
                <a:latin typeface="+mn-lt"/>
                <a:ea typeface="+mn-ea"/>
                <a:cs typeface="+mn-cs"/>
              </a:rPr>
              <a:t>cingulate </a:t>
            </a:r>
            <a:r>
              <a:rPr lang="en-US" sz="1200" b="0" i="0" u="none" strike="noStrike" kern="1200" baseline="0" dirty="0" err="1" smtClean="0">
                <a:solidFill>
                  <a:schemeClr val="tx1"/>
                </a:solidFill>
                <a:latin typeface="+mn-lt"/>
                <a:ea typeface="+mn-ea"/>
                <a:cs typeface="+mn-cs"/>
              </a:rPr>
              <a:t>gyrus</a:t>
            </a:r>
            <a:r>
              <a:rPr lang="en-US" sz="1200" b="0" i="0" u="none" strike="noStrike" kern="1200" baseline="0" dirty="0" smtClean="0">
                <a:solidFill>
                  <a:schemeClr val="tx1"/>
                </a:solidFill>
                <a:latin typeface="+mn-lt"/>
                <a:ea typeface="+mn-ea"/>
                <a:cs typeface="+mn-cs"/>
              </a:rPr>
              <a:t> (CG), and left and right amygdala.</a:t>
            </a:r>
          </a:p>
          <a:p>
            <a:r>
              <a:rPr lang="en-US" sz="1200" b="0" i="0" u="none" strike="noStrike" kern="1200" baseline="0" dirty="0" smtClean="0">
                <a:solidFill>
                  <a:schemeClr val="tx1"/>
                </a:solidFill>
                <a:latin typeface="+mn-lt"/>
                <a:ea typeface="+mn-ea"/>
                <a:cs typeface="+mn-cs"/>
              </a:rPr>
              <a:t>Results: Significantly greater activation in the </a:t>
            </a:r>
            <a:r>
              <a:rPr lang="en-US" sz="1200" b="0" i="0" u="none" strike="noStrike" kern="1200" baseline="0" dirty="0" err="1" smtClean="0">
                <a:solidFill>
                  <a:schemeClr val="tx1"/>
                </a:solidFill>
                <a:latin typeface="+mn-lt"/>
                <a:ea typeface="+mn-ea"/>
                <a:cs typeface="+mn-cs"/>
              </a:rPr>
              <a:t>fronto</a:t>
            </a:r>
            <a:r>
              <a:rPr lang="en-US" sz="1200" b="0" i="0" u="none" strike="noStrike" kern="1200" baseline="0" dirty="0" smtClean="0">
                <a:solidFill>
                  <a:schemeClr val="tx1"/>
                </a:solidFill>
                <a:latin typeface="+mn-lt"/>
                <a:ea typeface="+mn-ea"/>
                <a:cs typeface="+mn-cs"/>
              </a:rPr>
              <a:t>-limbic search territory was observed in</a:t>
            </a:r>
          </a:p>
          <a:p>
            <a:r>
              <a:rPr lang="en-US" sz="1200" b="0" i="0" u="none" strike="noStrike" kern="1200" baseline="0" dirty="0" smtClean="0">
                <a:solidFill>
                  <a:schemeClr val="tx1"/>
                </a:solidFill>
                <a:latin typeface="+mn-lt"/>
                <a:ea typeface="+mn-ea"/>
                <a:cs typeface="+mn-cs"/>
              </a:rPr>
              <a:t>FH+ relative to FH</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subjects during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Interference. In addition, a significant regression</a:t>
            </a:r>
          </a:p>
          <a:p>
            <a:r>
              <a:rPr lang="en-US" sz="1200" b="0" i="0" u="none" strike="noStrike" kern="1200" baseline="0" dirty="0" smtClean="0">
                <a:solidFill>
                  <a:schemeClr val="tx1"/>
                </a:solidFill>
                <a:latin typeface="+mn-lt"/>
                <a:ea typeface="+mn-ea"/>
                <a:cs typeface="+mn-cs"/>
              </a:rPr>
              <a:t>between brain activation and family history density was observed, with a greater density being</a:t>
            </a:r>
          </a:p>
          <a:p>
            <a:r>
              <a:rPr lang="en-US" sz="1200" b="0" i="0" u="none" strike="noStrike" kern="1200" baseline="0" dirty="0" smtClean="0">
                <a:solidFill>
                  <a:schemeClr val="tx1"/>
                </a:solidFill>
                <a:latin typeface="+mn-lt"/>
                <a:ea typeface="+mn-ea"/>
                <a:cs typeface="+mn-cs"/>
              </a:rPr>
              <a:t>associated with increased activation in regions including middle frontal </a:t>
            </a:r>
            <a:r>
              <a:rPr lang="en-US" sz="1200" b="0" i="0" u="none" strike="noStrike" kern="1200" baseline="0" dirty="0" err="1" smtClean="0">
                <a:solidFill>
                  <a:schemeClr val="tx1"/>
                </a:solidFill>
                <a:latin typeface="+mn-lt"/>
                <a:ea typeface="+mn-ea"/>
                <a:cs typeface="+mn-cs"/>
              </a:rPr>
              <a:t>gyrus</a:t>
            </a:r>
            <a:r>
              <a:rPr lang="en-US" sz="1200" b="0" i="0" u="none" strike="noStrike" kern="1200" baseline="0" dirty="0" smtClean="0">
                <a:solidFill>
                  <a:schemeClr val="tx1"/>
                </a:solidFill>
                <a:latin typeface="+mn-lt"/>
                <a:ea typeface="+mn-ea"/>
                <a:cs typeface="+mn-cs"/>
              </a:rPr>
              <a:t> (BA9) and CG</a:t>
            </a:r>
          </a:p>
          <a:p>
            <a:r>
              <a:rPr lang="en-US" sz="1200" b="0" i="0" u="none" strike="noStrike" kern="1200" baseline="0" dirty="0" smtClean="0">
                <a:solidFill>
                  <a:schemeClr val="tx1"/>
                </a:solidFill>
                <a:latin typeface="+mn-lt"/>
                <a:ea typeface="+mn-ea"/>
                <a:cs typeface="+mn-cs"/>
              </a:rPr>
              <a:t>(BA24).</a:t>
            </a:r>
          </a:p>
          <a:p>
            <a:r>
              <a:rPr lang="en-US" sz="1200" b="0" i="0" u="none" strike="noStrike" kern="1200" baseline="0" dirty="0" smtClean="0">
                <a:solidFill>
                  <a:schemeClr val="tx1"/>
                </a:solidFill>
                <a:latin typeface="+mn-lt"/>
                <a:ea typeface="+mn-ea"/>
                <a:cs typeface="+mn-cs"/>
              </a:rPr>
              <a:t>Conclusions: These data demonstrate a significant influence of FH status on brain activation</a:t>
            </a:r>
          </a:p>
          <a:p>
            <a:r>
              <a:rPr lang="en-US" sz="1200" b="0" i="0" u="none" strike="noStrike" kern="1200" baseline="0" dirty="0" smtClean="0">
                <a:solidFill>
                  <a:schemeClr val="tx1"/>
                </a:solidFill>
                <a:latin typeface="+mn-lt"/>
                <a:ea typeface="+mn-ea"/>
                <a:cs typeface="+mn-cs"/>
              </a:rPr>
              <a:t>during the performance of a response inhibition task, perhaps reflecting a neurobiological vulnerability</a:t>
            </a:r>
          </a:p>
          <a:p>
            <a:r>
              <a:rPr lang="en-US" sz="1200" b="0" i="0" u="none" strike="noStrike" kern="1200" baseline="0" dirty="0" smtClean="0">
                <a:solidFill>
                  <a:schemeClr val="tx1"/>
                </a:solidFill>
                <a:latin typeface="+mn-lt"/>
                <a:ea typeface="+mn-ea"/>
                <a:cs typeface="+mn-cs"/>
              </a:rPr>
              <a:t>associated with FH status that may include reduced neuronal efficiency and ⁄ or recruitment</a:t>
            </a:r>
          </a:p>
          <a:p>
            <a:r>
              <a:rPr lang="en-US" sz="1200" b="0" i="0" u="none" strike="noStrike" kern="1200" baseline="0" dirty="0" smtClean="0">
                <a:solidFill>
                  <a:schemeClr val="tx1"/>
                </a:solidFill>
                <a:latin typeface="+mn-lt"/>
                <a:ea typeface="+mn-ea"/>
                <a:cs typeface="+mn-cs"/>
              </a:rPr>
              <a:t>of additional neuronal resources. These findings are important given that the adolescent developmental</a:t>
            </a:r>
          </a:p>
          <a:p>
            <a:r>
              <a:rPr lang="en-US" sz="1200" b="0" i="0" u="none" strike="noStrike" kern="1200" baseline="0" dirty="0" smtClean="0">
                <a:solidFill>
                  <a:schemeClr val="tx1"/>
                </a:solidFill>
                <a:latin typeface="+mn-lt"/>
                <a:ea typeface="+mn-ea"/>
                <a:cs typeface="+mn-cs"/>
              </a:rPr>
              <a:t>period is already associated with reduced inhibitory capacity, even prior to the onset of</a:t>
            </a:r>
          </a:p>
          <a:p>
            <a:r>
              <a:rPr lang="en-US" sz="1200" b="0" i="0" u="none" strike="noStrike" kern="1200" baseline="0" dirty="0" smtClean="0">
                <a:solidFill>
                  <a:schemeClr val="tx1"/>
                </a:solidFill>
                <a:latin typeface="+mn-lt"/>
                <a:ea typeface="+mn-ea"/>
                <a:cs typeface="+mn-cs"/>
              </a:rPr>
              <a:t>alcohol use.</a:t>
            </a:r>
          </a:p>
          <a:p>
            <a:endParaRPr lang="en-US" dirty="0" smtClean="0"/>
          </a:p>
        </p:txBody>
      </p:sp>
      <p:sp>
        <p:nvSpPr>
          <p:cNvPr id="4" name="Slide Number Placeholder 3"/>
          <p:cNvSpPr>
            <a:spLocks noGrp="1"/>
          </p:cNvSpPr>
          <p:nvPr>
            <p:ph type="sldNum" sz="quarter" idx="10"/>
          </p:nvPr>
        </p:nvSpPr>
        <p:spPr/>
        <p:txBody>
          <a:bodyPr/>
          <a:lstStyle/>
          <a:p>
            <a:fld id="{6047525F-932C-154F-B6E4-8FEB092A94F2}" type="slidenum">
              <a:rPr lang="en-US" smtClean="0"/>
              <a:t>19</a:t>
            </a:fld>
            <a:endParaRPr lang="en-US"/>
          </a:p>
        </p:txBody>
      </p:sp>
    </p:spTree>
    <p:extLst>
      <p:ext uri="{BB962C8B-B14F-4D97-AF65-F5344CB8AC3E}">
        <p14:creationId xmlns:p14="http://schemas.microsoft.com/office/powerpoint/2010/main" val="89694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THE COLOR OF THE WORD</a:t>
            </a:r>
            <a:endParaRPr lang="en-US" dirty="0"/>
          </a:p>
        </p:txBody>
      </p:sp>
      <p:sp>
        <p:nvSpPr>
          <p:cNvPr id="4" name="Slide Number Placeholder 3"/>
          <p:cNvSpPr>
            <a:spLocks noGrp="1"/>
          </p:cNvSpPr>
          <p:nvPr>
            <p:ph type="sldNum" sz="quarter" idx="10"/>
          </p:nvPr>
        </p:nvSpPr>
        <p:spPr/>
        <p:txBody>
          <a:bodyPr/>
          <a:lstStyle/>
          <a:p>
            <a:fld id="{6047525F-932C-154F-B6E4-8FEB092A94F2}" type="slidenum">
              <a:rPr lang="en-US" smtClean="0"/>
              <a:t>20</a:t>
            </a:fld>
            <a:endParaRPr lang="en-US"/>
          </a:p>
        </p:txBody>
      </p:sp>
    </p:spTree>
    <p:extLst>
      <p:ext uri="{BB962C8B-B14F-4D97-AF65-F5344CB8AC3E}">
        <p14:creationId xmlns:p14="http://schemas.microsoft.com/office/powerpoint/2010/main" val="277016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THE COLOR OF THE WORD</a:t>
            </a:r>
            <a:endParaRPr lang="en-US" dirty="0"/>
          </a:p>
        </p:txBody>
      </p:sp>
      <p:sp>
        <p:nvSpPr>
          <p:cNvPr id="4" name="Slide Number Placeholder 3"/>
          <p:cNvSpPr>
            <a:spLocks noGrp="1"/>
          </p:cNvSpPr>
          <p:nvPr>
            <p:ph type="sldNum" sz="quarter" idx="10"/>
          </p:nvPr>
        </p:nvSpPr>
        <p:spPr/>
        <p:txBody>
          <a:bodyPr/>
          <a:lstStyle/>
          <a:p>
            <a:fld id="{6047525F-932C-154F-B6E4-8FEB092A94F2}" type="slidenum">
              <a:rPr lang="en-US" smtClean="0"/>
              <a:t>21</a:t>
            </a:fld>
            <a:endParaRPr lang="en-US"/>
          </a:p>
        </p:txBody>
      </p:sp>
    </p:spTree>
    <p:extLst>
      <p:ext uri="{BB962C8B-B14F-4D97-AF65-F5344CB8AC3E}">
        <p14:creationId xmlns:p14="http://schemas.microsoft.com/office/powerpoint/2010/main" val="244933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Background: Children and adolescents, family history positive (FH+) for alcoholism, exhibit</a:t>
            </a:r>
          </a:p>
          <a:p>
            <a:r>
              <a:rPr lang="en-US" sz="1200" b="0" i="0" u="none" strike="noStrike" kern="1200" baseline="0" dirty="0" smtClean="0">
                <a:solidFill>
                  <a:schemeClr val="tx1"/>
                </a:solidFill>
                <a:latin typeface="+mn-lt"/>
                <a:ea typeface="+mn-ea"/>
                <a:cs typeface="+mn-cs"/>
              </a:rPr>
              <a:t>differences in brain structure and functional activation when compared to family history negative</a:t>
            </a:r>
          </a:p>
          <a:p>
            <a:r>
              <a:rPr lang="en-US" sz="1200" b="0" i="0" u="none" strike="noStrike" kern="1200" baseline="0" dirty="0" smtClean="0">
                <a:solidFill>
                  <a:schemeClr val="tx1"/>
                </a:solidFill>
                <a:latin typeface="+mn-lt"/>
                <a:ea typeface="+mn-ea"/>
                <a:cs typeface="+mn-cs"/>
              </a:rPr>
              <a:t>(FH</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counterparts. Given that frontal brain regions, and associated reciprocal connections with</a:t>
            </a:r>
          </a:p>
          <a:p>
            <a:r>
              <a:rPr lang="en-US" sz="1200" b="0" i="0" u="none" strike="noStrike" kern="1200" baseline="0" dirty="0" smtClean="0">
                <a:solidFill>
                  <a:schemeClr val="tx1"/>
                </a:solidFill>
                <a:latin typeface="+mn-lt"/>
                <a:ea typeface="+mn-ea"/>
                <a:cs typeface="+mn-cs"/>
              </a:rPr>
              <a:t>limbic structures, undergo the most dramatic maturational changes during adolescence, the objective</a:t>
            </a:r>
          </a:p>
          <a:p>
            <a:r>
              <a:rPr lang="en-US" sz="1200" b="0" i="0" u="none" strike="noStrike" kern="1200" baseline="0" dirty="0" smtClean="0">
                <a:solidFill>
                  <a:schemeClr val="tx1"/>
                </a:solidFill>
                <a:latin typeface="+mn-lt"/>
                <a:ea typeface="+mn-ea"/>
                <a:cs typeface="+mn-cs"/>
              </a:rPr>
              <a:t>of this study was to compare functional brain activation during a frontally mediated test of</a:t>
            </a:r>
          </a:p>
          <a:p>
            <a:r>
              <a:rPr lang="en-US" sz="1200" b="0" i="0" u="none" strike="noStrike" kern="1200" baseline="0" dirty="0" smtClean="0">
                <a:solidFill>
                  <a:schemeClr val="tx1"/>
                </a:solidFill>
                <a:latin typeface="+mn-lt"/>
                <a:ea typeface="+mn-ea"/>
                <a:cs typeface="+mn-cs"/>
              </a:rPr>
              <a:t>response inhibition in 32 adolescents separated into low-risk (FH</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and high-risk (FH+) groups.</a:t>
            </a:r>
          </a:p>
          <a:p>
            <a:r>
              <a:rPr lang="en-US" sz="1200" b="0" i="0" u="none" strike="noStrike" kern="1200" baseline="0" dirty="0" smtClean="0">
                <a:solidFill>
                  <a:schemeClr val="tx1"/>
                </a:solidFill>
                <a:latin typeface="+mn-lt"/>
                <a:ea typeface="+mn-ea"/>
                <a:cs typeface="+mn-cs"/>
              </a:rPr>
              <a:t>Methods: Functional magnetic resonance (fMRI) blood oxygen level–dependent data were</a:t>
            </a:r>
          </a:p>
          <a:p>
            <a:r>
              <a:rPr lang="en-US" sz="1200" b="0" i="0" u="none" strike="noStrike" kern="1200" baseline="0" dirty="0" smtClean="0">
                <a:solidFill>
                  <a:schemeClr val="tx1"/>
                </a:solidFill>
                <a:latin typeface="+mn-lt"/>
                <a:ea typeface="+mn-ea"/>
                <a:cs typeface="+mn-cs"/>
              </a:rPr>
              <a:t>acquired at 1.5 Tesla during performance of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Color Naming, Word Reading, and Interference.</a:t>
            </a:r>
          </a:p>
          <a:p>
            <a:r>
              <a:rPr lang="en-US" sz="1200" b="0" i="0" u="none" strike="noStrike" kern="1200" baseline="0" dirty="0" smtClean="0">
                <a:solidFill>
                  <a:schemeClr val="tx1"/>
                </a:solidFill>
                <a:latin typeface="+mn-lt"/>
                <a:ea typeface="+mn-ea"/>
                <a:cs typeface="+mn-cs"/>
              </a:rPr>
              <a:t>Preprocessing and statistical analyses, </a:t>
            </a:r>
            <a:r>
              <a:rPr lang="en-US" sz="1200" b="0" i="0" u="none" strike="noStrike" kern="1200" baseline="0" dirty="0" err="1" smtClean="0">
                <a:solidFill>
                  <a:schemeClr val="tx1"/>
                </a:solidFill>
                <a:latin typeface="+mn-lt"/>
                <a:ea typeface="+mn-ea"/>
                <a:cs typeface="+mn-cs"/>
              </a:rPr>
              <a:t>covaried</a:t>
            </a:r>
            <a:r>
              <a:rPr lang="en-US" sz="1200" b="0" i="0" u="none" strike="noStrike" kern="1200" baseline="0" dirty="0" smtClean="0">
                <a:solidFill>
                  <a:schemeClr val="tx1"/>
                </a:solidFill>
                <a:latin typeface="+mn-lt"/>
                <a:ea typeface="+mn-ea"/>
                <a:cs typeface="+mn-cs"/>
              </a:rPr>
              <a:t> for age, were conducted in SPM99 using a</a:t>
            </a:r>
          </a:p>
          <a:p>
            <a:r>
              <a:rPr lang="en-US" sz="1200" b="0" i="0" u="none" strike="noStrike" kern="1200" baseline="0" dirty="0" smtClean="0">
                <a:solidFill>
                  <a:schemeClr val="tx1"/>
                </a:solidFill>
                <a:latin typeface="+mn-lt"/>
                <a:ea typeface="+mn-ea"/>
                <a:cs typeface="+mn-cs"/>
              </a:rPr>
              <a:t>search territory that included superior, middle, and inferior frontal </a:t>
            </a:r>
            <a:r>
              <a:rPr lang="en-US" sz="1200" b="0" i="0" u="none" strike="noStrike" kern="1200" baseline="0" dirty="0" err="1" smtClean="0">
                <a:solidFill>
                  <a:schemeClr val="tx1"/>
                </a:solidFill>
                <a:latin typeface="+mn-lt"/>
                <a:ea typeface="+mn-ea"/>
                <a:cs typeface="+mn-cs"/>
              </a:rPr>
              <a:t>gyri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trigone</a:t>
            </a:r>
            <a:r>
              <a:rPr lang="en-US" sz="1200" b="0" i="0" u="none" strike="noStrike" kern="1200" baseline="0" dirty="0" smtClean="0">
                <a:solidFill>
                  <a:schemeClr val="tx1"/>
                </a:solidFill>
                <a:latin typeface="+mn-lt"/>
                <a:ea typeface="+mn-ea"/>
                <a:cs typeface="+mn-cs"/>
              </a:rPr>
              <a:t> region), anterior</a:t>
            </a:r>
          </a:p>
          <a:p>
            <a:r>
              <a:rPr lang="en-US" sz="1200" b="0" i="0" u="none" strike="noStrike" kern="1200" baseline="0" dirty="0" smtClean="0">
                <a:solidFill>
                  <a:schemeClr val="tx1"/>
                </a:solidFill>
                <a:latin typeface="+mn-lt"/>
                <a:ea typeface="+mn-ea"/>
                <a:cs typeface="+mn-cs"/>
              </a:rPr>
              <a:t>cingulate </a:t>
            </a:r>
            <a:r>
              <a:rPr lang="en-US" sz="1200" b="0" i="0" u="none" strike="noStrike" kern="1200" baseline="0" dirty="0" err="1" smtClean="0">
                <a:solidFill>
                  <a:schemeClr val="tx1"/>
                </a:solidFill>
                <a:latin typeface="+mn-lt"/>
                <a:ea typeface="+mn-ea"/>
                <a:cs typeface="+mn-cs"/>
              </a:rPr>
              <a:t>gyrus</a:t>
            </a:r>
            <a:r>
              <a:rPr lang="en-US" sz="1200" b="0" i="0" u="none" strike="noStrike" kern="1200" baseline="0" dirty="0" smtClean="0">
                <a:solidFill>
                  <a:schemeClr val="tx1"/>
                </a:solidFill>
                <a:latin typeface="+mn-lt"/>
                <a:ea typeface="+mn-ea"/>
                <a:cs typeface="+mn-cs"/>
              </a:rPr>
              <a:t> (CG), and left and right amygdala.</a:t>
            </a:r>
          </a:p>
          <a:p>
            <a:r>
              <a:rPr lang="en-US" sz="1200" b="0" i="0" u="none" strike="noStrike" kern="1200" baseline="0" dirty="0" smtClean="0">
                <a:solidFill>
                  <a:schemeClr val="tx1"/>
                </a:solidFill>
                <a:latin typeface="+mn-lt"/>
                <a:ea typeface="+mn-ea"/>
                <a:cs typeface="+mn-cs"/>
              </a:rPr>
              <a:t>Results: Significantly greater activation in the </a:t>
            </a:r>
            <a:r>
              <a:rPr lang="en-US" sz="1200" b="0" i="0" u="none" strike="noStrike" kern="1200" baseline="0" dirty="0" err="1" smtClean="0">
                <a:solidFill>
                  <a:schemeClr val="tx1"/>
                </a:solidFill>
                <a:latin typeface="+mn-lt"/>
                <a:ea typeface="+mn-ea"/>
                <a:cs typeface="+mn-cs"/>
              </a:rPr>
              <a:t>fronto</a:t>
            </a:r>
            <a:r>
              <a:rPr lang="en-US" sz="1200" b="0" i="0" u="none" strike="noStrike" kern="1200" baseline="0" dirty="0" smtClean="0">
                <a:solidFill>
                  <a:schemeClr val="tx1"/>
                </a:solidFill>
                <a:latin typeface="+mn-lt"/>
                <a:ea typeface="+mn-ea"/>
                <a:cs typeface="+mn-cs"/>
              </a:rPr>
              <a:t>-limbic search territory was observed in</a:t>
            </a:r>
          </a:p>
          <a:p>
            <a:r>
              <a:rPr lang="en-US" sz="1200" b="0" i="0" u="none" strike="noStrike" kern="1200" baseline="0" dirty="0" smtClean="0">
                <a:solidFill>
                  <a:schemeClr val="tx1"/>
                </a:solidFill>
                <a:latin typeface="+mn-lt"/>
                <a:ea typeface="+mn-ea"/>
                <a:cs typeface="+mn-cs"/>
              </a:rPr>
              <a:t>FH+ relative to FH</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subjects during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Interference. In addition, a significant regression</a:t>
            </a:r>
          </a:p>
          <a:p>
            <a:r>
              <a:rPr lang="en-US" sz="1200" b="0" i="0" u="none" strike="noStrike" kern="1200" baseline="0" dirty="0" smtClean="0">
                <a:solidFill>
                  <a:schemeClr val="tx1"/>
                </a:solidFill>
                <a:latin typeface="+mn-lt"/>
                <a:ea typeface="+mn-ea"/>
                <a:cs typeface="+mn-cs"/>
              </a:rPr>
              <a:t>between brain activation and family history density was observed, with a greater density being</a:t>
            </a:r>
          </a:p>
          <a:p>
            <a:r>
              <a:rPr lang="en-US" sz="1200" b="0" i="0" u="none" strike="noStrike" kern="1200" baseline="0" dirty="0" smtClean="0">
                <a:solidFill>
                  <a:schemeClr val="tx1"/>
                </a:solidFill>
                <a:latin typeface="+mn-lt"/>
                <a:ea typeface="+mn-ea"/>
                <a:cs typeface="+mn-cs"/>
              </a:rPr>
              <a:t>associated with increased activation in regions including middle frontal </a:t>
            </a:r>
            <a:r>
              <a:rPr lang="en-US" sz="1200" b="0" i="0" u="none" strike="noStrike" kern="1200" baseline="0" dirty="0" err="1" smtClean="0">
                <a:solidFill>
                  <a:schemeClr val="tx1"/>
                </a:solidFill>
                <a:latin typeface="+mn-lt"/>
                <a:ea typeface="+mn-ea"/>
                <a:cs typeface="+mn-cs"/>
              </a:rPr>
              <a:t>gyrus</a:t>
            </a:r>
            <a:r>
              <a:rPr lang="en-US" sz="1200" b="0" i="0" u="none" strike="noStrike" kern="1200" baseline="0" dirty="0" smtClean="0">
                <a:solidFill>
                  <a:schemeClr val="tx1"/>
                </a:solidFill>
                <a:latin typeface="+mn-lt"/>
                <a:ea typeface="+mn-ea"/>
                <a:cs typeface="+mn-cs"/>
              </a:rPr>
              <a:t> (BA9) and CG</a:t>
            </a:r>
          </a:p>
          <a:p>
            <a:r>
              <a:rPr lang="en-US" sz="1200" b="0" i="0" u="none" strike="noStrike" kern="1200" baseline="0" dirty="0" smtClean="0">
                <a:solidFill>
                  <a:schemeClr val="tx1"/>
                </a:solidFill>
                <a:latin typeface="+mn-lt"/>
                <a:ea typeface="+mn-ea"/>
                <a:cs typeface="+mn-cs"/>
              </a:rPr>
              <a:t>(BA24).</a:t>
            </a:r>
          </a:p>
          <a:p>
            <a:r>
              <a:rPr lang="en-US" sz="1200" b="0" i="0" u="none" strike="noStrike" kern="1200" baseline="0" dirty="0" smtClean="0">
                <a:solidFill>
                  <a:schemeClr val="tx1"/>
                </a:solidFill>
                <a:latin typeface="+mn-lt"/>
                <a:ea typeface="+mn-ea"/>
                <a:cs typeface="+mn-cs"/>
              </a:rPr>
              <a:t>Conclusions: These data demonstrate a significant influence of FH status on brain activation</a:t>
            </a:r>
          </a:p>
          <a:p>
            <a:r>
              <a:rPr lang="en-US" sz="1200" b="0" i="0" u="none" strike="noStrike" kern="1200" baseline="0" dirty="0" smtClean="0">
                <a:solidFill>
                  <a:schemeClr val="tx1"/>
                </a:solidFill>
                <a:latin typeface="+mn-lt"/>
                <a:ea typeface="+mn-ea"/>
                <a:cs typeface="+mn-cs"/>
              </a:rPr>
              <a:t>during the performance of a response inhibition task, perhaps reflecting a neurobiological vulnerability</a:t>
            </a:r>
          </a:p>
          <a:p>
            <a:r>
              <a:rPr lang="en-US" sz="1200" b="0" i="0" u="none" strike="noStrike" kern="1200" baseline="0" dirty="0" smtClean="0">
                <a:solidFill>
                  <a:schemeClr val="tx1"/>
                </a:solidFill>
                <a:latin typeface="+mn-lt"/>
                <a:ea typeface="+mn-ea"/>
                <a:cs typeface="+mn-cs"/>
              </a:rPr>
              <a:t>associated with FH status that may include reduced neuronal efficiency and ⁄ or recruitment</a:t>
            </a:r>
          </a:p>
          <a:p>
            <a:r>
              <a:rPr lang="en-US" sz="1200" b="0" i="0" u="none" strike="noStrike" kern="1200" baseline="0" dirty="0" smtClean="0">
                <a:solidFill>
                  <a:schemeClr val="tx1"/>
                </a:solidFill>
                <a:latin typeface="+mn-lt"/>
                <a:ea typeface="+mn-ea"/>
                <a:cs typeface="+mn-cs"/>
              </a:rPr>
              <a:t>of additional neuronal resources. These findings are important given that the adolescent developmental</a:t>
            </a:r>
          </a:p>
          <a:p>
            <a:r>
              <a:rPr lang="en-US" sz="1200" b="0" i="0" u="none" strike="noStrike" kern="1200" baseline="0" dirty="0" smtClean="0">
                <a:solidFill>
                  <a:schemeClr val="tx1"/>
                </a:solidFill>
                <a:latin typeface="+mn-lt"/>
                <a:ea typeface="+mn-ea"/>
                <a:cs typeface="+mn-cs"/>
              </a:rPr>
              <a:t>period is already associated with reduced inhibitory capacity, even prior to the onset of</a:t>
            </a:r>
          </a:p>
          <a:p>
            <a:r>
              <a:rPr lang="en-US" sz="1200" b="0" i="0" u="none" strike="noStrike" kern="1200" baseline="0" dirty="0" smtClean="0">
                <a:solidFill>
                  <a:schemeClr val="tx1"/>
                </a:solidFill>
                <a:latin typeface="+mn-lt"/>
                <a:ea typeface="+mn-ea"/>
                <a:cs typeface="+mn-cs"/>
              </a:rPr>
              <a:t>alcohol use.</a:t>
            </a:r>
          </a:p>
          <a:p>
            <a:endParaRPr lang="en-US" dirty="0" smtClean="0"/>
          </a:p>
        </p:txBody>
      </p:sp>
      <p:sp>
        <p:nvSpPr>
          <p:cNvPr id="4" name="Slide Number Placeholder 3"/>
          <p:cNvSpPr>
            <a:spLocks noGrp="1"/>
          </p:cNvSpPr>
          <p:nvPr>
            <p:ph type="sldNum" sz="quarter" idx="10"/>
          </p:nvPr>
        </p:nvSpPr>
        <p:spPr/>
        <p:txBody>
          <a:bodyPr/>
          <a:lstStyle/>
          <a:p>
            <a:fld id="{6047525F-932C-154F-B6E4-8FEB092A94F2}" type="slidenum">
              <a:rPr lang="en-US" smtClean="0"/>
              <a:t>23</a:t>
            </a:fld>
            <a:endParaRPr lang="en-US"/>
          </a:p>
        </p:txBody>
      </p:sp>
    </p:spTree>
    <p:extLst>
      <p:ext uri="{BB962C8B-B14F-4D97-AF65-F5344CB8AC3E}">
        <p14:creationId xmlns:p14="http://schemas.microsoft.com/office/powerpoint/2010/main" val="89694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Illustration of SPM maps demonstrating the significant positive regression (p &lt; 0.05) between greater family history density (FHD) and greater</a:t>
            </a:r>
          </a:p>
          <a:p>
            <a:r>
              <a:rPr lang="en-US" sz="1200" b="0" i="0" u="none" strike="noStrike" kern="1200" baseline="0" dirty="0" smtClean="0">
                <a:solidFill>
                  <a:schemeClr val="tx1"/>
                </a:solidFill>
                <a:latin typeface="+mn-lt"/>
                <a:ea typeface="+mn-ea"/>
                <a:cs typeface="+mn-cs"/>
              </a:rPr>
              <a:t>activation during the Interference condition of the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task [Interference–Word Reading]. </a:t>
            </a:r>
            <a:endParaRPr lang="en-US" dirty="0" smtClean="0"/>
          </a:p>
          <a:p>
            <a:r>
              <a:rPr lang="en-US" sz="1200" b="0" i="0" u="none" strike="noStrike" kern="1200" baseline="0" dirty="0" smtClean="0">
                <a:solidFill>
                  <a:schemeClr val="tx1"/>
                </a:solidFill>
                <a:latin typeface="+mn-lt"/>
                <a:ea typeface="+mn-ea"/>
                <a:cs typeface="+mn-cs"/>
              </a:rPr>
              <a:t>Fig. 2. Illustration of SPM maps demonstrating the significant positive regression (p &lt; 0.05) between greater family history density (FHD) and greater</a:t>
            </a:r>
          </a:p>
          <a:p>
            <a:r>
              <a:rPr lang="en-US" sz="1200" b="0" i="0" u="none" strike="noStrike" kern="1200" baseline="0" dirty="0" smtClean="0">
                <a:solidFill>
                  <a:schemeClr val="tx1"/>
                </a:solidFill>
                <a:latin typeface="+mn-lt"/>
                <a:ea typeface="+mn-ea"/>
                <a:cs typeface="+mn-cs"/>
              </a:rPr>
              <a:t>activation during the Interference condition of the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task [Interference–Color Naming]. </a:t>
            </a:r>
            <a:endParaRPr lang="en-US" dirty="0"/>
          </a:p>
        </p:txBody>
      </p:sp>
      <p:sp>
        <p:nvSpPr>
          <p:cNvPr id="4" name="Slide Number Placeholder 3"/>
          <p:cNvSpPr>
            <a:spLocks noGrp="1"/>
          </p:cNvSpPr>
          <p:nvPr>
            <p:ph type="sldNum" sz="quarter" idx="10"/>
          </p:nvPr>
        </p:nvSpPr>
        <p:spPr/>
        <p:txBody>
          <a:bodyPr/>
          <a:lstStyle/>
          <a:p>
            <a:fld id="{6047525F-932C-154F-B6E4-8FEB092A94F2}" type="slidenum">
              <a:rPr lang="en-US" smtClean="0"/>
              <a:t>24</a:t>
            </a:fld>
            <a:endParaRPr lang="en-US"/>
          </a:p>
        </p:txBody>
      </p:sp>
    </p:spTree>
    <p:extLst>
      <p:ext uri="{BB962C8B-B14F-4D97-AF65-F5344CB8AC3E}">
        <p14:creationId xmlns:p14="http://schemas.microsoft.com/office/powerpoint/2010/main" val="230385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brain regions active during </a:t>
            </a:r>
            <a:r>
              <a:rPr lang="en-US" dirty="0" err="1" smtClean="0"/>
              <a:t>stroop</a:t>
            </a:r>
            <a:endParaRPr lang="en-US" dirty="0"/>
          </a:p>
        </p:txBody>
      </p:sp>
      <p:sp>
        <p:nvSpPr>
          <p:cNvPr id="4" name="Slide Number Placeholder 3"/>
          <p:cNvSpPr>
            <a:spLocks noGrp="1"/>
          </p:cNvSpPr>
          <p:nvPr>
            <p:ph type="sldNum" sz="quarter" idx="10"/>
          </p:nvPr>
        </p:nvSpPr>
        <p:spPr/>
        <p:txBody>
          <a:bodyPr/>
          <a:lstStyle/>
          <a:p>
            <a:fld id="{478ADE46-BEC9-6248-931D-377AB8C414F6}" type="slidenum">
              <a:rPr lang="en-US" smtClean="0"/>
              <a:t>25</a:t>
            </a:fld>
            <a:endParaRPr lang="en-US"/>
          </a:p>
        </p:txBody>
      </p:sp>
    </p:spTree>
    <p:extLst>
      <p:ext uri="{BB962C8B-B14F-4D97-AF65-F5344CB8AC3E}">
        <p14:creationId xmlns:p14="http://schemas.microsoft.com/office/powerpoint/2010/main" val="223388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Marijuana smokers demonstrated significantly lower anterior cingulate activity in focal areas of the anterior cingulate</a:t>
            </a:r>
          </a:p>
          <a:p>
            <a:r>
              <a:rPr lang="en-US" sz="1200" b="0" i="0" u="none" strike="noStrike" kern="1200" baseline="0" dirty="0" smtClean="0">
                <a:solidFill>
                  <a:schemeClr val="tx1"/>
                </a:solidFill>
                <a:latin typeface="+mn-lt"/>
                <a:ea typeface="+mn-ea"/>
                <a:cs typeface="+mn-cs"/>
              </a:rPr>
              <a:t>cortex and higher </a:t>
            </a:r>
            <a:r>
              <a:rPr lang="en-US" sz="1200" b="0" i="0" u="none" strike="noStrike" kern="1200" baseline="0" dirty="0" err="1" smtClean="0">
                <a:solidFill>
                  <a:schemeClr val="tx1"/>
                </a:solidFill>
                <a:latin typeface="+mn-lt"/>
                <a:ea typeface="+mn-ea"/>
                <a:cs typeface="+mn-cs"/>
              </a:rPr>
              <a:t>midcingulate</a:t>
            </a:r>
            <a:r>
              <a:rPr lang="en-US" sz="1200" b="0" i="0" u="none" strike="noStrike" kern="1200" baseline="0" dirty="0" smtClean="0">
                <a:solidFill>
                  <a:schemeClr val="tx1"/>
                </a:solidFill>
                <a:latin typeface="+mn-lt"/>
                <a:ea typeface="+mn-ea"/>
                <a:cs typeface="+mn-cs"/>
              </a:rPr>
              <a:t> activity relative to controls, although both groups were able to perform the task within normal limits. </a:t>
            </a:r>
          </a:p>
          <a:p>
            <a:r>
              <a:rPr lang="en-US" sz="1200" b="0" i="0" u="none" strike="noStrike" kern="1200" baseline="0" dirty="0" smtClean="0">
                <a:solidFill>
                  <a:schemeClr val="tx1"/>
                </a:solidFill>
                <a:latin typeface="+mn-lt"/>
                <a:ea typeface="+mn-ea"/>
                <a:cs typeface="+mn-cs"/>
              </a:rPr>
              <a:t>Normal controls also demonstrated increased activity within the right dorsolateral prefrontal cortex (DLPFC) during the interference condition, while</a:t>
            </a:r>
          </a:p>
          <a:p>
            <a:r>
              <a:rPr lang="en-US" sz="1200" b="0" i="0" u="none" strike="noStrike" kern="1200" baseline="0" dirty="0" smtClean="0">
                <a:solidFill>
                  <a:schemeClr val="tx1"/>
                </a:solidFill>
                <a:latin typeface="+mn-lt"/>
                <a:ea typeface="+mn-ea"/>
                <a:cs typeface="+mn-cs"/>
              </a:rPr>
              <a:t>marijuana smokers demonstrated a more diffuse, bilateral pattern of DLPFC activation. </a:t>
            </a:r>
          </a:p>
          <a:p>
            <a:r>
              <a:rPr lang="en-US" sz="1200" b="0" i="0" u="none" strike="noStrike" kern="1200" baseline="0" dirty="0" smtClean="0">
                <a:solidFill>
                  <a:schemeClr val="tx1"/>
                </a:solidFill>
                <a:latin typeface="+mn-lt"/>
                <a:ea typeface="+mn-ea"/>
                <a:cs typeface="+mn-cs"/>
              </a:rPr>
              <a:t>Similarly, although both groups performed the task well, marijuana smokers made more errors of commission than controls during the interference condition, which were associated with different brain regions than control subjects. </a:t>
            </a:r>
          </a:p>
          <a:p>
            <a:r>
              <a:rPr lang="en-US" sz="1200" b="0" i="0" u="none" strike="noStrike" kern="1200" baseline="0" dirty="0" smtClean="0">
                <a:solidFill>
                  <a:schemeClr val="tx1"/>
                </a:solidFill>
                <a:latin typeface="+mn-lt"/>
                <a:ea typeface="+mn-ea"/>
                <a:cs typeface="+mn-cs"/>
              </a:rPr>
              <a:t>These findings suggest that marijuana smokers exhibit different patterns of BOLD response and error response during the </a:t>
            </a:r>
            <a:r>
              <a:rPr lang="en-US" sz="1200" b="0" i="0" u="none" strike="noStrike" kern="1200" baseline="0" dirty="0" err="1" smtClean="0">
                <a:solidFill>
                  <a:schemeClr val="tx1"/>
                </a:solidFill>
                <a:latin typeface="+mn-lt"/>
                <a:ea typeface="+mn-ea"/>
                <a:cs typeface="+mn-cs"/>
              </a:rPr>
              <a:t>Stroop</a:t>
            </a:r>
            <a:r>
              <a:rPr lang="en-US" sz="1200" b="0" i="0" u="none" strike="noStrike" kern="1200" baseline="0" dirty="0" smtClean="0">
                <a:solidFill>
                  <a:schemeClr val="tx1"/>
                </a:solidFill>
                <a:latin typeface="+mn-lt"/>
                <a:ea typeface="+mn-ea"/>
                <a:cs typeface="+mn-cs"/>
              </a:rPr>
              <a:t> interference condition compared to normal controls despite similar task performance. </a:t>
            </a:r>
          </a:p>
          <a:p>
            <a:r>
              <a:rPr lang="en-US" sz="1200" b="0" i="0" u="none" strike="noStrike" kern="1200" baseline="0" dirty="0" smtClean="0">
                <a:solidFill>
                  <a:schemeClr val="tx1"/>
                </a:solidFill>
                <a:latin typeface="+mn-lt"/>
                <a:ea typeface="+mn-ea"/>
                <a:cs typeface="+mn-cs"/>
              </a:rPr>
              <a:t>Furthermore, although chronic marijuana smokers were able to perform the task reasonably well, the functional activation findings suggest they utilize different cortical processes from the control subjects in order to do so. Findings from this study are consistent with the notion that substance abusers</a:t>
            </a:r>
          </a:p>
          <a:p>
            <a:r>
              <a:rPr lang="en-US" sz="1200" b="0" i="0" u="none" strike="noStrike" kern="1200" baseline="0" dirty="0" smtClean="0">
                <a:solidFill>
                  <a:schemeClr val="tx1"/>
                </a:solidFill>
                <a:latin typeface="+mn-lt"/>
                <a:ea typeface="+mn-ea"/>
                <a:cs typeface="+mn-cs"/>
              </a:rPr>
              <a:t>demonstrate evidence of altered frontal neural function during the performance of tasks that involve inhibition and performance monitoring, which may affect the ability to make decisions.</a:t>
            </a:r>
            <a:endParaRPr lang="en-US" dirty="0"/>
          </a:p>
        </p:txBody>
      </p:sp>
      <p:sp>
        <p:nvSpPr>
          <p:cNvPr id="4" name="Slide Number Placeholder 3"/>
          <p:cNvSpPr>
            <a:spLocks noGrp="1"/>
          </p:cNvSpPr>
          <p:nvPr>
            <p:ph type="sldNum" sz="quarter" idx="10"/>
          </p:nvPr>
        </p:nvSpPr>
        <p:spPr/>
        <p:txBody>
          <a:bodyPr/>
          <a:lstStyle/>
          <a:p>
            <a:fld id="{6047525F-932C-154F-B6E4-8FEB092A94F2}" type="slidenum">
              <a:rPr lang="en-US" smtClean="0"/>
              <a:t>29</a:t>
            </a:fld>
            <a:endParaRPr lang="en-US"/>
          </a:p>
        </p:txBody>
      </p:sp>
    </p:spTree>
    <p:extLst>
      <p:ext uri="{BB962C8B-B14F-4D97-AF65-F5344CB8AC3E}">
        <p14:creationId xmlns:p14="http://schemas.microsoft.com/office/powerpoint/2010/main" val="43218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2. comparisons between control subjects and marijuana smokers within the DLPFC for (A</a:t>
            </a:r>
            <a:r>
              <a:rPr lang="en-US" sz="1200" b="0" i="0" u="none" strike="noStrike" kern="1200" baseline="0" smtClean="0">
                <a:solidFill>
                  <a:schemeClr val="tx1"/>
                </a:solidFill>
                <a:latin typeface="+mn-lt"/>
                <a:ea typeface="+mn-ea"/>
                <a:cs typeface="+mn-cs"/>
              </a:rPr>
              <a:t>) controls versus </a:t>
            </a:r>
            <a:r>
              <a:rPr lang="en-US" sz="1200" b="0" i="0" u="none" strike="noStrike" kern="1200" baseline="0" dirty="0" smtClean="0">
                <a:solidFill>
                  <a:schemeClr val="tx1"/>
                </a:solidFill>
                <a:latin typeface="+mn-lt"/>
                <a:ea typeface="+mn-ea"/>
                <a:cs typeface="+mn-cs"/>
              </a:rPr>
              <a:t>marijuana smokers and (B) marijuana smokers versus controls.</a:t>
            </a:r>
          </a:p>
          <a:p>
            <a:r>
              <a:rPr lang="en-US" sz="1200" b="0" i="0" u="none" strike="noStrike" kern="1200" baseline="0" dirty="0" smtClean="0">
                <a:solidFill>
                  <a:schemeClr val="tx1"/>
                </a:solidFill>
                <a:latin typeface="+mn-lt"/>
                <a:ea typeface="+mn-ea"/>
                <a:cs typeface="+mn-cs"/>
              </a:rPr>
              <a:t>Control subjects demonstrate more focal right sided activity while</a:t>
            </a:r>
          </a:p>
          <a:p>
            <a:r>
              <a:rPr lang="en-US" sz="1200" b="0" i="0" u="none" strike="noStrike" kern="1200" baseline="0" dirty="0" smtClean="0">
                <a:solidFill>
                  <a:schemeClr val="tx1"/>
                </a:solidFill>
                <a:latin typeface="+mn-lt"/>
                <a:ea typeface="+mn-ea"/>
                <a:cs typeface="+mn-cs"/>
              </a:rPr>
              <a:t>marijuana smokers display more diffuse, bilateral activity during the task.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 1. comparisons between</a:t>
            </a:r>
          </a:p>
          <a:p>
            <a:r>
              <a:rPr lang="en-US" sz="1200" b="0" i="0" u="none" strike="noStrike" kern="1200" baseline="0" dirty="0" smtClean="0">
                <a:solidFill>
                  <a:schemeClr val="tx1"/>
                </a:solidFill>
                <a:latin typeface="+mn-lt"/>
                <a:ea typeface="+mn-ea"/>
                <a:cs typeface="+mn-cs"/>
              </a:rPr>
              <a:t>control subjects and marijuana smokers within the ACC for (A) controls</a:t>
            </a:r>
          </a:p>
          <a:p>
            <a:r>
              <a:rPr lang="en-US" sz="1200" b="0" i="0" u="none" strike="noStrike" kern="1200" baseline="0" dirty="0" smtClean="0">
                <a:solidFill>
                  <a:schemeClr val="tx1"/>
                </a:solidFill>
                <a:latin typeface="+mn-lt"/>
                <a:ea typeface="+mn-ea"/>
                <a:cs typeface="+mn-cs"/>
              </a:rPr>
              <a:t>versus marijuana smokers and (B) marijuana smokers versus controls.</a:t>
            </a:r>
          </a:p>
          <a:p>
            <a:r>
              <a:rPr lang="en-US" sz="1200" b="0" i="0" u="none" strike="noStrike" kern="1200" baseline="0" dirty="0" smtClean="0">
                <a:solidFill>
                  <a:schemeClr val="tx1"/>
                </a:solidFill>
                <a:latin typeface="+mn-lt"/>
                <a:ea typeface="+mn-ea"/>
                <a:cs typeface="+mn-cs"/>
              </a:rPr>
              <a:t>Control subjects demonstrate more anterior cingulate activity while</a:t>
            </a:r>
          </a:p>
          <a:p>
            <a:r>
              <a:rPr lang="en-US" sz="1200" b="0" i="0" u="none" strike="noStrike" kern="1200" baseline="0" dirty="0" smtClean="0">
                <a:solidFill>
                  <a:schemeClr val="tx1"/>
                </a:solidFill>
                <a:latin typeface="+mn-lt"/>
                <a:ea typeface="+mn-ea"/>
                <a:cs typeface="+mn-cs"/>
              </a:rPr>
              <a:t>marijuana smokers display more </a:t>
            </a:r>
            <a:r>
              <a:rPr lang="en-US" sz="1200" b="0" i="0" u="none" strike="noStrike" kern="1200" baseline="0" dirty="0" err="1" smtClean="0">
                <a:solidFill>
                  <a:schemeClr val="tx1"/>
                </a:solidFill>
                <a:latin typeface="+mn-lt"/>
                <a:ea typeface="+mn-ea"/>
                <a:cs typeface="+mn-cs"/>
              </a:rPr>
              <a:t>midcingulate</a:t>
            </a:r>
            <a:r>
              <a:rPr lang="en-US" sz="1200" b="0" i="0" u="none" strike="noStrike" kern="1200" baseline="0" dirty="0" smtClean="0">
                <a:solidFill>
                  <a:schemeClr val="tx1"/>
                </a:solidFill>
                <a:latin typeface="+mn-lt"/>
                <a:ea typeface="+mn-ea"/>
                <a:cs typeface="+mn-cs"/>
              </a:rPr>
              <a:t> activation during the task.</a:t>
            </a:r>
          </a:p>
          <a:p>
            <a:r>
              <a:rPr lang="en-US" sz="1200" b="0" i="0" u="none" strike="noStrike" kern="1200" baseline="0" dirty="0" smtClean="0">
                <a:solidFill>
                  <a:schemeClr val="tx1"/>
                </a:solidFill>
                <a:latin typeface="+mn-lt"/>
                <a:ea typeface="+mn-ea"/>
                <a:cs typeface="+mn-cs"/>
              </a:rPr>
              <a:t>Images are in neurological orientation, i.e., left = left and right = right; the</a:t>
            </a:r>
          </a:p>
          <a:p>
            <a:r>
              <a:rPr lang="en-US" sz="1200" b="0" i="0" u="none" strike="noStrike" kern="1200" baseline="0" dirty="0" smtClean="0">
                <a:solidFill>
                  <a:schemeClr val="tx1"/>
                </a:solidFill>
                <a:latin typeface="+mn-lt"/>
                <a:ea typeface="+mn-ea"/>
                <a:cs typeface="+mn-cs"/>
              </a:rPr>
              <a:t>color bar at the right of each figure reflects the </a:t>
            </a:r>
            <a:r>
              <a:rPr lang="en-US" sz="1200" b="0" i="0" u="none" strike="noStrike" kern="1200" baseline="0" dirty="0" err="1" smtClean="0">
                <a:solidFill>
                  <a:schemeClr val="tx1"/>
                </a:solidFill>
                <a:latin typeface="+mn-lt"/>
                <a:ea typeface="+mn-ea"/>
                <a:cs typeface="+mn-cs"/>
              </a:rPr>
              <a:t>suprathreshold</a:t>
            </a:r>
            <a:r>
              <a:rPr lang="en-US" sz="1200" b="0" i="0" u="none" strike="noStrike" kern="1200" baseline="0" dirty="0" smtClean="0">
                <a:solidFill>
                  <a:schemeClr val="tx1"/>
                </a:solidFill>
                <a:latin typeface="+mn-lt"/>
                <a:ea typeface="+mn-ea"/>
                <a:cs typeface="+mn-cs"/>
              </a:rPr>
              <a:t> value of the</a:t>
            </a:r>
          </a:p>
          <a:p>
            <a:r>
              <a:rPr lang="en-US" sz="1200" b="0" i="0" u="none" strike="noStrike" kern="1200" baseline="0" dirty="0" smtClean="0">
                <a:solidFill>
                  <a:schemeClr val="tx1"/>
                </a:solidFill>
                <a:latin typeface="+mn-lt"/>
                <a:ea typeface="+mn-ea"/>
                <a:cs typeface="+mn-cs"/>
              </a:rPr>
              <a:t>SPM{t} statistic for the analysis.</a:t>
            </a:r>
            <a:endParaRPr lang="en-US" dirty="0"/>
          </a:p>
        </p:txBody>
      </p:sp>
      <p:sp>
        <p:nvSpPr>
          <p:cNvPr id="4" name="Slide Number Placeholder 3"/>
          <p:cNvSpPr>
            <a:spLocks noGrp="1"/>
          </p:cNvSpPr>
          <p:nvPr>
            <p:ph type="sldNum" sz="quarter" idx="10"/>
          </p:nvPr>
        </p:nvSpPr>
        <p:spPr/>
        <p:txBody>
          <a:bodyPr/>
          <a:lstStyle/>
          <a:p>
            <a:fld id="{6047525F-932C-154F-B6E4-8FEB092A94F2}" type="slidenum">
              <a:rPr lang="en-US" smtClean="0"/>
              <a:t>30</a:t>
            </a:fld>
            <a:endParaRPr lang="en-US"/>
          </a:p>
        </p:txBody>
      </p:sp>
    </p:spTree>
    <p:extLst>
      <p:ext uri="{BB962C8B-B14F-4D97-AF65-F5344CB8AC3E}">
        <p14:creationId xmlns:p14="http://schemas.microsoft.com/office/powerpoint/2010/main" val="110874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talk about drugs that act on action potentials…</a:t>
            </a:r>
            <a:endParaRPr lang="en-US" dirty="0"/>
          </a:p>
        </p:txBody>
      </p:sp>
      <p:sp>
        <p:nvSpPr>
          <p:cNvPr id="4" name="Slide Number Placeholder 3"/>
          <p:cNvSpPr>
            <a:spLocks noGrp="1"/>
          </p:cNvSpPr>
          <p:nvPr>
            <p:ph type="sldNum" sz="quarter" idx="10"/>
          </p:nvPr>
        </p:nvSpPr>
        <p:spPr/>
        <p:txBody>
          <a:bodyPr/>
          <a:lstStyle/>
          <a:p>
            <a:fld id="{478ADE46-BEC9-6248-931D-377AB8C414F6}" type="slidenum">
              <a:rPr lang="en-US" smtClean="0"/>
              <a:t>4</a:t>
            </a:fld>
            <a:endParaRPr lang="en-US"/>
          </a:p>
        </p:txBody>
      </p:sp>
    </p:spTree>
    <p:extLst>
      <p:ext uri="{BB962C8B-B14F-4D97-AF65-F5344CB8AC3E}">
        <p14:creationId xmlns:p14="http://schemas.microsoft.com/office/powerpoint/2010/main" val="188091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this slide?</a:t>
            </a:r>
            <a:endParaRPr lang="en-US" dirty="0"/>
          </a:p>
        </p:txBody>
      </p:sp>
      <p:sp>
        <p:nvSpPr>
          <p:cNvPr id="4" name="Slide Number Placeholder 3"/>
          <p:cNvSpPr>
            <a:spLocks noGrp="1"/>
          </p:cNvSpPr>
          <p:nvPr>
            <p:ph type="sldNum" sz="quarter" idx="10"/>
          </p:nvPr>
        </p:nvSpPr>
        <p:spPr/>
        <p:txBody>
          <a:bodyPr/>
          <a:lstStyle/>
          <a:p>
            <a:fld id="{478ADE46-BEC9-6248-931D-377AB8C414F6}" type="slidenum">
              <a:rPr lang="en-US" smtClean="0"/>
              <a:t>5</a:t>
            </a:fld>
            <a:endParaRPr lang="en-US"/>
          </a:p>
        </p:txBody>
      </p:sp>
    </p:spTree>
    <p:extLst>
      <p:ext uri="{BB962C8B-B14F-4D97-AF65-F5344CB8AC3E}">
        <p14:creationId xmlns:p14="http://schemas.microsoft.com/office/powerpoint/2010/main" val="8578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agonist</a:t>
            </a:r>
            <a:r>
              <a:rPr lang="en-US" baseline="0"/>
              <a:t> enhances or mimics the effect of the normal NT</a:t>
            </a:r>
          </a:p>
          <a:p>
            <a:r>
              <a:rPr lang="en-US" baseline="0"/>
              <a:t>antagonist opposes the effect of the normal NT</a:t>
            </a:r>
            <a:endParaRPr lang="en-US"/>
          </a:p>
        </p:txBody>
      </p:sp>
      <p:sp>
        <p:nvSpPr>
          <p:cNvPr id="4" name="Slide Number Placeholder 3"/>
          <p:cNvSpPr>
            <a:spLocks noGrp="1"/>
          </p:cNvSpPr>
          <p:nvPr>
            <p:ph type="sldNum" sz="quarter" idx="10"/>
          </p:nvPr>
        </p:nvSpPr>
        <p:spPr/>
        <p:txBody>
          <a:bodyPr/>
          <a:lstStyle/>
          <a:p>
            <a:fld id="{478ADE46-BEC9-6248-931D-377AB8C414F6}" type="slidenum">
              <a:rPr lang="en-US"/>
              <a:t>7</a:t>
            </a:fld>
            <a:endParaRPr lang="en-US"/>
          </a:p>
        </p:txBody>
      </p:sp>
    </p:spTree>
    <p:extLst>
      <p:ext uri="{BB962C8B-B14F-4D97-AF65-F5344CB8AC3E}">
        <p14:creationId xmlns:p14="http://schemas.microsoft.com/office/powerpoint/2010/main" val="380409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ADE46-BEC9-6248-931D-377AB8C414F6}" type="slidenum">
              <a:rPr lang="en-US" smtClean="0"/>
              <a:t>8</a:t>
            </a:fld>
            <a:endParaRPr lang="en-US"/>
          </a:p>
        </p:txBody>
      </p:sp>
    </p:spTree>
    <p:extLst>
      <p:ext uri="{BB962C8B-B14F-4D97-AF65-F5344CB8AC3E}">
        <p14:creationId xmlns:p14="http://schemas.microsoft.com/office/powerpoint/2010/main" val="346168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adenosine levels increase in the brain with prolonged wakefulness - homeostatic mechanism for inducing sleep</a:t>
            </a:r>
          </a:p>
        </p:txBody>
      </p:sp>
      <p:sp>
        <p:nvSpPr>
          <p:cNvPr id="4" name="Slide Number Placeholder 3"/>
          <p:cNvSpPr>
            <a:spLocks noGrp="1"/>
          </p:cNvSpPr>
          <p:nvPr>
            <p:ph type="sldNum" sz="quarter" idx="10"/>
          </p:nvPr>
        </p:nvSpPr>
        <p:spPr/>
        <p:txBody>
          <a:bodyPr/>
          <a:lstStyle/>
          <a:p>
            <a:fld id="{478ADE46-BEC9-6248-931D-377AB8C414F6}" type="slidenum">
              <a:rPr lang="en-US"/>
              <a:t>11</a:t>
            </a:fld>
            <a:endParaRPr lang="en-US"/>
          </a:p>
        </p:txBody>
      </p:sp>
    </p:spTree>
    <p:extLst>
      <p:ext uri="{BB962C8B-B14F-4D97-AF65-F5344CB8AC3E}">
        <p14:creationId xmlns:p14="http://schemas.microsoft.com/office/powerpoint/2010/main" val="193692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MRI: </a:t>
            </a:r>
            <a:r>
              <a:rPr lang="en-US" sz="1200" dirty="0" smtClean="0">
                <a:latin typeface="Helvetica" charset="0"/>
              </a:rPr>
              <a:t>Uses a magnet and radio frequency.</a:t>
            </a:r>
            <a:r>
              <a:rPr lang="en-US" sz="1200" baseline="0" dirty="0" smtClean="0">
                <a:latin typeface="Helvetica" charset="0"/>
              </a:rPr>
              <a:t>  </a:t>
            </a:r>
            <a:r>
              <a:rPr lang="en-US" sz="1200" dirty="0" smtClean="0">
                <a:latin typeface="Helvetica" charset="0"/>
              </a:rPr>
              <a:t>Measures magnetic fields</a:t>
            </a:r>
          </a:p>
          <a:p>
            <a:r>
              <a:rPr lang="en-US" dirty="0" smtClean="0"/>
              <a:t>fMRI:</a:t>
            </a:r>
            <a:r>
              <a:rPr lang="en-US" baseline="0" dirty="0" smtClean="0"/>
              <a:t> Measures changes in blood flow</a:t>
            </a:r>
            <a:endParaRPr lang="en-US" dirty="0" smtClean="0"/>
          </a:p>
          <a:p>
            <a:endParaRPr lang="en-US" dirty="0"/>
          </a:p>
        </p:txBody>
      </p:sp>
      <p:sp>
        <p:nvSpPr>
          <p:cNvPr id="4" name="Slide Number Placeholder 3"/>
          <p:cNvSpPr>
            <a:spLocks noGrp="1"/>
          </p:cNvSpPr>
          <p:nvPr>
            <p:ph type="sldNum" sz="quarter" idx="10"/>
          </p:nvPr>
        </p:nvSpPr>
        <p:spPr/>
        <p:txBody>
          <a:bodyPr/>
          <a:lstStyle/>
          <a:p>
            <a:fld id="{478ADE46-BEC9-6248-931D-377AB8C414F6}" type="slidenum">
              <a:rPr lang="en-US"/>
              <a:t>12</a:t>
            </a:fld>
            <a:endParaRPr lang="en-US"/>
          </a:p>
        </p:txBody>
      </p:sp>
    </p:spTree>
    <p:extLst>
      <p:ext uri="{BB962C8B-B14F-4D97-AF65-F5344CB8AC3E}">
        <p14:creationId xmlns:p14="http://schemas.microsoft.com/office/powerpoint/2010/main" val="193692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 4. Significant BOLD signal changes during the auditory oddball task (target stimulus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non-target stimulus). a) shows the group mean motor task related activity (positive signal change) for the two baseline scans combined (BP and BC). b) shows the baseline-controlled group difference between caffeine and placebo administration ((DC–BC)–(DP–BP)) indicating an increase in BOLD signal with caffeine. Signal changes were deemed significant at </a:t>
            </a:r>
            <a:r>
              <a:rPr lang="en-US" sz="1200" i="1" kern="1200" dirty="0" smtClean="0">
                <a:solidFill>
                  <a:schemeClr val="tx1"/>
                </a:solidFill>
                <a:latin typeface="+mn-lt"/>
                <a:ea typeface="+mn-ea"/>
                <a:cs typeface="+mn-cs"/>
              </a:rPr>
              <a:t>Z</a:t>
            </a:r>
            <a:r>
              <a:rPr lang="en-US" sz="1200" i="0" kern="1200" dirty="0" smtClean="0">
                <a:solidFill>
                  <a:schemeClr val="tx1"/>
                </a:solidFill>
                <a:latin typeface="+mn-lt"/>
                <a:ea typeface="+mn-ea"/>
                <a:cs typeface="+mn-cs"/>
              </a:rPr>
              <a:t> &gt; 2.3 with a whole brain cluster based correction at p &lt; 0.05.</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 6. Group mean evoked response waveforms for the auditory target stimulus, P300, recorded during baseline placebo (BP), baseline caffeine (BC), placebo (DP) and caffeine (DC) conditions (left). The dotted vertical line marks stimulus presentation time. The group mean scalp map is shown (right) for the baseline-controlled group difference between caffeine and placebo administration ((DC–BC)–(DP–BP)) at the peak latency of the response on caffeine (DC) (442 </a:t>
            </a:r>
            <a:r>
              <a:rPr lang="en-US" sz="1200" kern="1200" dirty="0" err="1" smtClean="0">
                <a:solidFill>
                  <a:schemeClr val="tx1"/>
                </a:solidFill>
                <a:latin typeface="+mn-lt"/>
                <a:ea typeface="+mn-ea"/>
                <a:cs typeface="+mn-cs"/>
              </a:rPr>
              <a:t>ms</a:t>
            </a:r>
            <a:r>
              <a:rPr lang="en-US" sz="1200" kern="1200" dirty="0" smtClean="0">
                <a:solidFill>
                  <a:schemeClr val="tx1"/>
                </a:solidFill>
                <a:latin typeface="+mn-lt"/>
                <a:ea typeface="+mn-ea"/>
                <a:cs typeface="+mn-cs"/>
              </a:rPr>
              <a:t>).</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Auditory ‘oddball’ task</a:t>
            </a:r>
          </a:p>
          <a:p>
            <a:r>
              <a:rPr lang="en-US" sz="1200" kern="1200" dirty="0" smtClean="0">
                <a:solidFill>
                  <a:schemeClr val="tx1"/>
                </a:solidFill>
                <a:latin typeface="+mn-lt"/>
                <a:ea typeface="+mn-ea"/>
                <a:cs typeface="+mn-cs"/>
              </a:rPr>
              <a:t>A three-stimulus continuous (20 min) auditory ‘oddball’ task was </a:t>
            </a:r>
            <a:r>
              <a:rPr lang="en-US" sz="1200" kern="1200" dirty="0" err="1" smtClean="0">
                <a:solidFill>
                  <a:schemeClr val="tx1"/>
                </a:solidFill>
                <a:latin typeface="+mn-lt"/>
                <a:ea typeface="+mn-ea"/>
                <a:cs typeface="+mn-cs"/>
              </a:rPr>
              <a:t>utilised</a:t>
            </a:r>
            <a:r>
              <a:rPr lang="en-US" sz="1200" kern="1200" dirty="0" smtClean="0">
                <a:solidFill>
                  <a:schemeClr val="tx1"/>
                </a:solidFill>
                <a:latin typeface="+mn-lt"/>
                <a:ea typeface="+mn-ea"/>
                <a:cs typeface="+mn-cs"/>
              </a:rPr>
              <a:t> to elicit a cognitive response. The frequent standard auditory stimuli (1 kHz, lasting 100 </a:t>
            </a:r>
            <a:r>
              <a:rPr lang="en-US" sz="1200" kern="1200" dirty="0" err="1" smtClean="0">
                <a:solidFill>
                  <a:schemeClr val="tx1"/>
                </a:solidFill>
                <a:latin typeface="+mn-lt"/>
                <a:ea typeface="+mn-ea"/>
                <a:cs typeface="+mn-cs"/>
              </a:rPr>
              <a:t>ms</a:t>
            </a:r>
            <a:r>
              <a:rPr lang="en-US" sz="1200" kern="1200" dirty="0" smtClean="0">
                <a:solidFill>
                  <a:schemeClr val="tx1"/>
                </a:solidFill>
                <a:latin typeface="+mn-lt"/>
                <a:ea typeface="+mn-ea"/>
                <a:cs typeface="+mn-cs"/>
              </a:rPr>
              <a:t>), the rare target auditory stimuli (1.5 kHz, lasting 100 </a:t>
            </a:r>
            <a:r>
              <a:rPr lang="en-US" sz="1200" kern="1200" dirty="0" err="1" smtClean="0">
                <a:solidFill>
                  <a:schemeClr val="tx1"/>
                </a:solidFill>
                <a:latin typeface="+mn-lt"/>
                <a:ea typeface="+mn-ea"/>
                <a:cs typeface="+mn-cs"/>
              </a:rPr>
              <a:t>ms</a:t>
            </a:r>
            <a:r>
              <a:rPr lang="en-US" sz="1200" kern="1200" dirty="0" smtClean="0">
                <a:solidFill>
                  <a:schemeClr val="tx1"/>
                </a:solidFill>
                <a:latin typeface="+mn-lt"/>
                <a:ea typeface="+mn-ea"/>
                <a:cs typeface="+mn-cs"/>
              </a:rPr>
              <a:t>) and the novel auditory stimuli consisting of noises (e.g. dog barks, whistle, etc.), were presented randomly via headphones (</a:t>
            </a:r>
            <a:r>
              <a:rPr lang="en-US" sz="1200" kern="1200" dirty="0" err="1" smtClean="0">
                <a:solidFill>
                  <a:schemeClr val="tx1"/>
                </a:solidFill>
                <a:latin typeface="+mn-lt"/>
                <a:ea typeface="+mn-ea"/>
                <a:cs typeface="+mn-cs"/>
              </a:rPr>
              <a:t>NordicNeuroLabs</a:t>
            </a:r>
            <a:r>
              <a:rPr lang="en-US" sz="1200" kern="1200" dirty="0" smtClean="0">
                <a:solidFill>
                  <a:schemeClr val="tx1"/>
                </a:solidFill>
                <a:latin typeface="+mn-lt"/>
                <a:ea typeface="+mn-ea"/>
                <a:cs typeface="+mn-cs"/>
              </a:rPr>
              <a:t> electrostatic headphones) with a mean </a:t>
            </a:r>
            <a:r>
              <a:rPr lang="en-US" sz="1200" kern="1200" dirty="0" err="1" smtClean="0">
                <a:solidFill>
                  <a:schemeClr val="tx1"/>
                </a:solidFill>
                <a:latin typeface="+mn-lt"/>
                <a:ea typeface="+mn-ea"/>
                <a:cs typeface="+mn-cs"/>
              </a:rPr>
              <a:t>interstimulus</a:t>
            </a:r>
            <a:r>
              <a:rPr lang="en-US" sz="1200" kern="1200" dirty="0" smtClean="0">
                <a:solidFill>
                  <a:schemeClr val="tx1"/>
                </a:solidFill>
                <a:latin typeface="+mn-lt"/>
                <a:ea typeface="+mn-ea"/>
                <a:cs typeface="+mn-cs"/>
              </a:rPr>
              <a:t> interval (ISI) of 2.05 s (randomized in the range 1.8 to 2.3 s). A total of 576 stimuli were delivered. The target and novel stimuli each occurred with a probability of 15% of trials, whilst the standard stimuli occurred with a probability of 70%. Participants were asked to respond quickly and accurately to the target stimuli only by pressing the right index finger button on the MR compatible response device and to ignore standard or novel stimuli. </a:t>
            </a:r>
            <a:r>
              <a:rPr lang="en-US" sz="1200" kern="1200" dirty="0" err="1" smtClean="0">
                <a:solidFill>
                  <a:schemeClr val="tx1"/>
                </a:solidFill>
                <a:latin typeface="+mn-lt"/>
                <a:ea typeface="+mn-ea"/>
                <a:cs typeface="+mn-cs"/>
              </a:rPr>
              <a:t>Behavioural</a:t>
            </a:r>
            <a:r>
              <a:rPr lang="en-US" sz="1200" kern="1200" dirty="0" smtClean="0">
                <a:solidFill>
                  <a:schemeClr val="tx1"/>
                </a:solidFill>
                <a:latin typeface="+mn-lt"/>
                <a:ea typeface="+mn-ea"/>
                <a:cs typeface="+mn-cs"/>
              </a:rPr>
              <a:t> measures were assessed during the performance of the auditory oddball task as the time taken to respond to target stimuli (reaction time for correct responses in </a:t>
            </a:r>
            <a:r>
              <a:rPr lang="en-US" sz="1200" kern="1200" dirty="0" err="1" smtClean="0">
                <a:solidFill>
                  <a:schemeClr val="tx1"/>
                </a:solidFill>
                <a:latin typeface="+mn-lt"/>
                <a:ea typeface="+mn-ea"/>
                <a:cs typeface="+mn-cs"/>
              </a:rPr>
              <a:t>ms</a:t>
            </a:r>
            <a:r>
              <a:rPr lang="en-US" sz="1200" kern="1200" dirty="0" smtClean="0">
                <a:solidFill>
                  <a:schemeClr val="tx1"/>
                </a:solidFill>
                <a:latin typeface="+mn-lt"/>
                <a:ea typeface="+mn-ea"/>
                <a:cs typeface="+mn-cs"/>
              </a:rPr>
              <a:t>), number of false alarms and missed responses (misses).</a:t>
            </a:r>
          </a:p>
          <a:p>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47525F-932C-154F-B6E4-8FEB092A94F2}" type="slidenum">
              <a:rPr lang="en-US" smtClean="0"/>
              <a:t>13</a:t>
            </a:fld>
            <a:endParaRPr lang="en-US"/>
          </a:p>
        </p:txBody>
      </p:sp>
    </p:spTree>
    <p:extLst>
      <p:ext uri="{BB962C8B-B14F-4D97-AF65-F5344CB8AC3E}">
        <p14:creationId xmlns:p14="http://schemas.microsoft.com/office/powerpoint/2010/main" val="46714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 4. Significant BOLD signal changes during the auditory oddball task (target stimulus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non-target stimulus). a) shows the group mean motor task related activity (positive signal change) for the two baseline scans combined (BP and BC). b) shows the baseline-controlled group difference between caffeine and placebo administration ((DC–BC)–(DP–BP)) indicating an increase in BOLD signal with caffeine. Signal changes were deemed significant at </a:t>
            </a:r>
            <a:r>
              <a:rPr lang="en-US" sz="1200" i="1" kern="1200" dirty="0" smtClean="0">
                <a:solidFill>
                  <a:schemeClr val="tx1"/>
                </a:solidFill>
                <a:latin typeface="+mn-lt"/>
                <a:ea typeface="+mn-ea"/>
                <a:cs typeface="+mn-cs"/>
              </a:rPr>
              <a:t>Z</a:t>
            </a:r>
            <a:r>
              <a:rPr lang="en-US" sz="1200" i="0" kern="1200" dirty="0" smtClean="0">
                <a:solidFill>
                  <a:schemeClr val="tx1"/>
                </a:solidFill>
                <a:latin typeface="+mn-lt"/>
                <a:ea typeface="+mn-ea"/>
                <a:cs typeface="+mn-cs"/>
              </a:rPr>
              <a:t> &gt; 2.3 with a whole brain cluster based correction at p &lt; 0.05.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47525F-932C-154F-B6E4-8FEB092A94F2}" type="slidenum">
              <a:rPr lang="en-US" smtClean="0"/>
              <a:t>14</a:t>
            </a:fld>
            <a:endParaRPr lang="en-US"/>
          </a:p>
        </p:txBody>
      </p:sp>
    </p:spTree>
    <p:extLst>
      <p:ext uri="{BB962C8B-B14F-4D97-AF65-F5344CB8AC3E}">
        <p14:creationId xmlns:p14="http://schemas.microsoft.com/office/powerpoint/2010/main" val="46714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73499E9-7C35-D14E-9D00-F877D33AC13E}"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499E9-7C35-D14E-9D00-F877D33AC13E}"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499E9-7C35-D14E-9D00-F877D33AC13E}" type="datetimeFigureOut">
              <a:rPr lang="en-US" smtClean="0"/>
              <a:t>4/26/13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499E9-7C35-D14E-9D00-F877D33AC13E}"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3499E9-7C35-D14E-9D00-F877D33AC13E}"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5C922-A7F4-BC4F-9FF7-8EF8D7CB51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3499E9-7C35-D14E-9D00-F877D33AC13E}"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3499E9-7C35-D14E-9D00-F877D33AC13E}" type="datetimeFigureOut">
              <a:rPr lang="en-US" smtClean="0"/>
              <a:t>4/26/13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3499E9-7C35-D14E-9D00-F877D33AC13E}" type="datetimeFigureOut">
              <a:rPr lang="en-US" smtClean="0"/>
              <a:t>4/26/13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499E9-7C35-D14E-9D00-F877D33AC13E}" type="datetimeFigureOut">
              <a:rPr lang="en-US" smtClean="0"/>
              <a:t>4/26/13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5C922-A7F4-BC4F-9FF7-8EF8D7CB51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3499E9-7C35-D14E-9D00-F877D33AC13E}"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73499E9-7C35-D14E-9D00-F877D33AC13E}" type="datetimeFigureOut">
              <a:rPr lang="en-US" smtClean="0"/>
              <a:t>4/26/13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F65C922-A7F4-BC4F-9FF7-8EF8D7CB51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73499E9-7C35-D14E-9D00-F877D33AC13E}" type="datetimeFigureOut">
              <a:rPr lang="en-US" smtClean="0"/>
              <a:t>4/26/13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F65C922-A7F4-BC4F-9FF7-8EF8D7CB51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martin@psych.columbia.edu" TargetMode="External"/><Relationship Id="rId3" Type="http://schemas.openxmlformats.org/officeDocument/2006/relationships/hyperlink" Target="mailto:rel2139@columbi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Drugs in the brain</a:t>
            </a:r>
          </a:p>
        </p:txBody>
      </p:sp>
      <p:sp>
        <p:nvSpPr>
          <p:cNvPr id="3" name="Subtitle 2"/>
          <p:cNvSpPr>
            <a:spLocks noGrp="1"/>
          </p:cNvSpPr>
          <p:nvPr>
            <p:ph type="subTitle" idx="1"/>
          </p:nvPr>
        </p:nvSpPr>
        <p:spPr>
          <a:xfrm>
            <a:off x="3200400" y="4498975"/>
            <a:ext cx="5458968" cy="1936253"/>
          </a:xfrm>
        </p:spPr>
        <p:txBody>
          <a:bodyPr>
            <a:normAutofit/>
          </a:bodyPr>
          <a:lstStyle/>
          <a:p>
            <a:r>
              <a:rPr lang="en-US" dirty="0" smtClean="0"/>
              <a:t>27 </a:t>
            </a:r>
            <a:r>
              <a:rPr lang="en-US" dirty="0"/>
              <a:t>April 2013</a:t>
            </a:r>
          </a:p>
          <a:p>
            <a:endParaRPr lang="en-US" dirty="0"/>
          </a:p>
          <a:p>
            <a:r>
              <a:rPr lang="en-US" dirty="0"/>
              <a:t>Rebecca Martin</a:t>
            </a:r>
          </a:p>
          <a:p>
            <a:r>
              <a:rPr lang="en-US" dirty="0" err="1"/>
              <a:t>Becca</a:t>
            </a:r>
            <a:r>
              <a:rPr lang="en-US" dirty="0"/>
              <a:t> Lewis</a:t>
            </a:r>
          </a:p>
        </p:txBody>
      </p:sp>
    </p:spTree>
    <p:extLst>
      <p:ext uri="{BB962C8B-B14F-4D97-AF65-F5344CB8AC3E}">
        <p14:creationId xmlns:p14="http://schemas.microsoft.com/office/powerpoint/2010/main" val="101972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Caffeine</a:t>
            </a:r>
          </a:p>
        </p:txBody>
      </p:sp>
      <p:pic>
        <p:nvPicPr>
          <p:cNvPr id="5" name="Picture 4" descr="Coca-Cola-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160" y="3191256"/>
            <a:ext cx="3672840" cy="3666744"/>
          </a:xfrm>
          <a:prstGeom prst="rect">
            <a:avLst/>
          </a:prstGeom>
        </p:spPr>
      </p:pic>
      <p:pic>
        <p:nvPicPr>
          <p:cNvPr id="6" name="Picture 5" descr="coff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 y="4098119"/>
            <a:ext cx="4425198" cy="2765749"/>
          </a:xfrm>
          <a:prstGeom prst="rect">
            <a:avLst/>
          </a:prstGeom>
        </p:spPr>
      </p:pic>
      <p:pic>
        <p:nvPicPr>
          <p:cNvPr id="7" name="Picture 6" descr="dark-chocolate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856" y="0"/>
            <a:ext cx="4727144" cy="3545359"/>
          </a:xfrm>
          <a:prstGeom prst="rect">
            <a:avLst/>
          </a:prstGeom>
        </p:spPr>
      </p:pic>
      <p:pic>
        <p:nvPicPr>
          <p:cNvPr id="8" name="Picture 7" descr="red-bull-energy-drink-400x400.jpg"/>
          <p:cNvPicPr>
            <a:picLocks noChangeAspect="1"/>
          </p:cNvPicPr>
          <p:nvPr/>
        </p:nvPicPr>
        <p:blipFill rotWithShape="1">
          <a:blip r:embed="rId5">
            <a:extLst>
              <a:ext uri="{28A0092B-C50C-407E-A947-70E740481C1C}">
                <a14:useLocalDpi xmlns:a14="http://schemas.microsoft.com/office/drawing/2010/main" val="0"/>
              </a:ext>
            </a:extLst>
          </a:blip>
          <a:srcRect l="34145" t="5224" r="34890" b="2739"/>
          <a:stretch/>
        </p:blipFill>
        <p:spPr>
          <a:xfrm>
            <a:off x="4416856" y="2188451"/>
            <a:ext cx="1573006" cy="4675417"/>
          </a:xfrm>
          <a:prstGeom prst="rect">
            <a:avLst/>
          </a:prstGeom>
        </p:spPr>
      </p:pic>
      <p:pic>
        <p:nvPicPr>
          <p:cNvPr id="9" name="Picture 8" descr="tea-cuppa-earl-grey-tea-pot-73412165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2" y="1212120"/>
            <a:ext cx="4425198" cy="2885999"/>
          </a:xfrm>
          <a:prstGeom prst="rect">
            <a:avLst/>
          </a:prstGeom>
        </p:spPr>
      </p:pic>
    </p:spTree>
    <p:extLst>
      <p:ext uri="{BB962C8B-B14F-4D97-AF65-F5344CB8AC3E}">
        <p14:creationId xmlns:p14="http://schemas.microsoft.com/office/powerpoint/2010/main" val="2756131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Caffeine increases brain activity</a:t>
            </a:r>
          </a:p>
        </p:txBody>
      </p:sp>
      <p:pic>
        <p:nvPicPr>
          <p:cNvPr id="4" name="Picture 3" descr="caffeine blocking adenosine receptors.gif"/>
          <p:cNvPicPr>
            <a:picLocks noChangeAspect="1"/>
          </p:cNvPicPr>
          <p:nvPr/>
        </p:nvPicPr>
        <p:blipFill rotWithShape="1">
          <a:blip r:embed="rId3">
            <a:extLst>
              <a:ext uri="{28A0092B-C50C-407E-A947-70E740481C1C}">
                <a14:useLocalDpi xmlns:a14="http://schemas.microsoft.com/office/drawing/2010/main" val="0"/>
              </a:ext>
            </a:extLst>
          </a:blip>
          <a:srcRect l="2631" t="4851" r="6307" b="9329"/>
          <a:stretch/>
        </p:blipFill>
        <p:spPr>
          <a:xfrm>
            <a:off x="2168525" y="3809999"/>
            <a:ext cx="4625975" cy="2190751"/>
          </a:xfrm>
          <a:prstGeom prst="rect">
            <a:avLst/>
          </a:prstGeom>
        </p:spPr>
      </p:pic>
      <p:pic>
        <p:nvPicPr>
          <p:cNvPr id="5" name="Picture 4" descr="Caffeine_and_adenosine_Struc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5" y="1539874"/>
            <a:ext cx="3810000" cy="2095500"/>
          </a:xfrm>
          <a:prstGeom prst="rect">
            <a:avLst/>
          </a:prstGeom>
        </p:spPr>
      </p:pic>
      <p:pic>
        <p:nvPicPr>
          <p:cNvPr id="7" name="Picture 6" descr="adenosine firing trace.jpg"/>
          <p:cNvPicPr>
            <a:picLocks noChangeAspect="1"/>
          </p:cNvPicPr>
          <p:nvPr/>
        </p:nvPicPr>
        <p:blipFill rotWithShape="1">
          <a:blip r:embed="rId5">
            <a:extLst>
              <a:ext uri="{28A0092B-C50C-407E-A947-70E740481C1C}">
                <a14:useLocalDpi xmlns:a14="http://schemas.microsoft.com/office/drawing/2010/main" val="0"/>
              </a:ext>
            </a:extLst>
          </a:blip>
          <a:srcRect r="32479" b="65598"/>
          <a:stretch/>
        </p:blipFill>
        <p:spPr>
          <a:xfrm>
            <a:off x="4763220" y="1957388"/>
            <a:ext cx="3895725" cy="1558925"/>
          </a:xfrm>
          <a:prstGeom prst="rect">
            <a:avLst/>
          </a:prstGeom>
        </p:spPr>
      </p:pic>
      <p:sp>
        <p:nvSpPr>
          <p:cNvPr id="10" name="TextBox 9"/>
          <p:cNvSpPr txBox="1"/>
          <p:nvPr/>
        </p:nvSpPr>
        <p:spPr>
          <a:xfrm>
            <a:off x="219075" y="6000750"/>
            <a:ext cx="8344620" cy="830997"/>
          </a:xfrm>
          <a:prstGeom prst="rect">
            <a:avLst/>
          </a:prstGeom>
          <a:noFill/>
        </p:spPr>
        <p:txBody>
          <a:bodyPr wrap="square" rtlCol="0">
            <a:spAutoFit/>
          </a:bodyPr>
          <a:lstStyle/>
          <a:p>
            <a:r>
              <a:rPr lang="en-US" sz="2400"/>
              <a:t>Increased brain activity is detected by the pituitary gland and triggers further effects</a:t>
            </a:r>
          </a:p>
        </p:txBody>
      </p:sp>
    </p:spTree>
    <p:extLst>
      <p:ext uri="{BB962C8B-B14F-4D97-AF65-F5344CB8AC3E}">
        <p14:creationId xmlns:p14="http://schemas.microsoft.com/office/powerpoint/2010/main" val="2441190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56" y="155448"/>
            <a:ext cx="8827294" cy="1252728"/>
          </a:xfrm>
        </p:spPr>
        <p:txBody>
          <a:bodyPr>
            <a:normAutofit/>
          </a:bodyPr>
          <a:lstStyle/>
          <a:p>
            <a:r>
              <a:rPr lang="en-US" dirty="0" smtClean="0"/>
              <a:t>Measuring brain activity: fMRI</a:t>
            </a:r>
            <a:endParaRPr lang="en-US" dirty="0"/>
          </a:p>
        </p:txBody>
      </p:sp>
      <p:pic>
        <p:nvPicPr>
          <p:cNvPr id="12" name="Picture 8"/>
          <p:cNvPicPr>
            <a:picLocks noChangeAspect="1" noChangeArrowheads="1"/>
          </p:cNvPicPr>
          <p:nvPr/>
        </p:nvPicPr>
        <p:blipFill>
          <a:blip r:embed="rId3">
            <a:lum bright="6000" contrast="2000"/>
            <a:extLst>
              <a:ext uri="{28A0092B-C50C-407E-A947-70E740481C1C}">
                <a14:useLocalDpi xmlns:a14="http://schemas.microsoft.com/office/drawing/2010/main" val="0"/>
              </a:ext>
            </a:extLst>
          </a:blip>
          <a:srcRect l="45741"/>
          <a:stretch>
            <a:fillRect/>
          </a:stretch>
        </p:blipFill>
        <p:spPr bwMode="auto">
          <a:xfrm>
            <a:off x="4369495" y="2131462"/>
            <a:ext cx="4817694" cy="2384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mri_machine_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6" y="1638300"/>
            <a:ext cx="4354589" cy="3265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8916" y="5627528"/>
            <a:ext cx="8505084" cy="553998"/>
          </a:xfrm>
          <a:prstGeom prst="rect">
            <a:avLst/>
          </a:prstGeom>
          <a:noFill/>
        </p:spPr>
        <p:txBody>
          <a:bodyPr wrap="square" rtlCol="0">
            <a:spAutoFit/>
          </a:bodyPr>
          <a:lstStyle/>
          <a:p>
            <a:r>
              <a:rPr lang="en-US" sz="3000" dirty="0" smtClean="0"/>
              <a:t>Functional magnetic resonance imaging (fMRI)</a:t>
            </a:r>
            <a:endParaRPr lang="en-US" sz="3000" dirty="0"/>
          </a:p>
        </p:txBody>
      </p:sp>
    </p:spTree>
    <p:extLst>
      <p:ext uri="{BB962C8B-B14F-4D97-AF65-F5344CB8AC3E}">
        <p14:creationId xmlns:p14="http://schemas.microsoft.com/office/powerpoint/2010/main" val="36524522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Caffeine</a:t>
            </a:r>
            <a:endParaRPr lang="en-US" dirty="0"/>
          </a:p>
        </p:txBody>
      </p:sp>
      <p:pic>
        <p:nvPicPr>
          <p:cNvPr id="10" name="Picture 9"/>
          <p:cNvPicPr>
            <a:picLocks noChangeAspect="1"/>
          </p:cNvPicPr>
          <p:nvPr/>
        </p:nvPicPr>
        <p:blipFill>
          <a:blip r:embed="rId3"/>
          <a:stretch>
            <a:fillRect/>
          </a:stretch>
        </p:blipFill>
        <p:spPr>
          <a:xfrm>
            <a:off x="-256346" y="1167912"/>
            <a:ext cx="9304738" cy="4156756"/>
          </a:xfrm>
          <a:prstGeom prst="rect">
            <a:avLst/>
          </a:prstGeom>
        </p:spPr>
      </p:pic>
    </p:spTree>
    <p:extLst>
      <p:ext uri="{BB962C8B-B14F-4D97-AF65-F5344CB8AC3E}">
        <p14:creationId xmlns:p14="http://schemas.microsoft.com/office/powerpoint/2010/main" val="602212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Caffeine</a:t>
            </a:r>
            <a:endParaRPr lang="en-US" dirty="0"/>
          </a:p>
        </p:txBody>
      </p:sp>
      <p:pic>
        <p:nvPicPr>
          <p:cNvPr id="8" name="Picture 7" descr="oddbal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13" y="1496381"/>
            <a:ext cx="5363862" cy="5335680"/>
          </a:xfrm>
          <a:prstGeom prst="rect">
            <a:avLst/>
          </a:prstGeom>
        </p:spPr>
      </p:pic>
    </p:spTree>
    <p:extLst>
      <p:ext uri="{BB962C8B-B14F-4D97-AF65-F5344CB8AC3E}">
        <p14:creationId xmlns:p14="http://schemas.microsoft.com/office/powerpoint/2010/main" val="42099263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Depressants: alcohol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the behavioral changes?</a:t>
            </a:r>
            <a:endParaRPr lang="en-US" dirty="0"/>
          </a:p>
          <a:p>
            <a:pPr lvl="1"/>
            <a:r>
              <a:rPr lang="en-US" dirty="0"/>
              <a:t>anxiety reduction </a:t>
            </a:r>
          </a:p>
          <a:p>
            <a:pPr lvl="1"/>
            <a:r>
              <a:rPr lang="en-US" dirty="0"/>
              <a:t>pain relief</a:t>
            </a:r>
          </a:p>
          <a:p>
            <a:pPr lvl="1"/>
            <a:r>
              <a:rPr lang="en-US" dirty="0" smtClean="0"/>
              <a:t>sedation</a:t>
            </a:r>
            <a:endParaRPr lang="en-US" dirty="0"/>
          </a:p>
          <a:p>
            <a:pPr lvl="1"/>
            <a:r>
              <a:rPr lang="en-US" dirty="0"/>
              <a:t>cognitive/memory impairment</a:t>
            </a:r>
          </a:p>
          <a:p>
            <a:pPr lvl="1"/>
            <a:r>
              <a:rPr lang="en-US" dirty="0"/>
              <a:t>euphoria</a:t>
            </a:r>
          </a:p>
          <a:p>
            <a:pPr lvl="1"/>
            <a:r>
              <a:rPr lang="en-US" dirty="0"/>
              <a:t>dissociation</a:t>
            </a:r>
          </a:p>
          <a:p>
            <a:pPr lvl="1"/>
            <a:r>
              <a:rPr lang="en-US" dirty="0"/>
              <a:t>physiological changes</a:t>
            </a:r>
          </a:p>
          <a:p>
            <a:pPr marL="457200" lvl="1" indent="0">
              <a:buNone/>
            </a:pPr>
            <a:endParaRPr lang="en-US" dirty="0"/>
          </a:p>
          <a:p>
            <a:r>
              <a:rPr lang="en-US" dirty="0" smtClean="0"/>
              <a:t>Examples</a:t>
            </a:r>
            <a:r>
              <a:rPr lang="en-US" dirty="0"/>
              <a:t> </a:t>
            </a:r>
            <a:r>
              <a:rPr lang="en-US" dirty="0" smtClean="0"/>
              <a:t>of other depressants?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5" y="2419350"/>
            <a:ext cx="2770188"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6387852" y="148890"/>
            <a:ext cx="2027033" cy="1138844"/>
          </a:xfrm>
          <a:prstGeom prst="rect">
            <a:avLst/>
          </a:prstGeom>
        </p:spPr>
      </p:pic>
    </p:spTree>
    <p:extLst>
      <p:ext uri="{BB962C8B-B14F-4D97-AF65-F5344CB8AC3E}">
        <p14:creationId xmlns:p14="http://schemas.microsoft.com/office/powerpoint/2010/main" val="2488196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Depressants </a:t>
            </a:r>
          </a:p>
        </p:txBody>
      </p:sp>
      <p:sp>
        <p:nvSpPr>
          <p:cNvPr id="3" name="Content Placeholder 2"/>
          <p:cNvSpPr>
            <a:spLocks noGrp="1"/>
          </p:cNvSpPr>
          <p:nvPr>
            <p:ph idx="1"/>
          </p:nvPr>
        </p:nvSpPr>
        <p:spPr/>
        <p:txBody>
          <a:bodyPr>
            <a:normAutofit/>
          </a:bodyPr>
          <a:lstStyle/>
          <a:p>
            <a:r>
              <a:rPr lang="en-US" dirty="0"/>
              <a:t>Alcohol (ethanol)</a:t>
            </a:r>
          </a:p>
          <a:p>
            <a:r>
              <a:rPr lang="en-US" dirty="0"/>
              <a:t>Marijuana</a:t>
            </a:r>
          </a:p>
          <a:p>
            <a:r>
              <a:rPr lang="en-US" dirty="0"/>
              <a:t>Heroin</a:t>
            </a:r>
          </a:p>
          <a:p>
            <a:pPr marL="118872" indent="0">
              <a:buNone/>
            </a:pPr>
            <a:endParaRPr lang="en-US" dirty="0" smtClean="0"/>
          </a:p>
        </p:txBody>
      </p:sp>
    </p:spTree>
    <p:extLst>
      <p:ext uri="{BB962C8B-B14F-4D97-AF65-F5344CB8AC3E}">
        <p14:creationId xmlns:p14="http://schemas.microsoft.com/office/powerpoint/2010/main" val="1725840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t>
            </a:r>
            <a:r>
              <a:rPr lang="en-US" dirty="0"/>
              <a:t>- mechanisms of action</a:t>
            </a:r>
          </a:p>
        </p:txBody>
      </p:sp>
      <p:sp>
        <p:nvSpPr>
          <p:cNvPr id="3" name="Content Placeholder 2"/>
          <p:cNvSpPr>
            <a:spLocks noGrp="1"/>
          </p:cNvSpPr>
          <p:nvPr>
            <p:ph idx="1"/>
          </p:nvPr>
        </p:nvSpPr>
        <p:spPr/>
        <p:txBody>
          <a:bodyPr>
            <a:normAutofit/>
          </a:bodyPr>
          <a:lstStyle/>
          <a:p>
            <a:r>
              <a:rPr lang="en-US" sz="2400" dirty="0" smtClean="0"/>
              <a:t>Agonist at inhibitory synapses</a:t>
            </a:r>
            <a:endParaRPr lang="en-US" sz="2000" dirty="0"/>
          </a:p>
        </p:txBody>
      </p:sp>
      <p:pic>
        <p:nvPicPr>
          <p:cNvPr id="4" name="Picture 3" descr="GABA receptor with EtOH.gif"/>
          <p:cNvPicPr>
            <a:picLocks noChangeAspect="1"/>
          </p:cNvPicPr>
          <p:nvPr/>
        </p:nvPicPr>
        <p:blipFill rotWithShape="1">
          <a:blip r:embed="rId2">
            <a:extLst>
              <a:ext uri="{28A0092B-C50C-407E-A947-70E740481C1C}">
                <a14:useLocalDpi xmlns:a14="http://schemas.microsoft.com/office/drawing/2010/main" val="0"/>
              </a:ext>
            </a:extLst>
          </a:blip>
          <a:srcRect r="27431" b="10526"/>
          <a:stretch/>
        </p:blipFill>
        <p:spPr>
          <a:xfrm>
            <a:off x="1933575" y="2514600"/>
            <a:ext cx="4898745" cy="3187700"/>
          </a:xfrm>
          <a:prstGeom prst="rect">
            <a:avLst/>
          </a:prstGeom>
        </p:spPr>
      </p:pic>
    </p:spTree>
    <p:extLst>
      <p:ext uri="{BB962C8B-B14F-4D97-AF65-F5344CB8AC3E}">
        <p14:creationId xmlns:p14="http://schemas.microsoft.com/office/powerpoint/2010/main" val="7283985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t>
            </a:r>
            <a:r>
              <a:rPr lang="en-US" dirty="0"/>
              <a:t>- mechanisms of action</a:t>
            </a:r>
          </a:p>
        </p:txBody>
      </p:sp>
      <p:sp>
        <p:nvSpPr>
          <p:cNvPr id="5" name="Content Placeholder 4"/>
          <p:cNvSpPr>
            <a:spLocks noGrp="1"/>
          </p:cNvSpPr>
          <p:nvPr>
            <p:ph idx="1"/>
          </p:nvPr>
        </p:nvSpPr>
        <p:spPr>
          <a:xfrm>
            <a:off x="457200" y="1600200"/>
            <a:ext cx="4257675" cy="4800600"/>
          </a:xfrm>
        </p:spPr>
        <p:txBody>
          <a:bodyPr>
            <a:normAutofit/>
          </a:bodyPr>
          <a:lstStyle/>
          <a:p>
            <a:r>
              <a:rPr lang="en-US" dirty="0" smtClean="0"/>
              <a:t>Antagonist at excitatory synapses</a:t>
            </a:r>
          </a:p>
        </p:txBody>
      </p:sp>
      <p:pic>
        <p:nvPicPr>
          <p:cNvPr id="3" name="Picture 2" descr="NMDA synaps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902" y="1560576"/>
            <a:ext cx="3079898" cy="5297424"/>
          </a:xfrm>
          <a:prstGeom prst="rect">
            <a:avLst/>
          </a:prstGeom>
        </p:spPr>
      </p:pic>
      <p:sp>
        <p:nvSpPr>
          <p:cNvPr id="4" name="Rectangle 3"/>
          <p:cNvSpPr/>
          <p:nvPr/>
        </p:nvSpPr>
        <p:spPr>
          <a:xfrm>
            <a:off x="6350000" y="2540000"/>
            <a:ext cx="1079500" cy="20955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1796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067"/>
            <a:ext cx="8229600" cy="1143000"/>
          </a:xfrm>
        </p:spPr>
        <p:txBody>
          <a:bodyPr/>
          <a:lstStyle/>
          <a:p>
            <a:r>
              <a:rPr lang="en-US" dirty="0" smtClean="0"/>
              <a:t>Alcohol</a:t>
            </a:r>
            <a:endParaRPr lang="en-US" dirty="0"/>
          </a:p>
        </p:txBody>
      </p:sp>
      <p:pic>
        <p:nvPicPr>
          <p:cNvPr id="4" name="Picture 3"/>
          <p:cNvPicPr>
            <a:picLocks noChangeAspect="1"/>
          </p:cNvPicPr>
          <p:nvPr/>
        </p:nvPicPr>
        <p:blipFill>
          <a:blip r:embed="rId3"/>
          <a:stretch>
            <a:fillRect/>
          </a:stretch>
        </p:blipFill>
        <p:spPr>
          <a:xfrm>
            <a:off x="457200" y="2236827"/>
            <a:ext cx="8528086" cy="2583788"/>
          </a:xfrm>
          <a:prstGeom prst="rect">
            <a:avLst/>
          </a:prstGeom>
        </p:spPr>
      </p:pic>
    </p:spTree>
    <p:extLst>
      <p:ext uri="{BB962C8B-B14F-4D97-AF65-F5344CB8AC3E}">
        <p14:creationId xmlns:p14="http://schemas.microsoft.com/office/powerpoint/2010/main" val="677743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Why do we drug our brains?</a:t>
            </a:r>
          </a:p>
        </p:txBody>
      </p:sp>
      <p:sp>
        <p:nvSpPr>
          <p:cNvPr id="3" name="Content Placeholder 2"/>
          <p:cNvSpPr>
            <a:spLocks noGrp="1"/>
          </p:cNvSpPr>
          <p:nvPr>
            <p:ph idx="1"/>
          </p:nvPr>
        </p:nvSpPr>
        <p:spPr/>
        <p:txBody>
          <a:bodyPr>
            <a:normAutofit/>
          </a:bodyPr>
          <a:lstStyle/>
          <a:p>
            <a:r>
              <a:rPr lang="en-US" dirty="0"/>
              <a:t>What are some drugs that target the brain?</a:t>
            </a:r>
          </a:p>
          <a:p>
            <a:pPr marL="411480" lvl="1" indent="0">
              <a:buNone/>
            </a:pPr>
            <a:endParaRPr lang="en-US" dirty="0"/>
          </a:p>
          <a:p>
            <a:r>
              <a:rPr lang="en-US" dirty="0"/>
              <a:t>Why do we use these drugs?</a:t>
            </a:r>
          </a:p>
          <a:p>
            <a:pPr lvl="1"/>
            <a:endParaRPr lang="en-US" dirty="0"/>
          </a:p>
          <a:p>
            <a:r>
              <a:rPr lang="en-US" dirty="0"/>
              <a:t>How do they change the brain?</a:t>
            </a:r>
          </a:p>
        </p:txBody>
      </p:sp>
    </p:spTree>
    <p:extLst>
      <p:ext uri="{BB962C8B-B14F-4D97-AF65-F5344CB8AC3E}">
        <p14:creationId xmlns:p14="http://schemas.microsoft.com/office/powerpoint/2010/main" val="2818962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Stroop</a:t>
            </a:r>
            <a:r>
              <a:rPr lang="en-US" dirty="0" smtClean="0"/>
              <a:t> Effect</a:t>
            </a:r>
            <a:endParaRPr lang="en-US" dirty="0"/>
          </a:p>
        </p:txBody>
      </p:sp>
      <p:sp>
        <p:nvSpPr>
          <p:cNvPr id="4" name="TextBox 3"/>
          <p:cNvSpPr txBox="1"/>
          <p:nvPr/>
        </p:nvSpPr>
        <p:spPr>
          <a:xfrm>
            <a:off x="457200" y="3002999"/>
            <a:ext cx="8912955" cy="1938992"/>
          </a:xfrm>
          <a:prstGeom prst="rect">
            <a:avLst/>
          </a:prstGeom>
          <a:noFill/>
        </p:spPr>
        <p:txBody>
          <a:bodyPr wrap="square" rtlCol="0">
            <a:spAutoFit/>
          </a:bodyPr>
          <a:lstStyle/>
          <a:p>
            <a:r>
              <a:rPr lang="en-US" sz="2400" dirty="0" smtClean="0">
                <a:solidFill>
                  <a:srgbClr val="FF0000"/>
                </a:solidFill>
              </a:rPr>
              <a:t>RED</a:t>
            </a:r>
            <a:r>
              <a:rPr lang="en-US" sz="2400" dirty="0"/>
              <a:t>	</a:t>
            </a:r>
            <a:r>
              <a:rPr lang="en-US" sz="2400" dirty="0" smtClean="0"/>
              <a:t>		</a:t>
            </a:r>
            <a:r>
              <a:rPr lang="en-US" sz="2400" dirty="0" smtClean="0">
                <a:solidFill>
                  <a:srgbClr val="0000FF"/>
                </a:solidFill>
              </a:rPr>
              <a:t>BLUE</a:t>
            </a:r>
            <a:r>
              <a:rPr lang="en-US" sz="2400" dirty="0" smtClean="0"/>
              <a:t> 			</a:t>
            </a:r>
            <a:r>
              <a:rPr lang="en-US" sz="2400" dirty="0" smtClean="0">
                <a:solidFill>
                  <a:srgbClr val="FFCC66"/>
                </a:solidFill>
              </a:rPr>
              <a:t>YELLOW</a:t>
            </a:r>
            <a:r>
              <a:rPr lang="en-US" sz="2400" dirty="0" smtClean="0"/>
              <a:t> 		</a:t>
            </a:r>
            <a:r>
              <a:rPr lang="en-US" sz="2400" dirty="0" smtClean="0">
                <a:solidFill>
                  <a:srgbClr val="FF0000"/>
                </a:solidFill>
              </a:rPr>
              <a:t>RED</a:t>
            </a:r>
            <a:r>
              <a:rPr lang="en-US" sz="2400" dirty="0" smtClean="0"/>
              <a:t>		</a:t>
            </a:r>
            <a:r>
              <a:rPr lang="en-US" sz="2400" dirty="0" smtClean="0">
                <a:solidFill>
                  <a:srgbClr val="008000"/>
                </a:solidFill>
              </a:rPr>
              <a:t>GREEN</a:t>
            </a:r>
            <a:r>
              <a:rPr lang="en-US" sz="2400" dirty="0" smtClean="0"/>
              <a:t> </a:t>
            </a:r>
          </a:p>
          <a:p>
            <a:endParaRPr lang="en-US" sz="2400" dirty="0"/>
          </a:p>
          <a:p>
            <a:r>
              <a:rPr lang="en-US" sz="2400" dirty="0" smtClean="0">
                <a:solidFill>
                  <a:srgbClr val="660066"/>
                </a:solidFill>
              </a:rPr>
              <a:t>PURPLE</a:t>
            </a:r>
            <a:r>
              <a:rPr lang="en-US" sz="2400" dirty="0" smtClean="0"/>
              <a:t>	 	</a:t>
            </a:r>
            <a:r>
              <a:rPr lang="en-US" sz="2400" dirty="0" smtClean="0">
                <a:solidFill>
                  <a:srgbClr val="FFCC66"/>
                </a:solidFill>
              </a:rPr>
              <a:t>YELLOW	</a:t>
            </a:r>
            <a:r>
              <a:rPr lang="en-US" sz="2400" dirty="0" smtClean="0"/>
              <a:t>	</a:t>
            </a:r>
            <a:r>
              <a:rPr lang="en-US" sz="2400" dirty="0" smtClean="0">
                <a:solidFill>
                  <a:srgbClr val="0000FF"/>
                </a:solidFill>
              </a:rPr>
              <a:t>BLUE			</a:t>
            </a:r>
            <a:r>
              <a:rPr lang="en-US" sz="2400" dirty="0">
                <a:solidFill>
                  <a:srgbClr val="008000"/>
                </a:solidFill>
              </a:rPr>
              <a:t>GREEN</a:t>
            </a:r>
            <a:r>
              <a:rPr lang="en-US" sz="2400" dirty="0" smtClean="0"/>
              <a:t>	</a:t>
            </a:r>
            <a:r>
              <a:rPr lang="en-US" sz="2400" dirty="0" smtClean="0">
                <a:solidFill>
                  <a:srgbClr val="FF6600"/>
                </a:solidFill>
              </a:rPr>
              <a:t>ORANGE</a:t>
            </a:r>
          </a:p>
          <a:p>
            <a:endParaRPr lang="en-US" sz="2400" dirty="0"/>
          </a:p>
          <a:p>
            <a:r>
              <a:rPr lang="en-US" sz="2400" dirty="0" smtClean="0">
                <a:solidFill>
                  <a:srgbClr val="008000"/>
                </a:solidFill>
              </a:rPr>
              <a:t>GREEN</a:t>
            </a:r>
            <a:r>
              <a:rPr lang="en-US" sz="2400" dirty="0" smtClean="0"/>
              <a:t>		</a:t>
            </a:r>
            <a:r>
              <a:rPr lang="en-US" sz="2400" dirty="0" smtClean="0">
                <a:solidFill>
                  <a:srgbClr val="0000FF"/>
                </a:solidFill>
              </a:rPr>
              <a:t>BLUE</a:t>
            </a:r>
            <a:r>
              <a:rPr lang="en-US" sz="2400" dirty="0" smtClean="0"/>
              <a:t>			</a:t>
            </a:r>
            <a:r>
              <a:rPr lang="en-US" sz="2400" dirty="0" smtClean="0">
                <a:solidFill>
                  <a:srgbClr val="FF6600"/>
                </a:solidFill>
              </a:rPr>
              <a:t>ORANGE</a:t>
            </a:r>
            <a:r>
              <a:rPr lang="en-US" sz="2400" dirty="0" smtClean="0"/>
              <a:t>		</a:t>
            </a:r>
            <a:r>
              <a:rPr lang="en-US" sz="2400" dirty="0" smtClean="0">
                <a:solidFill>
                  <a:srgbClr val="FF0000"/>
                </a:solidFill>
              </a:rPr>
              <a:t>RED</a:t>
            </a:r>
            <a:r>
              <a:rPr lang="en-US" sz="2400" dirty="0" smtClean="0"/>
              <a:t>		</a:t>
            </a:r>
            <a:r>
              <a:rPr lang="en-US" sz="2400" dirty="0" smtClean="0">
                <a:solidFill>
                  <a:srgbClr val="660066"/>
                </a:solidFill>
              </a:rPr>
              <a:t>PURPLE</a:t>
            </a:r>
            <a:r>
              <a:rPr lang="en-US" sz="2400" dirty="0" smtClean="0"/>
              <a:t> </a:t>
            </a:r>
            <a:endParaRPr lang="en-US" sz="2400" dirty="0"/>
          </a:p>
        </p:txBody>
      </p:sp>
    </p:spTree>
    <p:extLst>
      <p:ext uri="{BB962C8B-B14F-4D97-AF65-F5344CB8AC3E}">
        <p14:creationId xmlns:p14="http://schemas.microsoft.com/office/powerpoint/2010/main" val="31647087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Stroop</a:t>
            </a:r>
            <a:r>
              <a:rPr lang="en-US" dirty="0" smtClean="0"/>
              <a:t> Effect</a:t>
            </a:r>
            <a:endParaRPr lang="en-US" dirty="0"/>
          </a:p>
        </p:txBody>
      </p:sp>
      <p:sp>
        <p:nvSpPr>
          <p:cNvPr id="4" name="TextBox 3"/>
          <p:cNvSpPr txBox="1"/>
          <p:nvPr/>
        </p:nvSpPr>
        <p:spPr>
          <a:xfrm>
            <a:off x="457200" y="3027212"/>
            <a:ext cx="8912955" cy="1938992"/>
          </a:xfrm>
          <a:prstGeom prst="rect">
            <a:avLst/>
          </a:prstGeom>
          <a:noFill/>
        </p:spPr>
        <p:txBody>
          <a:bodyPr wrap="square" rtlCol="0">
            <a:spAutoFit/>
          </a:bodyPr>
          <a:lstStyle/>
          <a:p>
            <a:r>
              <a:rPr lang="en-US" sz="2400" dirty="0" smtClean="0">
                <a:solidFill>
                  <a:srgbClr val="008000"/>
                </a:solidFill>
              </a:rPr>
              <a:t>RED</a:t>
            </a:r>
            <a:r>
              <a:rPr lang="en-US" sz="2400" dirty="0"/>
              <a:t>	</a:t>
            </a:r>
            <a:r>
              <a:rPr lang="en-US" sz="2400" dirty="0" smtClean="0"/>
              <a:t>		</a:t>
            </a:r>
            <a:r>
              <a:rPr lang="en-US" sz="2400" dirty="0" smtClean="0">
                <a:solidFill>
                  <a:srgbClr val="FF0000"/>
                </a:solidFill>
              </a:rPr>
              <a:t>BLUE</a:t>
            </a:r>
            <a:r>
              <a:rPr lang="en-US" sz="2400" dirty="0" smtClean="0"/>
              <a:t> 			</a:t>
            </a:r>
            <a:r>
              <a:rPr lang="en-US" sz="2400" dirty="0" smtClean="0">
                <a:solidFill>
                  <a:srgbClr val="660066"/>
                </a:solidFill>
              </a:rPr>
              <a:t>YELLOW</a:t>
            </a:r>
            <a:r>
              <a:rPr lang="en-US" sz="2400" dirty="0" smtClean="0"/>
              <a:t> 		</a:t>
            </a:r>
            <a:r>
              <a:rPr lang="en-US" sz="2400" dirty="0" smtClean="0">
                <a:solidFill>
                  <a:srgbClr val="FF6600"/>
                </a:solidFill>
              </a:rPr>
              <a:t>RED</a:t>
            </a:r>
            <a:r>
              <a:rPr lang="en-US" sz="2400" dirty="0" smtClean="0"/>
              <a:t>		</a:t>
            </a:r>
            <a:r>
              <a:rPr lang="en-US" sz="2400" dirty="0" smtClean="0">
                <a:solidFill>
                  <a:srgbClr val="FFCC66"/>
                </a:solidFill>
              </a:rPr>
              <a:t>GREEN</a:t>
            </a:r>
            <a:r>
              <a:rPr lang="en-US" sz="2400" dirty="0" smtClean="0"/>
              <a:t> </a:t>
            </a:r>
          </a:p>
          <a:p>
            <a:endParaRPr lang="en-US" sz="2400" dirty="0"/>
          </a:p>
          <a:p>
            <a:r>
              <a:rPr lang="en-US" sz="2400" dirty="0" smtClean="0">
                <a:solidFill>
                  <a:srgbClr val="660066"/>
                </a:solidFill>
              </a:rPr>
              <a:t>PURPLE</a:t>
            </a:r>
            <a:r>
              <a:rPr lang="en-US" sz="2400" dirty="0" smtClean="0"/>
              <a:t>	 	</a:t>
            </a:r>
            <a:r>
              <a:rPr lang="en-US" sz="2400" dirty="0" smtClean="0">
                <a:solidFill>
                  <a:srgbClr val="FF6600"/>
                </a:solidFill>
              </a:rPr>
              <a:t>YELLOW	</a:t>
            </a:r>
            <a:r>
              <a:rPr lang="en-US" sz="2400" dirty="0" smtClean="0"/>
              <a:t>	</a:t>
            </a:r>
            <a:r>
              <a:rPr lang="en-US" sz="2400" dirty="0" smtClean="0">
                <a:solidFill>
                  <a:srgbClr val="0000FF"/>
                </a:solidFill>
              </a:rPr>
              <a:t>BLUE			</a:t>
            </a:r>
            <a:r>
              <a:rPr lang="en-US" sz="2400" dirty="0">
                <a:solidFill>
                  <a:srgbClr val="660066"/>
                </a:solidFill>
              </a:rPr>
              <a:t>GREEN</a:t>
            </a:r>
            <a:r>
              <a:rPr lang="en-US" sz="2400" dirty="0" smtClean="0"/>
              <a:t>	</a:t>
            </a:r>
            <a:r>
              <a:rPr lang="en-US" sz="2400" dirty="0" smtClean="0">
                <a:solidFill>
                  <a:srgbClr val="0000FF"/>
                </a:solidFill>
              </a:rPr>
              <a:t>ORANGE</a:t>
            </a:r>
          </a:p>
          <a:p>
            <a:endParaRPr lang="en-US" sz="2400" dirty="0"/>
          </a:p>
          <a:p>
            <a:r>
              <a:rPr lang="en-US" sz="2400" dirty="0" smtClean="0">
                <a:solidFill>
                  <a:srgbClr val="0000FF"/>
                </a:solidFill>
              </a:rPr>
              <a:t>GREEN</a:t>
            </a:r>
            <a:r>
              <a:rPr lang="en-US" sz="2400" dirty="0" smtClean="0"/>
              <a:t>		</a:t>
            </a:r>
            <a:r>
              <a:rPr lang="en-US" sz="2400" dirty="0" smtClean="0">
                <a:solidFill>
                  <a:srgbClr val="008000"/>
                </a:solidFill>
              </a:rPr>
              <a:t>BLUE	</a:t>
            </a:r>
            <a:r>
              <a:rPr lang="en-US" sz="2400" dirty="0" smtClean="0"/>
              <a:t>		</a:t>
            </a:r>
            <a:r>
              <a:rPr lang="en-US" sz="2400" dirty="0" smtClean="0">
                <a:solidFill>
                  <a:srgbClr val="FFCC66"/>
                </a:solidFill>
              </a:rPr>
              <a:t>ORANGE</a:t>
            </a:r>
            <a:r>
              <a:rPr lang="en-US" sz="2400" dirty="0" smtClean="0"/>
              <a:t>		</a:t>
            </a:r>
            <a:r>
              <a:rPr lang="en-US" sz="2400" dirty="0" smtClean="0">
                <a:solidFill>
                  <a:srgbClr val="FF6600"/>
                </a:solidFill>
              </a:rPr>
              <a:t>RED</a:t>
            </a:r>
            <a:r>
              <a:rPr lang="en-US" sz="2400" dirty="0" smtClean="0"/>
              <a:t>		</a:t>
            </a:r>
            <a:r>
              <a:rPr lang="en-US" sz="2400" dirty="0" smtClean="0">
                <a:solidFill>
                  <a:srgbClr val="FF0000"/>
                </a:solidFill>
              </a:rPr>
              <a:t>PURPLE</a:t>
            </a:r>
            <a:r>
              <a:rPr lang="en-US" sz="2400" dirty="0" smtClean="0"/>
              <a:t> </a:t>
            </a:r>
            <a:endParaRPr lang="en-US" sz="2400" dirty="0"/>
          </a:p>
        </p:txBody>
      </p:sp>
    </p:spTree>
    <p:extLst>
      <p:ext uri="{BB962C8B-B14F-4D97-AF65-F5344CB8AC3E}">
        <p14:creationId xmlns:p14="http://schemas.microsoft.com/office/powerpoint/2010/main" val="1453976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Regions Active During </a:t>
            </a:r>
            <a:r>
              <a:rPr lang="en-US" dirty="0" err="1" smtClean="0"/>
              <a:t>Stroop</a:t>
            </a:r>
            <a:endParaRPr lang="en-US" dirty="0"/>
          </a:p>
        </p:txBody>
      </p:sp>
      <p:pic>
        <p:nvPicPr>
          <p:cNvPr id="4" name="Picture 3" descr="FMRI_BOLD_activation_in_an_emotional_Stroop_tas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0" y="1607227"/>
            <a:ext cx="6651625" cy="4917398"/>
          </a:xfrm>
          <a:prstGeom prst="rect">
            <a:avLst/>
          </a:prstGeom>
        </p:spPr>
      </p:pic>
      <p:sp>
        <p:nvSpPr>
          <p:cNvPr id="5" name="Donut 4"/>
          <p:cNvSpPr/>
          <p:nvPr/>
        </p:nvSpPr>
        <p:spPr>
          <a:xfrm>
            <a:off x="3575101" y="2252336"/>
            <a:ext cx="822960" cy="822960"/>
          </a:xfrm>
          <a:prstGeom prst="donut">
            <a:avLst>
              <a:gd name="adj" fmla="val 5958"/>
            </a:avLst>
          </a:prstGeom>
          <a:ln/>
        </p:spPr>
        <p:style>
          <a:lnRef idx="1">
            <a:schemeClr val="accent6"/>
          </a:lnRef>
          <a:fillRef idx="2">
            <a:schemeClr val="accent6"/>
          </a:fillRef>
          <a:effectRef idx="1">
            <a:schemeClr val="accent6"/>
          </a:effectRef>
          <a:fontRef idx="minor">
            <a:schemeClr val="dk1"/>
          </a:fontRef>
        </p:style>
        <p:txBody>
          <a:bodyPr/>
          <a:lstStyle/>
          <a:p>
            <a:endParaRPr lang="en-US">
              <a:ln w="12700" cmpd="sng">
                <a:solidFill>
                  <a:srgbClr val="000000"/>
                </a:solidFill>
              </a:ln>
            </a:endParaRPr>
          </a:p>
        </p:txBody>
      </p:sp>
      <p:sp>
        <p:nvSpPr>
          <p:cNvPr id="6" name="Donut 5"/>
          <p:cNvSpPr/>
          <p:nvPr/>
        </p:nvSpPr>
        <p:spPr>
          <a:xfrm>
            <a:off x="5597313" y="1993256"/>
            <a:ext cx="822960" cy="822960"/>
          </a:xfrm>
          <a:prstGeom prst="donut">
            <a:avLst>
              <a:gd name="adj" fmla="val 5958"/>
            </a:avLst>
          </a:prstGeom>
          <a:ln/>
        </p:spPr>
        <p:style>
          <a:lnRef idx="1">
            <a:schemeClr val="accent6"/>
          </a:lnRef>
          <a:fillRef idx="2">
            <a:schemeClr val="accent6"/>
          </a:fillRef>
          <a:effectRef idx="1">
            <a:schemeClr val="accent6"/>
          </a:effectRef>
          <a:fontRef idx="minor">
            <a:schemeClr val="dk1"/>
          </a:fontRef>
        </p:style>
        <p:txBody>
          <a:bodyPr/>
          <a:lstStyle/>
          <a:p>
            <a:endParaRPr lang="en-US">
              <a:ln w="12700" cmpd="sng">
                <a:solidFill>
                  <a:srgbClr val="000000"/>
                </a:solidFill>
              </a:ln>
            </a:endParaRPr>
          </a:p>
        </p:txBody>
      </p:sp>
    </p:spTree>
    <p:extLst>
      <p:ext uri="{BB962C8B-B14F-4D97-AF65-F5344CB8AC3E}">
        <p14:creationId xmlns:p14="http://schemas.microsoft.com/office/powerpoint/2010/main" val="786300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067"/>
            <a:ext cx="8229600" cy="1143000"/>
          </a:xfrm>
        </p:spPr>
        <p:txBody>
          <a:bodyPr/>
          <a:lstStyle/>
          <a:p>
            <a:r>
              <a:rPr lang="en-US" dirty="0" smtClean="0"/>
              <a:t>Alcohol</a:t>
            </a:r>
            <a:endParaRPr lang="en-US" dirty="0"/>
          </a:p>
        </p:txBody>
      </p:sp>
      <p:pic>
        <p:nvPicPr>
          <p:cNvPr id="4" name="Picture 3"/>
          <p:cNvPicPr>
            <a:picLocks noChangeAspect="1"/>
          </p:cNvPicPr>
          <p:nvPr/>
        </p:nvPicPr>
        <p:blipFill>
          <a:blip r:embed="rId3"/>
          <a:stretch>
            <a:fillRect/>
          </a:stretch>
        </p:blipFill>
        <p:spPr>
          <a:xfrm>
            <a:off x="457200" y="2236827"/>
            <a:ext cx="8528086" cy="2583788"/>
          </a:xfrm>
          <a:prstGeom prst="rect">
            <a:avLst/>
          </a:prstGeom>
        </p:spPr>
      </p:pic>
    </p:spTree>
    <p:extLst>
      <p:ext uri="{BB962C8B-B14F-4D97-AF65-F5344CB8AC3E}">
        <p14:creationId xmlns:p14="http://schemas.microsoft.com/office/powerpoint/2010/main" val="977101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2926" y="1814366"/>
            <a:ext cx="4401313" cy="4449908"/>
          </a:xfrm>
          <a:prstGeom prst="rect">
            <a:avLst/>
          </a:prstGeom>
        </p:spPr>
      </p:pic>
      <p:pic>
        <p:nvPicPr>
          <p:cNvPr id="5" name="Picture 4"/>
          <p:cNvPicPr>
            <a:picLocks noChangeAspect="1"/>
          </p:cNvPicPr>
          <p:nvPr/>
        </p:nvPicPr>
        <p:blipFill>
          <a:blip r:embed="rId4"/>
          <a:stretch>
            <a:fillRect/>
          </a:stretch>
        </p:blipFill>
        <p:spPr>
          <a:xfrm>
            <a:off x="4614238" y="1802384"/>
            <a:ext cx="4529761" cy="4452629"/>
          </a:xfrm>
          <a:prstGeom prst="rect">
            <a:avLst/>
          </a:prstGeom>
        </p:spPr>
      </p:pic>
      <p:sp>
        <p:nvSpPr>
          <p:cNvPr id="6" name="Title 1"/>
          <p:cNvSpPr>
            <a:spLocks noGrp="1"/>
          </p:cNvSpPr>
          <p:nvPr>
            <p:ph type="title"/>
          </p:nvPr>
        </p:nvSpPr>
        <p:spPr>
          <a:xfrm>
            <a:off x="457200" y="155448"/>
            <a:ext cx="8229600" cy="1252728"/>
          </a:xfrm>
        </p:spPr>
        <p:txBody>
          <a:bodyPr>
            <a:normAutofit fontScale="90000"/>
          </a:bodyPr>
          <a:lstStyle/>
          <a:p>
            <a:r>
              <a:rPr lang="en-US" dirty="0" smtClean="0"/>
              <a:t>Family History of Alcohol Use and Performance on the </a:t>
            </a:r>
            <a:r>
              <a:rPr lang="en-US" dirty="0" err="1" smtClean="0"/>
              <a:t>Stroop</a:t>
            </a:r>
            <a:r>
              <a:rPr lang="en-US" dirty="0" smtClean="0"/>
              <a:t> </a:t>
            </a:r>
            <a:endParaRPr lang="en-US" dirty="0"/>
          </a:p>
        </p:txBody>
      </p:sp>
      <p:sp>
        <p:nvSpPr>
          <p:cNvPr id="7" name="Donut 6"/>
          <p:cNvSpPr/>
          <p:nvPr/>
        </p:nvSpPr>
        <p:spPr>
          <a:xfrm>
            <a:off x="1140817" y="2252336"/>
            <a:ext cx="822960" cy="822960"/>
          </a:xfrm>
          <a:prstGeom prst="donut">
            <a:avLst>
              <a:gd name="adj" fmla="val 5958"/>
            </a:avLst>
          </a:prstGeom>
          <a:ln/>
        </p:spPr>
        <p:style>
          <a:lnRef idx="1">
            <a:schemeClr val="accent6"/>
          </a:lnRef>
          <a:fillRef idx="2">
            <a:schemeClr val="accent6"/>
          </a:fillRef>
          <a:effectRef idx="1">
            <a:schemeClr val="accent6"/>
          </a:effectRef>
          <a:fontRef idx="minor">
            <a:schemeClr val="dk1"/>
          </a:fontRef>
        </p:style>
        <p:txBody>
          <a:bodyPr/>
          <a:lstStyle/>
          <a:p>
            <a:endParaRPr lang="en-US">
              <a:ln w="12700" cmpd="sng">
                <a:solidFill>
                  <a:srgbClr val="000000"/>
                </a:solidFill>
              </a:ln>
            </a:endParaRPr>
          </a:p>
        </p:txBody>
      </p:sp>
      <p:sp>
        <p:nvSpPr>
          <p:cNvPr id="8" name="Donut 7"/>
          <p:cNvSpPr/>
          <p:nvPr/>
        </p:nvSpPr>
        <p:spPr>
          <a:xfrm>
            <a:off x="7952039" y="1802384"/>
            <a:ext cx="1114787" cy="822960"/>
          </a:xfrm>
          <a:prstGeom prst="donut">
            <a:avLst>
              <a:gd name="adj" fmla="val 5958"/>
            </a:avLst>
          </a:prstGeom>
          <a:ln/>
        </p:spPr>
        <p:style>
          <a:lnRef idx="1">
            <a:schemeClr val="accent6"/>
          </a:lnRef>
          <a:fillRef idx="2">
            <a:schemeClr val="accent6"/>
          </a:fillRef>
          <a:effectRef idx="1">
            <a:schemeClr val="accent6"/>
          </a:effectRef>
          <a:fontRef idx="minor">
            <a:schemeClr val="dk1"/>
          </a:fontRef>
        </p:style>
        <p:txBody>
          <a:bodyPr/>
          <a:lstStyle/>
          <a:p>
            <a:endParaRPr lang="en-US">
              <a:ln w="12700" cmpd="sng">
                <a:solidFill>
                  <a:srgbClr val="000000"/>
                </a:solidFill>
              </a:ln>
            </a:endParaRPr>
          </a:p>
        </p:txBody>
      </p:sp>
    </p:spTree>
    <p:extLst>
      <p:ext uri="{BB962C8B-B14F-4D97-AF65-F5344CB8AC3E}">
        <p14:creationId xmlns:p14="http://schemas.microsoft.com/office/powerpoint/2010/main" val="658639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might a stimulant affect one’s performance on the </a:t>
            </a:r>
            <a:r>
              <a:rPr lang="en-US" dirty="0" err="1" smtClean="0"/>
              <a:t>Stroop</a:t>
            </a:r>
            <a:r>
              <a:rPr lang="en-US" dirty="0" smtClean="0"/>
              <a:t>?</a:t>
            </a:r>
          </a:p>
        </p:txBody>
      </p:sp>
    </p:spTree>
    <p:extLst>
      <p:ext uri="{BB962C8B-B14F-4D97-AF65-F5344CB8AC3E}">
        <p14:creationId xmlns:p14="http://schemas.microsoft.com/office/powerpoint/2010/main" val="2389631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Cannabinoids: Marijuana </a:t>
            </a:r>
            <a:endParaRPr lang="en-US" dirty="0"/>
          </a:p>
        </p:txBody>
      </p:sp>
      <p:sp>
        <p:nvSpPr>
          <p:cNvPr id="3" name="Content Placeholder 2"/>
          <p:cNvSpPr>
            <a:spLocks noGrp="1"/>
          </p:cNvSpPr>
          <p:nvPr>
            <p:ph idx="1"/>
          </p:nvPr>
        </p:nvSpPr>
        <p:spPr>
          <a:xfrm>
            <a:off x="457200" y="1775191"/>
            <a:ext cx="5257800" cy="4625609"/>
          </a:xfrm>
        </p:spPr>
        <p:txBody>
          <a:bodyPr/>
          <a:lstStyle/>
          <a:p>
            <a:pPr>
              <a:lnSpc>
                <a:spcPct val="90000"/>
              </a:lnSpc>
            </a:pPr>
            <a:r>
              <a:rPr lang="en-US" sz="2800" dirty="0"/>
              <a:t>Behavioral effect varies	</a:t>
            </a:r>
          </a:p>
          <a:p>
            <a:pPr lvl="1">
              <a:lnSpc>
                <a:spcPct val="90000"/>
              </a:lnSpc>
            </a:pPr>
            <a:r>
              <a:rPr lang="en-US" sz="2400" dirty="0"/>
              <a:t>Relaxation</a:t>
            </a:r>
          </a:p>
          <a:p>
            <a:pPr lvl="1">
              <a:lnSpc>
                <a:spcPct val="90000"/>
              </a:lnSpc>
            </a:pPr>
            <a:r>
              <a:rPr lang="en-US" sz="2400" dirty="0"/>
              <a:t>Stimulation/hallucination/paranoia</a:t>
            </a:r>
          </a:p>
          <a:p>
            <a:pPr>
              <a:lnSpc>
                <a:spcPct val="90000"/>
              </a:lnSpc>
            </a:pPr>
            <a:endParaRPr lang="en-US" sz="2800" dirty="0"/>
          </a:p>
          <a:p>
            <a:pPr>
              <a:lnSpc>
                <a:spcPct val="90000"/>
              </a:lnSpc>
            </a:pPr>
            <a:r>
              <a:rPr lang="en-US" sz="2800" dirty="0"/>
              <a:t>Cannabis</a:t>
            </a:r>
          </a:p>
          <a:p>
            <a:pPr lvl="1">
              <a:lnSpc>
                <a:spcPct val="90000"/>
              </a:lnSpc>
            </a:pPr>
            <a:r>
              <a:rPr lang="en-US" sz="2400" dirty="0"/>
              <a:t>Marijuana/hashish</a:t>
            </a:r>
          </a:p>
          <a:p>
            <a:pPr lvl="1">
              <a:lnSpc>
                <a:spcPct val="90000"/>
              </a:lnSpc>
            </a:pPr>
            <a:r>
              <a:rPr lang="en-US" sz="2400" dirty="0"/>
              <a:t>THC</a:t>
            </a:r>
          </a:p>
          <a:p>
            <a:pPr lvl="1">
              <a:lnSpc>
                <a:spcPct val="90000"/>
              </a:lnSpc>
            </a:pPr>
            <a:endParaRPr lang="en-US" sz="2400" dirty="0"/>
          </a:p>
          <a:p>
            <a:pPr>
              <a:lnSpc>
                <a:spcPct val="90000"/>
              </a:lnSpc>
            </a:pPr>
            <a:r>
              <a:rPr lang="en-US" sz="2800" dirty="0"/>
              <a:t>Cannabinoid receptors</a:t>
            </a:r>
          </a:p>
          <a:p>
            <a:endParaRPr lang="en-US"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092" r="28308" b="4287"/>
          <a:stretch/>
        </p:blipFill>
        <p:spPr bwMode="auto">
          <a:xfrm>
            <a:off x="5715000" y="1541463"/>
            <a:ext cx="3222625"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682231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Marijuana activates cannabinoid receptors</a:t>
            </a:r>
          </a:p>
        </p:txBody>
      </p:sp>
      <p:pic>
        <p:nvPicPr>
          <p:cNvPr id="4" name="Content Placeholder 3" descr="Cannabinoid signalling.jpg"/>
          <p:cNvPicPr>
            <a:picLocks noGrp="1" noChangeAspect="1"/>
          </p:cNvPicPr>
          <p:nvPr>
            <p:ph idx="1"/>
          </p:nvPr>
        </p:nvPicPr>
        <p:blipFill>
          <a:blip r:embed="rId2">
            <a:extLst>
              <a:ext uri="{28A0092B-C50C-407E-A947-70E740481C1C}">
                <a14:useLocalDpi xmlns:a14="http://schemas.microsoft.com/office/drawing/2010/main" val="0"/>
              </a:ext>
            </a:extLst>
          </a:blip>
          <a:srcRect l="-9601" r="-9601"/>
          <a:stretch>
            <a:fillRect/>
          </a:stretch>
        </p:blipFill>
        <p:spPr/>
      </p:pic>
    </p:spTree>
    <p:extLst>
      <p:ext uri="{BB962C8B-B14F-4D97-AF65-F5344CB8AC3E}">
        <p14:creationId xmlns:p14="http://schemas.microsoft.com/office/powerpoint/2010/main" val="3494237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Some side effects of cannabinoids</a:t>
            </a:r>
          </a:p>
        </p:txBody>
      </p:sp>
      <p:pic>
        <p:nvPicPr>
          <p:cNvPr id="4" name="Content Placeholder 3" descr="Screen shot 2013-04-25 at 17.29.0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418" r="-8418" b="614"/>
          <a:stretch/>
        </p:blipFill>
        <p:spPr>
          <a:xfrm>
            <a:off x="457200" y="1775191"/>
            <a:ext cx="8229600" cy="4597221"/>
          </a:xfrm>
        </p:spPr>
      </p:pic>
      <p:sp>
        <p:nvSpPr>
          <p:cNvPr id="7" name="TextBox 6"/>
          <p:cNvSpPr txBox="1"/>
          <p:nvPr/>
        </p:nvSpPr>
        <p:spPr>
          <a:xfrm>
            <a:off x="79375" y="6018955"/>
            <a:ext cx="3200478" cy="369332"/>
          </a:xfrm>
          <a:prstGeom prst="rect">
            <a:avLst/>
          </a:prstGeom>
          <a:solidFill>
            <a:schemeClr val="bg1"/>
          </a:solidFill>
        </p:spPr>
        <p:txBody>
          <a:bodyPr wrap="none" rtlCol="0">
            <a:spAutoFit/>
          </a:bodyPr>
          <a:lstStyle/>
          <a:p>
            <a:r>
              <a:rPr lang="en-US"/>
              <a:t>Cannabinoid receptor inhibition</a:t>
            </a:r>
          </a:p>
        </p:txBody>
      </p:sp>
      <p:sp>
        <p:nvSpPr>
          <p:cNvPr id="8" name="TextBox 7"/>
          <p:cNvSpPr txBox="1"/>
          <p:nvPr/>
        </p:nvSpPr>
        <p:spPr>
          <a:xfrm>
            <a:off x="79375" y="4980730"/>
            <a:ext cx="3239251" cy="369332"/>
          </a:xfrm>
          <a:prstGeom prst="rect">
            <a:avLst/>
          </a:prstGeom>
          <a:solidFill>
            <a:schemeClr val="bg1"/>
          </a:solidFill>
        </p:spPr>
        <p:txBody>
          <a:bodyPr wrap="none" rtlCol="0">
            <a:spAutoFit/>
          </a:bodyPr>
          <a:lstStyle/>
          <a:p>
            <a:r>
              <a:rPr lang="en-US"/>
              <a:t>Cannabinoid receptor activation</a:t>
            </a:r>
          </a:p>
        </p:txBody>
      </p:sp>
      <p:sp>
        <p:nvSpPr>
          <p:cNvPr id="9" name="TextBox 8"/>
          <p:cNvSpPr txBox="1"/>
          <p:nvPr/>
        </p:nvSpPr>
        <p:spPr>
          <a:xfrm>
            <a:off x="5904749" y="2339130"/>
            <a:ext cx="3239251" cy="369332"/>
          </a:xfrm>
          <a:prstGeom prst="rect">
            <a:avLst/>
          </a:prstGeom>
          <a:solidFill>
            <a:schemeClr val="bg1"/>
          </a:solidFill>
        </p:spPr>
        <p:txBody>
          <a:bodyPr wrap="none" rtlCol="0">
            <a:spAutoFit/>
          </a:bodyPr>
          <a:lstStyle/>
          <a:p>
            <a:r>
              <a:rPr lang="en-US"/>
              <a:t>Cannabinoid receptor activation</a:t>
            </a:r>
          </a:p>
        </p:txBody>
      </p:sp>
      <p:sp>
        <p:nvSpPr>
          <p:cNvPr id="10" name="TextBox 9"/>
          <p:cNvSpPr txBox="1"/>
          <p:nvPr/>
        </p:nvSpPr>
        <p:spPr>
          <a:xfrm>
            <a:off x="6025404" y="3107809"/>
            <a:ext cx="2185970" cy="369332"/>
          </a:xfrm>
          <a:prstGeom prst="rect">
            <a:avLst/>
          </a:prstGeom>
          <a:solidFill>
            <a:schemeClr val="bg1"/>
          </a:solidFill>
        </p:spPr>
        <p:txBody>
          <a:bodyPr wrap="none" rtlCol="0">
            <a:spAutoFit/>
          </a:bodyPr>
          <a:lstStyle/>
          <a:p>
            <a:r>
              <a:rPr lang="en-US"/>
              <a:t>Cannabinoid receptor inhibition</a:t>
            </a:r>
          </a:p>
        </p:txBody>
      </p:sp>
      <p:sp>
        <p:nvSpPr>
          <p:cNvPr id="11" name="TextBox 10"/>
          <p:cNvSpPr txBox="1"/>
          <p:nvPr/>
        </p:nvSpPr>
        <p:spPr>
          <a:xfrm>
            <a:off x="2619809" y="5372624"/>
            <a:ext cx="770658" cy="646331"/>
          </a:xfrm>
          <a:prstGeom prst="rect">
            <a:avLst/>
          </a:prstGeom>
          <a:solidFill>
            <a:schemeClr val="bg1"/>
          </a:solidFill>
        </p:spPr>
        <p:txBody>
          <a:bodyPr wrap="square" rtlCol="0">
            <a:spAutoFit/>
          </a:bodyPr>
          <a:lstStyle/>
          <a:p>
            <a:r>
              <a:rPr lang="en-US"/>
              <a:t>Fat tissue</a:t>
            </a:r>
          </a:p>
        </p:txBody>
      </p:sp>
      <p:sp>
        <p:nvSpPr>
          <p:cNvPr id="12" name="TextBox 11"/>
          <p:cNvSpPr txBox="1"/>
          <p:nvPr/>
        </p:nvSpPr>
        <p:spPr>
          <a:xfrm>
            <a:off x="4172489" y="5373148"/>
            <a:ext cx="700598" cy="369332"/>
          </a:xfrm>
          <a:prstGeom prst="rect">
            <a:avLst/>
          </a:prstGeom>
          <a:solidFill>
            <a:schemeClr val="bg1"/>
          </a:solidFill>
        </p:spPr>
        <p:txBody>
          <a:bodyPr wrap="square" rtlCol="0">
            <a:spAutoFit/>
          </a:bodyPr>
          <a:lstStyle/>
          <a:p>
            <a:r>
              <a:rPr lang="en-US"/>
              <a:t>Liver</a:t>
            </a:r>
          </a:p>
        </p:txBody>
      </p:sp>
      <p:sp>
        <p:nvSpPr>
          <p:cNvPr id="13" name="TextBox 12"/>
          <p:cNvSpPr txBox="1"/>
          <p:nvPr/>
        </p:nvSpPr>
        <p:spPr>
          <a:xfrm>
            <a:off x="5903420" y="5372632"/>
            <a:ext cx="678394" cy="369332"/>
          </a:xfrm>
          <a:prstGeom prst="rect">
            <a:avLst/>
          </a:prstGeom>
          <a:solidFill>
            <a:schemeClr val="bg1"/>
          </a:solidFill>
        </p:spPr>
        <p:txBody>
          <a:bodyPr wrap="square" rtlCol="0">
            <a:spAutoFit/>
          </a:bodyPr>
          <a:lstStyle/>
          <a:p>
            <a:r>
              <a:rPr lang="en-US"/>
              <a:t>GI tract</a:t>
            </a:r>
          </a:p>
        </p:txBody>
      </p:sp>
    </p:spTree>
    <p:extLst>
      <p:ext uri="{BB962C8B-B14F-4D97-AF65-F5344CB8AC3E}">
        <p14:creationId xmlns:p14="http://schemas.microsoft.com/office/powerpoint/2010/main" val="2845942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pic>
        <p:nvPicPr>
          <p:cNvPr id="4" name="Picture 3"/>
          <p:cNvPicPr>
            <a:picLocks noChangeAspect="1"/>
          </p:cNvPicPr>
          <p:nvPr/>
        </p:nvPicPr>
        <p:blipFill>
          <a:blip r:embed="rId3"/>
          <a:stretch>
            <a:fillRect/>
          </a:stretch>
        </p:blipFill>
        <p:spPr>
          <a:xfrm>
            <a:off x="-1" y="1620801"/>
            <a:ext cx="8949319" cy="4181629"/>
          </a:xfrm>
          <a:prstGeom prst="rect">
            <a:avLst/>
          </a:prstGeom>
        </p:spPr>
      </p:pic>
    </p:spTree>
    <p:extLst>
      <p:ext uri="{BB962C8B-B14F-4D97-AF65-F5344CB8AC3E}">
        <p14:creationId xmlns:p14="http://schemas.microsoft.com/office/powerpoint/2010/main" val="2256354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Different drugs have very different effects</a:t>
            </a:r>
          </a:p>
        </p:txBody>
      </p:sp>
      <p:sp>
        <p:nvSpPr>
          <p:cNvPr id="3" name="Content Placeholder 2"/>
          <p:cNvSpPr>
            <a:spLocks noGrp="1"/>
          </p:cNvSpPr>
          <p:nvPr>
            <p:ph idx="1"/>
          </p:nvPr>
        </p:nvSpPr>
        <p:spPr/>
        <p:txBody>
          <a:bodyPr/>
          <a:lstStyle/>
          <a:p>
            <a:r>
              <a:rPr lang="en-US" dirty="0"/>
              <a:t>Stimulants </a:t>
            </a:r>
          </a:p>
          <a:p>
            <a:r>
              <a:rPr lang="en-US" dirty="0"/>
              <a:t>Depressants </a:t>
            </a:r>
          </a:p>
          <a:p>
            <a:r>
              <a:rPr lang="en-US" dirty="0"/>
              <a:t>Hallucinogens</a:t>
            </a:r>
          </a:p>
          <a:p>
            <a:endParaRPr lang="en-US" dirty="0"/>
          </a:p>
          <a:p>
            <a:r>
              <a:rPr lang="en-US" dirty="0"/>
              <a:t>Some drugs fall into multiple categories – </a:t>
            </a:r>
            <a:r>
              <a:rPr lang="en-US" dirty="0" err="1"/>
              <a:t>eg</a:t>
            </a:r>
            <a:r>
              <a:rPr lang="en-US" dirty="0"/>
              <a:t> marijuana</a:t>
            </a:r>
          </a:p>
        </p:txBody>
      </p:sp>
    </p:spTree>
    <p:extLst>
      <p:ext uri="{BB962C8B-B14F-4D97-AF65-F5344CB8AC3E}">
        <p14:creationId xmlns:p14="http://schemas.microsoft.com/office/powerpoint/2010/main" val="3946044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4364" y="2154083"/>
            <a:ext cx="8613845" cy="3479638"/>
            <a:chOff x="372868" y="1437033"/>
            <a:chExt cx="8613845" cy="3479638"/>
          </a:xfrm>
        </p:grpSpPr>
        <p:pic>
          <p:nvPicPr>
            <p:cNvPr id="4" name="Picture 3"/>
            <p:cNvPicPr>
              <a:picLocks noChangeAspect="1"/>
            </p:cNvPicPr>
            <p:nvPr/>
          </p:nvPicPr>
          <p:blipFill>
            <a:blip r:embed="rId3"/>
            <a:stretch>
              <a:fillRect/>
            </a:stretch>
          </p:blipFill>
          <p:spPr>
            <a:xfrm>
              <a:off x="372868" y="1437033"/>
              <a:ext cx="4606242" cy="3479638"/>
            </a:xfrm>
            <a:prstGeom prst="rect">
              <a:avLst/>
            </a:prstGeom>
          </p:spPr>
        </p:pic>
        <p:pic>
          <p:nvPicPr>
            <p:cNvPr id="5" name="Picture 4"/>
            <p:cNvPicPr>
              <a:picLocks noChangeAspect="1"/>
            </p:cNvPicPr>
            <p:nvPr/>
          </p:nvPicPr>
          <p:blipFill>
            <a:blip r:embed="rId4"/>
            <a:stretch>
              <a:fillRect/>
            </a:stretch>
          </p:blipFill>
          <p:spPr>
            <a:xfrm>
              <a:off x="4454765" y="1437033"/>
              <a:ext cx="4531948" cy="3479638"/>
            </a:xfrm>
            <a:prstGeom prst="rect">
              <a:avLst/>
            </a:prstGeom>
          </p:spPr>
        </p:pic>
      </p:grpSp>
      <p:sp>
        <p:nvSpPr>
          <p:cNvPr id="2" name="Title 1"/>
          <p:cNvSpPr>
            <a:spLocks noGrp="1"/>
          </p:cNvSpPr>
          <p:nvPr>
            <p:ph type="title"/>
          </p:nvPr>
        </p:nvSpPr>
        <p:spPr/>
        <p:txBody>
          <a:bodyPr>
            <a:normAutofit fontScale="90000"/>
          </a:bodyPr>
          <a:lstStyle/>
          <a:p>
            <a:r>
              <a:rPr lang="en-US" dirty="0" err="1" smtClean="0"/>
              <a:t>Stroop</a:t>
            </a:r>
            <a:r>
              <a:rPr lang="en-US" dirty="0" smtClean="0"/>
              <a:t> performance in marijuana smokers versus non-smokers</a:t>
            </a:r>
            <a:endParaRPr lang="en-US" dirty="0"/>
          </a:p>
        </p:txBody>
      </p:sp>
    </p:spTree>
    <p:extLst>
      <p:ext uri="{BB962C8B-B14F-4D97-AF65-F5344CB8AC3E}">
        <p14:creationId xmlns:p14="http://schemas.microsoft.com/office/powerpoint/2010/main" val="31287967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Take-home messages</a:t>
            </a:r>
          </a:p>
        </p:txBody>
      </p:sp>
      <p:sp>
        <p:nvSpPr>
          <p:cNvPr id="3" name="Content Placeholder 2"/>
          <p:cNvSpPr>
            <a:spLocks noGrp="1"/>
          </p:cNvSpPr>
          <p:nvPr>
            <p:ph idx="1"/>
          </p:nvPr>
        </p:nvSpPr>
        <p:spPr/>
        <p:txBody>
          <a:bodyPr/>
          <a:lstStyle/>
          <a:p>
            <a:r>
              <a:rPr lang="en-US" dirty="0"/>
              <a:t>Most drugs </a:t>
            </a:r>
            <a:r>
              <a:rPr lang="en-US" dirty="0" smtClean="0"/>
              <a:t>targeting </a:t>
            </a:r>
            <a:r>
              <a:rPr lang="en-US" dirty="0"/>
              <a:t>the nervous system act by changing synaptic transmission</a:t>
            </a:r>
          </a:p>
          <a:p>
            <a:pPr lvl="1"/>
            <a:r>
              <a:rPr lang="en-US" dirty="0"/>
              <a:t>can reduce or increase transmission</a:t>
            </a:r>
          </a:p>
          <a:p>
            <a:pPr lvl="1"/>
            <a:r>
              <a:rPr lang="en-US" dirty="0"/>
              <a:t>can act at excitatory or inhibitory </a:t>
            </a:r>
            <a:r>
              <a:rPr lang="en-US" dirty="0" smtClean="0"/>
              <a:t>synapses</a:t>
            </a:r>
          </a:p>
          <a:p>
            <a:r>
              <a:rPr lang="en-US" dirty="0" smtClean="0"/>
              <a:t>Drug use can alter how brain regions and networks operate</a:t>
            </a:r>
          </a:p>
        </p:txBody>
      </p:sp>
    </p:spTree>
    <p:extLst>
      <p:ext uri="{BB962C8B-B14F-4D97-AF65-F5344CB8AC3E}">
        <p14:creationId xmlns:p14="http://schemas.microsoft.com/office/powerpoint/2010/main" val="3269977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
          </p:nvPr>
        </p:nvSpPr>
        <p:spPr/>
        <p:txBody>
          <a:bodyPr/>
          <a:lstStyle/>
          <a:p>
            <a:r>
              <a:rPr lang="en-US"/>
              <a:t>Rebecca: </a:t>
            </a:r>
            <a:r>
              <a:rPr lang="en-US">
                <a:hlinkClick r:id="rId2"/>
              </a:rPr>
              <a:t>rmartin@psych.columbia.edu</a:t>
            </a:r>
            <a:endParaRPr lang="en-US"/>
          </a:p>
          <a:p>
            <a:endParaRPr lang="en-US"/>
          </a:p>
          <a:p>
            <a:r>
              <a:rPr lang="en-US"/>
              <a:t>Becca: </a:t>
            </a:r>
            <a:r>
              <a:rPr lang="en-US">
                <a:hlinkClick r:id="rId3"/>
              </a:rPr>
              <a:t>rel2139@columbia.edu</a:t>
            </a:r>
            <a:endParaRPr lang="en-US"/>
          </a:p>
          <a:p>
            <a:endParaRPr lang="en-US"/>
          </a:p>
        </p:txBody>
      </p:sp>
    </p:spTree>
    <p:extLst>
      <p:ext uri="{BB962C8B-B14F-4D97-AF65-F5344CB8AC3E}">
        <p14:creationId xmlns:p14="http://schemas.microsoft.com/office/powerpoint/2010/main" val="41524324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Message transmission in the nervous system</a:t>
            </a:r>
          </a:p>
        </p:txBody>
      </p:sp>
      <p:sp>
        <p:nvSpPr>
          <p:cNvPr id="3" name="Content Placeholder 2"/>
          <p:cNvSpPr>
            <a:spLocks noGrp="1"/>
          </p:cNvSpPr>
          <p:nvPr>
            <p:ph idx="1"/>
          </p:nvPr>
        </p:nvSpPr>
        <p:spPr>
          <a:xfrm>
            <a:off x="457200" y="1814186"/>
            <a:ext cx="8229600" cy="4662814"/>
          </a:xfrm>
        </p:spPr>
        <p:txBody>
          <a:bodyPr>
            <a:normAutofit/>
          </a:bodyPr>
          <a:lstStyle/>
          <a:p>
            <a:r>
              <a:rPr lang="en-US" dirty="0"/>
              <a:t>Two main modes of communication</a:t>
            </a:r>
          </a:p>
          <a:p>
            <a:pPr lvl="1"/>
            <a:r>
              <a:rPr lang="en-US" dirty="0"/>
              <a:t>electrical (e.g. action potentials)</a:t>
            </a:r>
          </a:p>
          <a:p>
            <a:pPr lvl="1"/>
            <a:r>
              <a:rPr lang="en-US" dirty="0"/>
              <a:t>chemical (at synapses)</a:t>
            </a:r>
          </a:p>
          <a:p>
            <a:pPr lvl="1"/>
            <a:endParaRPr lang="en-US" dirty="0"/>
          </a:p>
          <a:p>
            <a:r>
              <a:rPr lang="en-US" dirty="0"/>
              <a:t>Synapses can be either </a:t>
            </a:r>
            <a:r>
              <a:rPr lang="en-US" b="1" dirty="0"/>
              <a:t>excitatory</a:t>
            </a:r>
            <a:r>
              <a:rPr lang="en-US" dirty="0"/>
              <a:t> or </a:t>
            </a:r>
            <a:r>
              <a:rPr lang="en-US" b="1" dirty="0"/>
              <a:t>inhibitory</a:t>
            </a:r>
          </a:p>
        </p:txBody>
      </p:sp>
    </p:spTree>
    <p:extLst>
      <p:ext uri="{BB962C8B-B14F-4D97-AF65-F5344CB8AC3E}">
        <p14:creationId xmlns:p14="http://schemas.microsoft.com/office/powerpoint/2010/main" val="3090872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do drugs cause such varied and specific effects?</a:t>
            </a:r>
          </a:p>
        </p:txBody>
      </p:sp>
      <p:pic>
        <p:nvPicPr>
          <p:cNvPr id="4" name="Picture 3"/>
          <p:cNvPicPr>
            <a:picLocks noChangeAspect="1"/>
          </p:cNvPicPr>
          <p:nvPr/>
        </p:nvPicPr>
        <p:blipFill rotWithShape="1">
          <a:blip r:embed="rId3"/>
          <a:srcRect l="5052" t="7836" r="3677" b="6519"/>
          <a:stretch/>
        </p:blipFill>
        <p:spPr>
          <a:xfrm>
            <a:off x="557784" y="1572653"/>
            <a:ext cx="7313161" cy="5154885"/>
          </a:xfrm>
          <a:prstGeom prst="rect">
            <a:avLst/>
          </a:prstGeom>
        </p:spPr>
      </p:pic>
    </p:spTree>
    <p:extLst>
      <p:ext uri="{BB962C8B-B14F-4D97-AF65-F5344CB8AC3E}">
        <p14:creationId xmlns:p14="http://schemas.microsoft.com/office/powerpoint/2010/main" val="308376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do drugs cause such varied and specific effects?</a:t>
            </a:r>
          </a:p>
        </p:txBody>
      </p:sp>
      <p:pic>
        <p:nvPicPr>
          <p:cNvPr id="5" name="Content Placeholder 3" descr="Synapse plus glial cel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446" r="-48446"/>
          <a:stretch/>
        </p:blipFill>
        <p:spPr/>
      </p:pic>
    </p:spTree>
    <p:extLst>
      <p:ext uri="{BB962C8B-B14F-4D97-AF65-F5344CB8AC3E}">
        <p14:creationId xmlns:p14="http://schemas.microsoft.com/office/powerpoint/2010/main" val="1623294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do drugs cause such varied and specific effects?</a:t>
            </a:r>
          </a:p>
        </p:txBody>
      </p:sp>
      <p:sp>
        <p:nvSpPr>
          <p:cNvPr id="3" name="Content Placeholder 2"/>
          <p:cNvSpPr>
            <a:spLocks noGrp="1"/>
          </p:cNvSpPr>
          <p:nvPr>
            <p:ph idx="1"/>
          </p:nvPr>
        </p:nvSpPr>
        <p:spPr/>
        <p:txBody>
          <a:bodyPr>
            <a:normAutofit/>
          </a:bodyPr>
          <a:lstStyle/>
          <a:p>
            <a:r>
              <a:rPr lang="en-US" dirty="0"/>
              <a:t>Different drugs target different:</a:t>
            </a:r>
          </a:p>
          <a:p>
            <a:pPr lvl="1"/>
            <a:r>
              <a:rPr lang="en-US" dirty="0"/>
              <a:t>brain regions</a:t>
            </a:r>
          </a:p>
          <a:p>
            <a:pPr lvl="1"/>
            <a:r>
              <a:rPr lang="en-US" dirty="0"/>
              <a:t>neural pathways</a:t>
            </a:r>
          </a:p>
          <a:p>
            <a:pPr lvl="1"/>
            <a:r>
              <a:rPr lang="en-US" dirty="0"/>
              <a:t>neuron types</a:t>
            </a:r>
          </a:p>
          <a:p>
            <a:pPr lvl="1"/>
            <a:r>
              <a:rPr lang="en-US" dirty="0"/>
              <a:t>neurotransmitter receptors</a:t>
            </a:r>
          </a:p>
          <a:p>
            <a:pPr lvl="1"/>
            <a:endParaRPr lang="en-US" dirty="0"/>
          </a:p>
          <a:p>
            <a:r>
              <a:rPr lang="en-US" dirty="0"/>
              <a:t>Several possible mechanisms of drug action (e.g. </a:t>
            </a:r>
            <a:r>
              <a:rPr lang="en-US" b="1" dirty="0"/>
              <a:t>agonist</a:t>
            </a:r>
            <a:r>
              <a:rPr lang="en-US" dirty="0"/>
              <a:t> versus </a:t>
            </a:r>
            <a:r>
              <a:rPr lang="en-US" b="1" dirty="0"/>
              <a:t>antagonist</a:t>
            </a:r>
            <a:r>
              <a:rPr lang="en-US" dirty="0" smtClean="0"/>
              <a:t>)</a:t>
            </a:r>
            <a:endParaRPr lang="en-US" dirty="0"/>
          </a:p>
        </p:txBody>
      </p:sp>
    </p:spTree>
    <p:extLst>
      <p:ext uri="{BB962C8B-B14F-4D97-AF65-F5344CB8AC3E}">
        <p14:creationId xmlns:p14="http://schemas.microsoft.com/office/powerpoint/2010/main" val="1438182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of Interest</a:t>
            </a:r>
            <a:endParaRPr lang="en-US" dirty="0"/>
          </a:p>
        </p:txBody>
      </p:sp>
      <p:sp>
        <p:nvSpPr>
          <p:cNvPr id="3" name="Content Placeholder 2"/>
          <p:cNvSpPr>
            <a:spLocks noGrp="1"/>
          </p:cNvSpPr>
          <p:nvPr>
            <p:ph idx="1"/>
          </p:nvPr>
        </p:nvSpPr>
        <p:spPr>
          <a:xfrm>
            <a:off x="457200" y="1775191"/>
            <a:ext cx="4432300" cy="4625609"/>
          </a:xfrm>
        </p:spPr>
        <p:txBody>
          <a:bodyPr>
            <a:normAutofit/>
          </a:bodyPr>
          <a:lstStyle/>
          <a:p>
            <a:r>
              <a:rPr lang="en-US" dirty="0"/>
              <a:t>C</a:t>
            </a:r>
            <a:r>
              <a:rPr lang="en-US" dirty="0" smtClean="0"/>
              <a:t>affeine</a:t>
            </a:r>
            <a:endParaRPr lang="en-US" dirty="0"/>
          </a:p>
          <a:p>
            <a:r>
              <a:rPr lang="en-US" dirty="0" smtClean="0"/>
              <a:t>Alcohol</a:t>
            </a:r>
            <a:endParaRPr lang="en-US" dirty="0"/>
          </a:p>
          <a:p>
            <a:r>
              <a:rPr lang="en-US" dirty="0" smtClean="0"/>
              <a:t>Marijuana </a:t>
            </a:r>
            <a:endParaRPr lang="en-US" dirty="0"/>
          </a:p>
          <a:p>
            <a:endParaRPr lang="en-US" dirty="0"/>
          </a:p>
          <a:p>
            <a:r>
              <a:rPr lang="en-US" dirty="0" smtClean="0"/>
              <a:t>Changes in behavior</a:t>
            </a:r>
            <a:endParaRPr lang="en-US" dirty="0"/>
          </a:p>
          <a:p>
            <a:r>
              <a:rPr lang="en-US" dirty="0" smtClean="0"/>
              <a:t>Changes at synapse</a:t>
            </a:r>
            <a:endParaRPr lang="en-US" dirty="0"/>
          </a:p>
          <a:p>
            <a:r>
              <a:rPr lang="en-US" dirty="0" smtClean="0"/>
              <a:t>Pathways drugs act on</a:t>
            </a:r>
            <a:endParaRPr lang="en-US" dirty="0"/>
          </a:p>
          <a:p>
            <a:r>
              <a:rPr lang="en-US" dirty="0"/>
              <a:t>E</a:t>
            </a:r>
            <a:r>
              <a:rPr lang="en-US" dirty="0" smtClean="0"/>
              <a:t>ffects </a:t>
            </a:r>
            <a:r>
              <a:rPr lang="en-US" dirty="0"/>
              <a:t>on </a:t>
            </a:r>
            <a:r>
              <a:rPr lang="en-US" dirty="0" smtClean="0"/>
              <a:t>brain</a:t>
            </a:r>
            <a:endParaRPr lang="en-US" dirty="0"/>
          </a:p>
        </p:txBody>
      </p:sp>
    </p:spTree>
    <p:extLst>
      <p:ext uri="{BB962C8B-B14F-4D97-AF65-F5344CB8AC3E}">
        <p14:creationId xmlns:p14="http://schemas.microsoft.com/office/powerpoint/2010/main" val="10736527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Stimulants: Caffeine</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behavioral changes?</a:t>
            </a:r>
            <a:endParaRPr lang="en-US" dirty="0"/>
          </a:p>
          <a:p>
            <a:pPr lvl="1"/>
            <a:r>
              <a:rPr lang="en-US" dirty="0" smtClean="0"/>
              <a:t>enhanced</a:t>
            </a:r>
            <a:endParaRPr lang="en-US" dirty="0"/>
          </a:p>
          <a:p>
            <a:pPr lvl="2"/>
            <a:r>
              <a:rPr lang="en-US" dirty="0"/>
              <a:t>alertness and wakefulness</a:t>
            </a:r>
          </a:p>
          <a:p>
            <a:pPr lvl="2"/>
            <a:r>
              <a:rPr lang="en-US" dirty="0"/>
              <a:t>endurance</a:t>
            </a:r>
          </a:p>
          <a:p>
            <a:pPr lvl="2"/>
            <a:r>
              <a:rPr lang="en-US" dirty="0"/>
              <a:t>productivity and motivation</a:t>
            </a:r>
          </a:p>
          <a:p>
            <a:pPr lvl="2"/>
            <a:r>
              <a:rPr lang="en-US" dirty="0"/>
              <a:t>increased arousal and locomotion</a:t>
            </a:r>
          </a:p>
          <a:p>
            <a:pPr lvl="1"/>
            <a:r>
              <a:rPr lang="en-US" dirty="0"/>
              <a:t>decreased </a:t>
            </a:r>
          </a:p>
          <a:p>
            <a:pPr lvl="2"/>
            <a:r>
              <a:rPr lang="en-US" dirty="0"/>
              <a:t>perception of hunger and fatigue</a:t>
            </a:r>
          </a:p>
          <a:p>
            <a:pPr marL="457200" lvl="1" indent="0">
              <a:buNone/>
            </a:pPr>
            <a:endParaRPr lang="en-US" dirty="0"/>
          </a:p>
          <a:p>
            <a:r>
              <a:rPr lang="en-US" dirty="0" smtClean="0"/>
              <a:t>Examples</a:t>
            </a:r>
            <a:r>
              <a:rPr lang="en-US" dirty="0"/>
              <a:t> </a:t>
            </a:r>
            <a:r>
              <a:rPr lang="en-US" dirty="0" smtClean="0"/>
              <a:t>of other stimulants?</a:t>
            </a:r>
            <a:endParaRPr lang="en-US" dirty="0"/>
          </a:p>
        </p:txBody>
      </p:sp>
      <p:pic>
        <p:nvPicPr>
          <p:cNvPr id="4" name="Picture 3" descr="red-bull-energy-drink-400x400.jpg"/>
          <p:cNvPicPr>
            <a:picLocks noChangeAspect="1"/>
          </p:cNvPicPr>
          <p:nvPr/>
        </p:nvPicPr>
        <p:blipFill rotWithShape="1">
          <a:blip r:embed="rId2">
            <a:extLst>
              <a:ext uri="{28A0092B-C50C-407E-A947-70E740481C1C}">
                <a14:useLocalDpi xmlns:a14="http://schemas.microsoft.com/office/drawing/2010/main" val="0"/>
              </a:ext>
            </a:extLst>
          </a:blip>
          <a:srcRect l="34145" t="5224" r="34890" b="2739"/>
          <a:stretch/>
        </p:blipFill>
        <p:spPr>
          <a:xfrm>
            <a:off x="6766356" y="1775191"/>
            <a:ext cx="1573006" cy="4675417"/>
          </a:xfrm>
          <a:prstGeom prst="rect">
            <a:avLst/>
          </a:prstGeom>
        </p:spPr>
      </p:pic>
    </p:spTree>
    <p:extLst>
      <p:ext uri="{BB962C8B-B14F-4D97-AF65-F5344CB8AC3E}">
        <p14:creationId xmlns:p14="http://schemas.microsoft.com/office/powerpoint/2010/main" val="424938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47083</TotalTime>
  <Words>1593</Words>
  <Application>Microsoft Macintosh PowerPoint</Application>
  <PresentationFormat>On-screen Show (4:3)</PresentationFormat>
  <Paragraphs>234</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Module</vt:lpstr>
      <vt:lpstr>Drugs in the brain</vt:lpstr>
      <vt:lpstr>Why do we drug our brains?</vt:lpstr>
      <vt:lpstr>Different drugs have very different effects</vt:lpstr>
      <vt:lpstr>Message transmission in the nervous system</vt:lpstr>
      <vt:lpstr>How do drugs cause such varied and specific effects?</vt:lpstr>
      <vt:lpstr>How do drugs cause such varied and specific effects?</vt:lpstr>
      <vt:lpstr>How do drugs cause such varied and specific effects?</vt:lpstr>
      <vt:lpstr>Drugs of Interest</vt:lpstr>
      <vt:lpstr>Stimulants: Caffeine</vt:lpstr>
      <vt:lpstr>Caffeine</vt:lpstr>
      <vt:lpstr>Caffeine increases brain activity</vt:lpstr>
      <vt:lpstr>Measuring brain activity: fMRI</vt:lpstr>
      <vt:lpstr>Caffeine</vt:lpstr>
      <vt:lpstr>Caffeine</vt:lpstr>
      <vt:lpstr>Depressants: alcohol</vt:lpstr>
      <vt:lpstr>Depressants </vt:lpstr>
      <vt:lpstr>Alcohol - mechanisms of action</vt:lpstr>
      <vt:lpstr>Alcohol - mechanisms of action</vt:lpstr>
      <vt:lpstr>Alcohol</vt:lpstr>
      <vt:lpstr>Stroop Effect</vt:lpstr>
      <vt:lpstr>Stroop Effect</vt:lpstr>
      <vt:lpstr>Brain Regions Active During Stroop</vt:lpstr>
      <vt:lpstr>Alcohol</vt:lpstr>
      <vt:lpstr>Family History of Alcohol Use and Performance on the Stroop </vt:lpstr>
      <vt:lpstr>Question</vt:lpstr>
      <vt:lpstr>Cannabinoids: Marijuana </vt:lpstr>
      <vt:lpstr>Marijuana activates cannabinoid receptors</vt:lpstr>
      <vt:lpstr>Some side effects of cannabinoids</vt:lpstr>
      <vt:lpstr>Marijuana</vt:lpstr>
      <vt:lpstr>Stroop performance in marijuana smokers versus non-smokers</vt:lpstr>
      <vt:lpstr>Take-home messages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dc:creator>
  <cp:lastModifiedBy>Rebecca Martin</cp:lastModifiedBy>
  <cp:revision>145</cp:revision>
  <dcterms:created xsi:type="dcterms:W3CDTF">2013-02-12T22:04:55Z</dcterms:created>
  <dcterms:modified xsi:type="dcterms:W3CDTF">2013-04-26T10:22:35Z</dcterms:modified>
</cp:coreProperties>
</file>