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Ask them: </a:t>
            </a:r>
            <a:r>
              <a:rPr b="1" i="0" lang="en-US" sz="1200" u="none" cap="none" strike="noStrike">
                <a:solidFill>
                  <a:schemeClr val="dk1"/>
                </a:solidFill>
                <a:latin typeface="Calibri"/>
                <a:ea typeface="Calibri"/>
                <a:cs typeface="Calibri"/>
                <a:sym typeface="Calibri"/>
              </a:rPr>
              <a:t>HOW</a:t>
            </a:r>
            <a:r>
              <a:rPr b="0" i="0" lang="en-US" sz="1200" u="none" cap="none" strike="noStrike">
                <a:solidFill>
                  <a:schemeClr val="dk1"/>
                </a:solidFill>
                <a:latin typeface="Calibri"/>
                <a:ea typeface="Calibri"/>
                <a:cs typeface="Calibri"/>
                <a:sym typeface="Calibri"/>
              </a:rPr>
              <a:t> DO WE KNOW WHAT THE BRAIN DOES? Just by looking at the brain, we can’t tell what it’s function is.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lang="en-US"/>
              <a:t>the brain is comprised of specialized cells called NEURONS. As Nick wil soon tell us, neurons can have a variety of different shapes and structures that allow them to differentially processing information. And these neurons work together in complex networks to generate different behaviors.</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For this class, we’ll talk about how we study the brain</a:t>
            </a:r>
            <a:endParaRPr b="0" i="0" sz="1200" u="none" cap="none" strike="noStrike">
              <a:solidFill>
                <a:schemeClr val="dk1"/>
              </a:solidFill>
              <a:latin typeface="Calibri"/>
              <a:ea typeface="Calibri"/>
              <a:cs typeface="Calibri"/>
              <a:sym typeface="Calibri"/>
            </a:endParaRPr>
          </a:p>
        </p:txBody>
      </p:sp>
      <p:sp>
        <p:nvSpPr>
          <p:cNvPr id="159" name="Google Shape;159;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199742105b_2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99742105b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Today, to be called a phrenologist is an insult, but sometimes in using this insult, we can forget that the overall idea that brain regions can act as functional modules actually turned out to be true.</a:t>
            </a:r>
            <a:endParaRPr/>
          </a:p>
          <a:p>
            <a:pPr indent="0" lvl="0" marL="0" rtl="0" algn="l">
              <a:lnSpc>
                <a:spcPct val="115000"/>
              </a:lnSpc>
              <a:spcBef>
                <a:spcPts val="0"/>
              </a:spcBef>
              <a:spcAft>
                <a:spcPts val="0"/>
              </a:spcAft>
              <a:buClr>
                <a:schemeClr val="dk1"/>
              </a:buClr>
              <a:buSzPts val="1100"/>
              <a:buFont typeface="Arial"/>
              <a:buNone/>
            </a:pPr>
            <a:r>
              <a:rPr lang="en-US"/>
              <a:t>Who has actually read a Sherlock Holmes story by Sir Arthur Conan Doyle?</a:t>
            </a:r>
            <a:endParaRPr/>
          </a:p>
          <a:p>
            <a:pPr indent="0" lvl="0" marL="0" rtl="0" algn="l">
              <a:lnSpc>
                <a:spcPct val="115000"/>
              </a:lnSpc>
              <a:spcBef>
                <a:spcPts val="0"/>
              </a:spcBef>
              <a:spcAft>
                <a:spcPts val="0"/>
              </a:spcAft>
              <a:buNone/>
            </a:pPr>
            <a:r>
              <a:rPr lang="en-US"/>
              <a:t>However, aside from making unsupported claims, phrenology is also associated with a shameful history of supporting racism, social Darrwinism, and eugenics.</a:t>
            </a:r>
            <a:endParaRPr/>
          </a:p>
        </p:txBody>
      </p:sp>
      <p:sp>
        <p:nvSpPr>
          <p:cNvPr id="167" name="Google Shape;167;g199742105b_2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199742105b_2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99742105b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“By removing the cerebral hemispheres, for instance, all perceptions, motricity, and judgment were abolished. The removal of the cerebellum affected the animal's equilibrium and motor coordination, while the destruction of the brainstem (medulla oblongata) caused death. These experiments led Flourens to the conclusion that the cerebral hemispheres are responsible for higher cognitive functions, that the cerebellum regulates and integrates movements, and that the medulla controls vital functions, such as circulation, respiration and general bodily stability”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rPr lang="en-US"/>
              <a:t>“On the other hand, he was unable (probably because his experimental subjects have relatively primitive cortices) to find specific regions for memory and cognition, which led him to believe that they are represented in a diffuse form around the brain. So, different functions could indeed be ascribed to particular regions of the brain, but that a finer localization was lacking.”</a:t>
            </a:r>
            <a:endParaRPr/>
          </a:p>
        </p:txBody>
      </p:sp>
      <p:sp>
        <p:nvSpPr>
          <p:cNvPr id="175" name="Google Shape;175;g199742105b_2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199742105b_2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99742105b_2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 neurologist who had multiple patients who could understand language but could not speak. Following the death of these patient, Broca examined his brain and found lesions in the left frontal lobe in multiple patients who could understand language but could not speak.</a:t>
            </a:r>
            <a:endParaRPr/>
          </a:p>
        </p:txBody>
      </p:sp>
      <p:sp>
        <p:nvSpPr>
          <p:cNvPr id="183" name="Google Shape;183;g199742105b_2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199742105b_2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99742105b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Video of patient with Broca’s aphasia. Most commonly occurs as a result of a stroke</a:t>
            </a:r>
            <a:endParaRPr/>
          </a:p>
        </p:txBody>
      </p:sp>
      <p:sp>
        <p:nvSpPr>
          <p:cNvPr id="191" name="Google Shape;191;g199742105b_2_4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199742105b_2_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99742105b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199742105b_2_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199742105b_2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99742105b_2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199742105b_2_5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199742105b_2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99742105b_2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199742105b_2_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When look at brain cannot see individual cells. How to visualize??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Have to selectively color some, but not all, of the cells in brain tissue.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21" name="Google Shape;221;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lang="en-US"/>
              <a:t>Useful because it completely stains random neurons</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1873</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When look at brain cannot see individual cells. How to visualize? Have to selectively color some, but not all, of the cells in brain tissue.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One early example of such a stain is the Golgi stain. By soaking brain tissue in a solution that contains silver– will cause stain of a small percentage of neurons become darkley colored in their entirtly. It stains neurons randomly, the reason of which we still do not know.</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“In Golgi staining, fixed (~killed, for practical purposes) neurons are impregnated with chemicals that produce silver chromate crystals that appear as dark black deposits on a yellow background. It stains neurons randomly, the reason of which we still do not know; but for the ones that it does stain, it shows the entire neuron with exquisite detail.”</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This stain allows you to see the complete structure of neurons—axons dendrites cell bodies</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Based on this information about the structure of neurons, scientists of the day postulated that the long axons carried information between cells. They were right– good example of form informing function</a:t>
            </a:r>
            <a:endParaRPr b="0" i="0" sz="1200" u="none" cap="none" strike="noStrike">
              <a:solidFill>
                <a:schemeClr val="dk1"/>
              </a:solidFill>
              <a:latin typeface="Calibri"/>
              <a:ea typeface="Calibri"/>
              <a:cs typeface="Calibri"/>
              <a:sym typeface="Calibri"/>
            </a:endParaRPr>
          </a:p>
        </p:txBody>
      </p:sp>
      <p:sp>
        <p:nvSpPr>
          <p:cNvPr id="231" name="Google Shape;231;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Cajal famously used the golgi stain to analyze the structure of many brain regions. Many beautiful drawings.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Based on this information about the structure of neurons, cajal postulated that the long axons carried information between cells, information flowed from cell body through the axons. Can tell from the arros in the picture. He was right– good example of form informing function</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Cajal and golgi got nobel prize for this work in 1906</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2" name="Google Shape;242;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So anatomy and structure can tell you a lot about the brain, but cells are not static structure. </a:t>
            </a:r>
            <a:r>
              <a:rPr b="0" i="0" lang="en-US" sz="1200" u="none" cap="none" strike="noStrike">
                <a:solidFill>
                  <a:schemeClr val="dk1"/>
                </a:solidFill>
                <a:latin typeface="Calibri"/>
                <a:ea typeface="Calibri"/>
                <a:cs typeface="Calibri"/>
                <a:sym typeface="Calibri"/>
              </a:rPr>
              <a:t>Looking at a dead stained tissue doesn’t tell us how neurons work in a living animal.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it can’t tell you how neurons communicate with each other, when neurons are active. Neur</a:t>
            </a:r>
            <a:r>
              <a:rPr lang="en-US"/>
              <a:t>ons communicate through both electrical and chemical signals. the electrical signal is generated in the cell body (shown here) through what we call </a:t>
            </a:r>
            <a:r>
              <a:rPr b="1" lang="en-US"/>
              <a:t>action potentials. </a:t>
            </a:r>
            <a:endParaRPr b="1"/>
          </a:p>
          <a:p>
            <a:pPr indent="0" lvl="0" marL="0" marR="0" rtl="0" algn="l">
              <a:lnSpc>
                <a:spcPct val="100000"/>
              </a:lnSpc>
              <a:spcBef>
                <a:spcPts val="0"/>
              </a:spcBef>
              <a:spcAft>
                <a:spcPts val="0"/>
              </a:spcAft>
              <a:buClr>
                <a:schemeClr val="dk1"/>
              </a:buClr>
              <a:buFont typeface="Calibri"/>
              <a:buNone/>
            </a:pPr>
            <a:r>
              <a:t/>
            </a:r>
            <a:endParaRPr b="1"/>
          </a:p>
          <a:p>
            <a:pPr indent="0" lvl="0" marL="0" marR="0" rtl="0" algn="l">
              <a:lnSpc>
                <a:spcPct val="100000"/>
              </a:lnSpc>
              <a:spcBef>
                <a:spcPts val="0"/>
              </a:spcBef>
              <a:spcAft>
                <a:spcPts val="0"/>
              </a:spcAft>
              <a:buClr>
                <a:schemeClr val="dk1"/>
              </a:buClr>
              <a:buFont typeface="Calibri"/>
              <a:buNone/>
            </a:pPr>
            <a:r>
              <a:rPr lang="en-US"/>
              <a:t>For neurons to pass electrical current, neurons must carry a voltage…. at rest (when the neuron is not active) the neuron stays at a voltage of around -70mv. APs occur when the neurons voltage increases (gets closer to 0) and it fires a fast spike (or a very fast/transient increase in voltage).... this signal is regenerated and maintained along the length of the axon (shown here) until it reaches the terminal where the electrical signal is converted into chemical signal. Signaling chemicals are released in the small gap between two neurons (synapse). The chemical signal travels across this very small gap and excites or inhibits (blocks the activity) of the other cell. This chemical signal in the next neuron is converted back to an electrical signal and the process starts over again</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51" name="Google Shape;251;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So if neurons use electrical signals to communicate, we can record these signals to understand how different neurons differentially process information.</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To measure the electrical signals within neurons, </a:t>
            </a:r>
            <a:r>
              <a:rPr b="1" lang="en-US"/>
              <a:t>neurophysiology</a:t>
            </a:r>
            <a:r>
              <a:rPr lang="en-US"/>
              <a:t> is a great technique that allows for direct measurement of active and living neurons. Shown here is a section through the brain. Tiny glass electrodes with metal wires are placed in different brain regions to pick up the electrical signals of the neurons in that region. These signals are visualized here and as you can see, the electrical signals can look very different: they have different shapes, frequencies and durations. These differences represent different cell types that have different shapes (as we saw with the Ramon y Cajal) and perform different functions</a:t>
            </a:r>
            <a:endParaRPr b="0" i="0" sz="1200" u="none" cap="none" strike="noStrike">
              <a:solidFill>
                <a:schemeClr val="dk1"/>
              </a:solidFill>
              <a:latin typeface="Calibri"/>
              <a:ea typeface="Calibri"/>
              <a:cs typeface="Calibri"/>
              <a:sym typeface="Calibri"/>
            </a:endParaRPr>
          </a:p>
        </p:txBody>
      </p:sp>
      <p:sp>
        <p:nvSpPr>
          <p:cNvPr id="264" name="Google Shape;264;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lang="en-US"/>
              <a:t>In addition to recording from single neurons in brain sections, we can study hundreds of neurons at one time in the intact brain while an animal performs a task. This allows us measure how a large populations of cells in different brain regions are working together in a network during different behaviors.</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This rat has an array of electrodes implanted in its head.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We can record electrical activity of different brain areas in a behaving animal!</a:t>
            </a:r>
            <a:endParaRPr/>
          </a:p>
          <a:p>
            <a:pPr indent="0" lvl="0" marL="0" marR="0" rtl="0" algn="l">
              <a:lnSpc>
                <a:spcPct val="100000"/>
              </a:lnSpc>
              <a:spcBef>
                <a:spcPts val="0"/>
              </a:spcBef>
              <a:spcAft>
                <a:spcPts val="0"/>
              </a:spcAft>
              <a:buClr>
                <a:schemeClr val="dk1"/>
              </a:buClr>
              <a:buFont typeface="Calibri"/>
              <a:buNone/>
            </a:pPr>
            <a:r>
              <a:t/>
            </a:r>
            <a:endParaRPr b="1"/>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Can ask: which cells in which areas of the brain fire during various behaviors? </a:t>
            </a:r>
            <a:endParaRPr b="0" i="0" sz="1200" u="none" cap="none" strike="noStrike">
              <a:solidFill>
                <a:schemeClr val="dk1"/>
              </a:solidFill>
              <a:latin typeface="Calibri"/>
              <a:ea typeface="Calibri"/>
              <a:cs typeface="Calibri"/>
              <a:sym typeface="Calibri"/>
            </a:endParaRPr>
          </a:p>
        </p:txBody>
      </p:sp>
      <p:sp>
        <p:nvSpPr>
          <p:cNvPr id="272" name="Google Shape;272;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rPr lang="en-US"/>
              <a:t>I</a:t>
            </a:r>
            <a:r>
              <a:rPr b="0" i="0" lang="en-US" sz="1200" u="none" cap="none" strike="noStrike">
                <a:solidFill>
                  <a:schemeClr val="dk1"/>
                </a:solidFill>
                <a:latin typeface="Calibri"/>
                <a:ea typeface="Calibri"/>
                <a:cs typeface="Calibri"/>
                <a:sym typeface="Calibri"/>
              </a:rPr>
              <a:t>mportant role in the formation of new memories about experienced events (episodic or autobiographical memory). We know this from ablation studies in animals, and unfortunate injuries. H/M: patient hippocampi removed for epilepsy– could no longer form new memories about people places events etc</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Episodic memory</a:t>
            </a:r>
            <a:r>
              <a:rPr b="0" i="0" lang="en-US" sz="1200" u="none" cap="none" strike="noStrike">
                <a:solidFill>
                  <a:schemeClr val="dk1"/>
                </a:solidFill>
                <a:latin typeface="Calibri"/>
                <a:ea typeface="Calibri"/>
                <a:cs typeface="Calibri"/>
                <a:sym typeface="Calibri"/>
              </a:rPr>
              <a:t> is the </a:t>
            </a:r>
            <a:r>
              <a:rPr b="1" i="0" lang="en-US" sz="1200" u="none" cap="none" strike="noStrike">
                <a:solidFill>
                  <a:schemeClr val="dk1"/>
                </a:solidFill>
                <a:latin typeface="Calibri"/>
                <a:ea typeface="Calibri"/>
                <a:cs typeface="Calibri"/>
                <a:sym typeface="Calibri"/>
              </a:rPr>
              <a:t>memory</a:t>
            </a:r>
            <a:r>
              <a:rPr b="0" i="0" lang="en-US" sz="1200" u="none" cap="none" strike="noStrike">
                <a:solidFill>
                  <a:schemeClr val="dk1"/>
                </a:solidFill>
                <a:latin typeface="Calibri"/>
                <a:ea typeface="Calibri"/>
                <a:cs typeface="Calibri"/>
                <a:sym typeface="Calibri"/>
              </a:rPr>
              <a:t> of autobiographical events (times, places, associated emotions, and other contextual who, what, when, where, why knowledge) that can be explicitly stated. It is the collection of past personal experiences that occurred at a particular time and place.</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81" name="Google Shape;281;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One important aspect of memory in the hippocampus , and one that has been studied extensively, is spatial memory– remembering where things are, and how to navigate</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Morris water maze</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Can remember </a:t>
            </a:r>
            <a:r>
              <a:rPr b="1" i="0" lang="en-US" sz="1200" u="none" cap="none" strike="noStrike">
                <a:solidFill>
                  <a:schemeClr val="dk1"/>
                </a:solidFill>
                <a:latin typeface="Calibri"/>
                <a:ea typeface="Calibri"/>
                <a:cs typeface="Calibri"/>
                <a:sym typeface="Calibri"/>
              </a:rPr>
              <a:t>where</a:t>
            </a:r>
            <a:r>
              <a:rPr b="0" i="0" lang="en-US" sz="1200" u="none" cap="none" strike="noStrike">
                <a:solidFill>
                  <a:schemeClr val="dk1"/>
                </a:solidFill>
                <a:latin typeface="Calibri"/>
                <a:ea typeface="Calibri"/>
                <a:cs typeface="Calibri"/>
                <a:sym typeface="Calibri"/>
              </a:rPr>
              <a:t> platform is.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How does hippocampus do this? How does activity within the hippocampus help the rat remember where it is in space??? </a:t>
            </a:r>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Let’s Record from hippocampus as a rat navigates to find out!</a:t>
            </a:r>
            <a:endParaRPr b="1" i="0" sz="1200" u="none" cap="none" strike="noStrike">
              <a:solidFill>
                <a:schemeClr val="dk1"/>
              </a:solidFill>
              <a:latin typeface="Calibri"/>
              <a:ea typeface="Calibri"/>
              <a:cs typeface="Calibri"/>
              <a:sym typeface="Calibri"/>
            </a:endParaRPr>
          </a:p>
        </p:txBody>
      </p:sp>
      <p:sp>
        <p:nvSpPr>
          <p:cNvPr id="289" name="Google Shape;289;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So John O'Keefe recorded from the hippocampus, and found that different cells will fire very specifically when the rat is in a specific location in a box or maze. </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Left figure: Spatial firing patterns of 8 place cells recorded from the CA1 layer of a rat. The rat ran back and forth along an elevated track, stopping at each end to eat a small food reward. Dots indicate positions where action potentials were recorded, with color indicating which neuron emitted that action potential.</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Compare array to the figure on the right– each electrode in a different cell</a:t>
            </a:r>
            <a:endParaRPr/>
          </a:p>
          <a:p>
            <a:pPr indent="0" lvl="0" marL="0" marR="0" rtl="0" algn="l">
              <a:lnSpc>
                <a:spcPct val="100000"/>
              </a:lnSpc>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this is only after a rat get’s to know an environment. First 10 minutes, no place cells. After 10 minutes, place cells will develop. </a:t>
            </a:r>
            <a:endParaRPr/>
          </a:p>
          <a:p>
            <a:pPr indent="0" lvl="0" marL="0" marR="0" rtl="0" algn="l">
              <a:lnSpc>
                <a:spcPct val="100000"/>
              </a:lnSpc>
              <a:spcBef>
                <a:spcPts val="0"/>
              </a:spcBef>
              <a:spcAft>
                <a:spcPts val="0"/>
              </a:spcAft>
              <a:buClr>
                <a:schemeClr val="dk1"/>
              </a:buClr>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1" i="0" lang="en-US" sz="1200" u="none" cap="none" strike="noStrike">
                <a:solidFill>
                  <a:schemeClr val="dk1"/>
                </a:solidFill>
                <a:latin typeface="Calibri"/>
                <a:ea typeface="Calibri"/>
                <a:cs typeface="Calibri"/>
                <a:sym typeface="Calibri"/>
              </a:rPr>
              <a:t>The neurons in the hippocampus are letting the rat know where it is in space. </a:t>
            </a:r>
            <a:endParaRPr b="1" i="0" sz="1200" u="none" cap="none" strike="noStrike">
              <a:solidFill>
                <a:schemeClr val="dk1"/>
              </a:solidFill>
              <a:latin typeface="Calibri"/>
              <a:ea typeface="Calibri"/>
              <a:cs typeface="Calibri"/>
              <a:sym typeface="Calibri"/>
            </a:endParaRPr>
          </a:p>
        </p:txBody>
      </p:sp>
      <p:sp>
        <p:nvSpPr>
          <p:cNvPr id="297" name="Google Shape;297;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https://youtu.be/i9GiLBXWAHI</a:t>
            </a:r>
            <a:endParaRPr b="0" i="0" sz="1200" u="none" cap="none" strike="noStrike">
              <a:solidFill>
                <a:schemeClr val="dk1"/>
              </a:solidFill>
              <a:latin typeface="Calibri"/>
              <a:ea typeface="Calibri"/>
              <a:cs typeface="Calibri"/>
              <a:sym typeface="Calibri"/>
            </a:endParaRPr>
          </a:p>
        </p:txBody>
      </p:sp>
      <p:sp>
        <p:nvSpPr>
          <p:cNvPr id="307" name="Google Shape;307;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6" name="Google Shape;316;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3" name="Google Shape;323;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How can we figure out which neurons are sufficient to drive certain behaviors? We would have to activate them artificially. For a long time this couldn’t be done, and it was hard to figure out cause and effect relationships except for simple lesion studies.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0" name="Google Shape;330;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Google Shape;335;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A new technique that has become very popular in the last 10 or so years is optogenetics. This technique uses light-activated ion channels to allow us to directly manipulate neuronal activity.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A commonly used channel is called channelrhodopsin. </a:t>
            </a:r>
            <a:r>
              <a:rPr b="0" i="0" lang="en-US" sz="1200" u="none" cap="none" strike="noStrike">
                <a:solidFill>
                  <a:schemeClr val="dk1"/>
                </a:solidFill>
                <a:latin typeface="Calibri"/>
                <a:ea typeface="Calibri"/>
                <a:cs typeface="Calibri"/>
                <a:sym typeface="Calibri"/>
              </a:rPr>
              <a:t>Normally found in GREEN algae. Responsible for </a:t>
            </a:r>
            <a:r>
              <a:rPr lang="en-US"/>
              <a:t>movement in response</a:t>
            </a:r>
            <a:r>
              <a:rPr b="0" i="0" lang="en-US" sz="1200" u="none" cap="none" strike="noStrike">
                <a:solidFill>
                  <a:schemeClr val="dk1"/>
                </a:solidFill>
                <a:latin typeface="Calibri"/>
                <a:ea typeface="Calibri"/>
                <a:cs typeface="Calibri"/>
                <a:sym typeface="Calibri"/>
              </a:rPr>
              <a:t> to light.</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a:p>
          <a:p>
            <a:pPr indent="0" lvl="0" marL="0" marR="0" rtl="0" algn="l">
              <a:spcBef>
                <a:spcPts val="0"/>
              </a:spcBef>
              <a:spcAft>
                <a:spcPts val="0"/>
              </a:spcAft>
              <a:buNone/>
            </a:pPr>
            <a:r>
              <a:rPr b="1" lang="en-US"/>
              <a:t>We can insert this channel into neurons in living animals using genetic engineering.</a:t>
            </a:r>
            <a:endParaRPr b="1"/>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Font typeface="Calibri"/>
              <a:buNone/>
            </a:pPr>
            <a:r>
              <a:rPr b="0" i="0" lang="en-US" sz="1200" u="none" cap="none" strike="noStrike">
                <a:solidFill>
                  <a:schemeClr val="dk1"/>
                </a:solidFill>
                <a:latin typeface="Calibri"/>
                <a:ea typeface="Calibri"/>
                <a:cs typeface="Calibri"/>
                <a:sym typeface="Calibri"/>
              </a:rPr>
              <a:t>Blue light causes channelrhodpsin- an ion channel--to open- causing sodium to rush into the cell</a:t>
            </a:r>
            <a:r>
              <a:rPr lang="en-US"/>
              <a:t>. If we insert it into neurons, it will cause an action potential when it is activated by blue light. </a:t>
            </a:r>
            <a:endParaRPr/>
          </a:p>
          <a:p>
            <a:pPr indent="0" lvl="0" marL="0" marR="0" rtl="0" algn="l">
              <a:lnSpc>
                <a:spcPct val="100000"/>
              </a:lnSpc>
              <a:spcBef>
                <a:spcPts val="0"/>
              </a:spcBef>
              <a:spcAft>
                <a:spcPts val="0"/>
              </a:spcAft>
              <a:buClr>
                <a:schemeClr val="dk1"/>
              </a:buClr>
              <a:buFont typeface="Calibri"/>
              <a:buNone/>
            </a:pPr>
            <a:r>
              <a:t/>
            </a:r>
            <a:endParaRPr/>
          </a:p>
          <a:p>
            <a:pPr indent="0" lvl="0" marL="0" marR="0" rtl="0" algn="l">
              <a:lnSpc>
                <a:spcPct val="100000"/>
              </a:lnSpc>
              <a:spcBef>
                <a:spcPts val="0"/>
              </a:spcBef>
              <a:spcAft>
                <a:spcPts val="0"/>
              </a:spcAft>
              <a:buClr>
                <a:schemeClr val="dk1"/>
              </a:buClr>
              <a:buFont typeface="Calibri"/>
              <a:buNone/>
            </a:pPr>
            <a:r>
              <a:rPr lang="en-US"/>
              <a:t>But how can we get light into the brain?</a:t>
            </a:r>
            <a:endParaRPr/>
          </a:p>
        </p:txBody>
      </p:sp>
      <p:sp>
        <p:nvSpPr>
          <p:cNvPr id="337" name="Google Shape;337;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We can then implant this blue light you see here, which shines directly into the brain of the animal, activating the neurons that we engineered to express channelrhodopsin.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4" name="Google Shape;354;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Google Shape;359;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light will then activate the neurons we are interested in, initiating an action potential. Does anyone know what will happen after that?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So the cell is not just sitting in isolation in the brain--it is connected to many other neurons.</a:t>
            </a:r>
            <a:endParaRPr/>
          </a:p>
        </p:txBody>
      </p:sp>
      <p:sp>
        <p:nvSpPr>
          <p:cNvPr id="361" name="Google Shape;361;p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These activated neurons can then send messages to other neurons in the brain, resulting in a change in behavior</a:t>
            </a:r>
            <a:endParaRPr/>
          </a:p>
          <a:p>
            <a:pPr indent="0" lvl="0" marL="0" marR="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Since channelrhodopsin is not found in the brain of mammals, this technique allows us to selectively activate only the neurons we have artificially inserted the channel into, while not activating the other neurons around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while electrophysiology allows us to record neuronal activity while mice behave, optogenetics allows us to change neuronal activity and then observe how this changes behavior</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This has been an incredible development in neuroscience - can now investigate cause and effect relationships between specific neurons and behavior</a:t>
            </a:r>
            <a:endParaRPr/>
          </a:p>
        </p:txBody>
      </p:sp>
      <p:sp>
        <p:nvSpPr>
          <p:cNvPr id="372" name="Google Shape;372;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In this video, cells in the mouse’s right motor cortex are being activated with blue light. The motor cortex (show in diagrams) controls movement. In mice as well as in humans, the right side of the brain controls the muscles on the left side of the body, and vice versa. What do you think will happen when the right motor cortex is activated?</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The other video (if time to show) shows a mouse with a particular pathway being activated that plays a role in feeding behavior (extended amygdalar hypothalamic) </a:t>
            </a:r>
            <a:endParaRPr/>
          </a:p>
        </p:txBody>
      </p:sp>
      <p:sp>
        <p:nvSpPr>
          <p:cNvPr id="392" name="Google Shape;392;p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13c469b02e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3c469b02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can make really important breakthroughs using this technique, which might ultimately change how we understand the brain and treat these devastating diseases</a:t>
            </a:r>
            <a:endParaRPr/>
          </a:p>
        </p:txBody>
      </p:sp>
      <p:sp>
        <p:nvSpPr>
          <p:cNvPr id="404" name="Google Shape;404;g13c469b02e_0_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While the first two techniques we talked about allowed us to make observations about the brain, they did not allow us to ask questions directly about the brain. With these newer techniques, we can now investigate cause and effect in a more direct manner, manipulating the brain in order to answer important questions about how the brain works.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We think this is a very exciting time to be in neuroscience! There are so many new and advanced techniques coming out now that allow us to study the brain in ways that were impossible only a few decades ago. But there is still so much to learn about the brain, and so many questions left to answer. So we think that now is a great time to get involved in neuroscience, because there is so much potential for exciting discoveries! </a:t>
            </a:r>
            <a:endParaRPr/>
          </a:p>
        </p:txBody>
      </p:sp>
      <p:sp>
        <p:nvSpPr>
          <p:cNvPr id="411" name="Google Shape;411;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8" name="Google Shape;418;p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1" name="Google Shape;111;p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199742105b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 name="Google Shape;118;g199742105b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1995c6bf6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995c6bf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1995c6bf67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1995c6bf67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995c6bf6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1995c6bf67_0_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ask them-- what does the brain do?</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nervous system is responsible for many things-- controlling subconscious </a:t>
            </a:r>
            <a:r>
              <a:rPr lang="en-US"/>
              <a:t>actions</a:t>
            </a:r>
            <a:r>
              <a:rPr b="0" i="0" lang="en-US" sz="1200" u="none" cap="none" strike="noStrike">
                <a:solidFill>
                  <a:schemeClr val="dk1"/>
                </a:solidFill>
                <a:latin typeface="Calibri"/>
                <a:ea typeface="Calibri"/>
                <a:cs typeface="Calibri"/>
                <a:sym typeface="Calibri"/>
              </a:rPr>
              <a:t> like breathing</a:t>
            </a:r>
            <a:r>
              <a:rPr lang="en-US"/>
              <a:t>, </a:t>
            </a:r>
            <a:r>
              <a:rPr b="0" i="0" lang="en-US" sz="1200" u="none" cap="none" strike="noStrike">
                <a:solidFill>
                  <a:schemeClr val="dk1"/>
                </a:solidFill>
                <a:latin typeface="Calibri"/>
                <a:ea typeface="Calibri"/>
                <a:cs typeface="Calibri"/>
                <a:sym typeface="Calibri"/>
              </a:rPr>
              <a:t>walking, reflexes</a:t>
            </a:r>
            <a:r>
              <a:rPr lang="en-US"/>
              <a:t>, digestion, etc.</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Additionally the brain is necessary for more </a:t>
            </a:r>
            <a:r>
              <a:rPr b="0" i="0" lang="en-US" sz="1200" u="none" cap="none" strike="noStrike">
                <a:solidFill>
                  <a:schemeClr val="dk1"/>
                </a:solidFill>
                <a:latin typeface="Calibri"/>
                <a:ea typeface="Calibri"/>
                <a:cs typeface="Calibri"/>
                <a:sym typeface="Calibri"/>
              </a:rPr>
              <a:t>complex </a:t>
            </a:r>
            <a:r>
              <a:rPr lang="en-US"/>
              <a:t>functions</a:t>
            </a:r>
            <a:r>
              <a:rPr b="0" i="0" lang="en-US" sz="1200" u="none" cap="none" strike="noStrike">
                <a:solidFill>
                  <a:schemeClr val="dk1"/>
                </a:solidFill>
                <a:latin typeface="Calibri"/>
                <a:ea typeface="Calibri"/>
                <a:cs typeface="Calibri"/>
                <a:sym typeface="Calibri"/>
              </a:rPr>
              <a:t> </a:t>
            </a:r>
            <a:r>
              <a:rPr lang="en-US"/>
              <a:t>including</a:t>
            </a:r>
            <a:r>
              <a:rPr b="0" i="0" lang="en-US" sz="1200" u="none" cap="none" strike="noStrike">
                <a:solidFill>
                  <a:schemeClr val="dk1"/>
                </a:solidFill>
                <a:latin typeface="Calibri"/>
                <a:ea typeface="Calibri"/>
                <a:cs typeface="Calibri"/>
                <a:sym typeface="Calibri"/>
              </a:rPr>
              <a:t> feelings, emotions, language, memory.</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0" name="Google Shape;140;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t>the brain </a:t>
            </a:r>
            <a:r>
              <a:rPr b="0" i="0" lang="en-US" sz="1200" u="none" cap="none" strike="noStrike">
                <a:solidFill>
                  <a:schemeClr val="dk1"/>
                </a:solidFill>
                <a:latin typeface="Calibri"/>
                <a:ea typeface="Calibri"/>
                <a:cs typeface="Calibri"/>
                <a:sym typeface="Calibri"/>
              </a:rPr>
              <a:t>takes in information about the </a:t>
            </a:r>
            <a:r>
              <a:rPr lang="en-US"/>
              <a:t>surrounding world (through the 5 different senses: touch, sight, sound, smell, taste)</a:t>
            </a:r>
            <a:r>
              <a:rPr b="0" i="0" lang="en-US" sz="1200" u="none" cap="none" strike="noStrike">
                <a:solidFill>
                  <a:schemeClr val="dk1"/>
                </a:solidFill>
                <a:latin typeface="Calibri"/>
                <a:ea typeface="Calibri"/>
                <a:cs typeface="Calibri"/>
                <a:sym typeface="Calibri"/>
              </a:rPr>
              <a:t>, processes it this information, and</a:t>
            </a:r>
            <a:r>
              <a:rPr lang="en-US"/>
              <a:t> produces a behavior, or reaction.</a:t>
            </a:r>
            <a:endParaRPr/>
          </a:p>
          <a:p>
            <a:pPr indent="0" lvl="0" marL="0" marR="0" rtl="0" algn="l">
              <a:spcBef>
                <a:spcPts val="0"/>
              </a:spcBef>
              <a:spcAft>
                <a:spcPts val="0"/>
              </a:spcAft>
              <a:buNone/>
            </a:pPr>
            <a:r>
              <a:t/>
            </a:r>
            <a:endParaRPr/>
          </a:p>
          <a:p>
            <a:pPr indent="0" lvl="0" marL="0" marR="0" rtl="0" algn="l">
              <a:spcBef>
                <a:spcPts val="0"/>
              </a:spcBef>
              <a:spcAft>
                <a:spcPts val="0"/>
              </a:spcAft>
              <a:buNone/>
            </a:pPr>
            <a:r>
              <a:rPr lang="en-US"/>
              <a:t>to give you an example… you’re walking across a busy new york street and you hear shouting around you… this information is sent to your brain, processed as you look around to see where and what is the source of the shouting, it’s an oncoming bicyclist, and your brain sends signals to your legs and body to jump out of the way, to avoid being hit. </a:t>
            </a:r>
            <a:endParaRPr/>
          </a:p>
          <a:p>
            <a:pPr indent="0" lvl="0" marL="0" marR="0" rtl="0" algn="l">
              <a:spcBef>
                <a:spcPts val="0"/>
              </a:spcBef>
              <a:spcAft>
                <a:spcPts val="0"/>
              </a:spcAft>
              <a:buNone/>
            </a:pPr>
            <a:r>
              <a:rPr lang="en-US"/>
              <a:t>	**this all happens so fast that you don’t realize how many complex mechanisms are going on.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7" name="Google Shape;147;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0" lvl="1" marL="457200" marR="0" rtl="0" algn="ctr">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indent="0" lvl="2" marL="914400" marR="0" rtl="0" algn="ctr">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indent="0" lvl="3" marL="13716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indent="0" lvl="4" marL="18288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indent="0" lvl="5" marL="22860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indent="0" lvl="6" marL="27432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indent="0" lvl="7" marL="32004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indent="0" lvl="8" marL="3657600"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1" name="Shape 71"/>
        <p:cNvGrpSpPr/>
        <p:nvPr/>
      </p:nvGrpSpPr>
      <p:grpSpPr>
        <a:xfrm>
          <a:off x="0" y="0"/>
          <a:ext cx="0" cy="0"/>
          <a:chOff x="0" y="0"/>
          <a:chExt cx="0" cy="0"/>
        </a:xfrm>
      </p:grpSpPr>
      <p:sp>
        <p:nvSpPr>
          <p:cNvPr id="72" name="Google Shape;72;p11"/>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73" name="Google Shape;73;p11"/>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lt1"/>
              </a:buClr>
              <a:buSzPts val="1400"/>
              <a:buFont typeface="Arial"/>
              <a:buNone/>
              <a:defRPr b="0" i="0" sz="3200" u="none" cap="none" strike="noStrike">
                <a:solidFill>
                  <a:schemeClr val="lt1"/>
                </a:solidFill>
                <a:latin typeface="Calibri"/>
                <a:ea typeface="Calibri"/>
                <a:cs typeface="Calibri"/>
                <a:sym typeface="Calibri"/>
              </a:defRPr>
            </a:lvl1pPr>
            <a:lvl2pPr indent="0" lvl="1" marL="457200" marR="0" rtl="0" algn="l">
              <a:spcBef>
                <a:spcPts val="560"/>
              </a:spcBef>
              <a:spcAft>
                <a:spcPts val="0"/>
              </a:spcAft>
              <a:buClr>
                <a:schemeClr val="lt1"/>
              </a:buClr>
              <a:buSzPts val="1400"/>
              <a:buFont typeface="Arial"/>
              <a:buNone/>
              <a:defRPr b="0" i="0" sz="2800" u="none" cap="none" strike="noStrike">
                <a:solidFill>
                  <a:schemeClr val="lt1"/>
                </a:solidFill>
                <a:latin typeface="Calibri"/>
                <a:ea typeface="Calibri"/>
                <a:cs typeface="Calibri"/>
                <a:sym typeface="Calibri"/>
              </a:defRPr>
            </a:lvl2pPr>
            <a:lvl3pPr indent="0" lvl="2" marL="914400" marR="0" rtl="0" algn="l">
              <a:spcBef>
                <a:spcPts val="480"/>
              </a:spcBef>
              <a:spcAft>
                <a:spcPts val="0"/>
              </a:spcAft>
              <a:buClr>
                <a:schemeClr val="lt1"/>
              </a:buClr>
              <a:buSzPts val="1400"/>
              <a:buFont typeface="Arial"/>
              <a:buNone/>
              <a:defRPr b="0" i="0" sz="2400" u="none" cap="none" strike="noStrike">
                <a:solidFill>
                  <a:schemeClr val="lt1"/>
                </a:solidFill>
                <a:latin typeface="Calibri"/>
                <a:ea typeface="Calibri"/>
                <a:cs typeface="Calibri"/>
                <a:sym typeface="Calibri"/>
              </a:defRPr>
            </a:lvl3pPr>
            <a:lvl4pPr indent="0" lvl="3" marL="13716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4pPr>
            <a:lvl5pPr indent="0" lvl="4" marL="18288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5pPr>
            <a:lvl6pPr indent="0" lvl="5" marL="22860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6pPr>
            <a:lvl7pPr indent="0" lvl="6" marL="27432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7pPr>
            <a:lvl8pPr indent="0" lvl="7" marL="32004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8pPr>
            <a:lvl9pPr indent="0" lvl="8" marL="3657600" marR="0" rtl="0" algn="l">
              <a:spcBef>
                <a:spcPts val="400"/>
              </a:spcBef>
              <a:spcAft>
                <a:spcPts val="0"/>
              </a:spcAft>
              <a:buClr>
                <a:schemeClr val="lt1"/>
              </a:buClr>
              <a:buSzPts val="1400"/>
              <a:buFont typeface="Arial"/>
              <a:buNone/>
              <a:defRPr b="0" i="0" sz="2000" u="none" cap="none" strike="noStrike">
                <a:solidFill>
                  <a:schemeClr val="lt1"/>
                </a:solidFill>
                <a:latin typeface="Calibri"/>
                <a:ea typeface="Calibri"/>
                <a:cs typeface="Calibri"/>
                <a:sym typeface="Calibri"/>
              </a:defRPr>
            </a:lvl9pPr>
          </a:lstStyle>
          <a:p/>
        </p:txBody>
      </p:sp>
      <p:sp>
        <p:nvSpPr>
          <p:cNvPr id="74" name="Google Shape;74;p11"/>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spcBef>
                <a:spcPts val="24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228600" lvl="2" marL="1371600" marR="0" rtl="0" algn="l">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228600" lvl="3" marL="1828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8" name="Shape 78"/>
        <p:cNvGrpSpPr/>
        <p:nvPr/>
      </p:nvGrpSpPr>
      <p:grpSpPr>
        <a:xfrm>
          <a:off x="0" y="0"/>
          <a:ext cx="0" cy="0"/>
          <a:chOff x="0" y="0"/>
          <a:chExt cx="0" cy="0"/>
        </a:xfrm>
      </p:grpSpPr>
      <p:sp>
        <p:nvSpPr>
          <p:cNvPr id="79" name="Google Shape;79;p1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0" name="Google Shape;80;p12"/>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3"/>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86" name="Google Shape;86;p13"/>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7" name="Google Shape;87;p1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8" name="Google Shape;88;p1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89" name="Google Shape;89;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sp>
        <p:nvSpPr>
          <p:cNvPr id="22" name="Google Shape;22;p3"/>
          <p:cNvSpPr/>
          <p:nvPr/>
        </p:nvSpPr>
        <p:spPr>
          <a:xfrm flipH="1" rot="10800000">
            <a:off x="-348182" y="-21897"/>
            <a:ext cx="1723519" cy="6879897"/>
          </a:xfrm>
          <a:custGeom>
            <a:rect b="b" l="l" r="r" t="t"/>
            <a:pathLst>
              <a:path extrusionOk="0" h="120000" w="120000">
                <a:moveTo>
                  <a:pt x="120000" y="279"/>
                </a:moveTo>
                <a:lnTo>
                  <a:pt x="23580" y="0"/>
                </a:lnTo>
                <a:cubicBezTo>
                  <a:pt x="23755" y="40000"/>
                  <a:pt x="23930" y="80000"/>
                  <a:pt x="24104" y="119999"/>
                </a:cubicBezTo>
                <a:lnTo>
                  <a:pt x="104803" y="119678"/>
                </a:lnTo>
                <a:cubicBezTo>
                  <a:pt x="0" y="61876"/>
                  <a:pt x="45456" y="31820"/>
                  <a:pt x="120000" y="279"/>
                </a:cubicBezTo>
                <a:close/>
              </a:path>
            </a:pathLst>
          </a:custGeom>
          <a:gradFill>
            <a:gsLst>
              <a:gs pos="0">
                <a:srgbClr val="549FFF">
                  <a:alpha val="52941"/>
                </a:srgbClr>
              </a:gs>
              <a:gs pos="41000">
                <a:srgbClr val="003171">
                  <a:alpha val="52941"/>
                </a:srgbClr>
              </a:gs>
              <a:gs pos="100000">
                <a:srgbClr val="003171">
                  <a:alpha val="5294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
          <p:cNvSpPr txBox="1"/>
          <p:nvPr>
            <p:ph idx="1" type="body"/>
          </p:nvPr>
        </p:nvSpPr>
        <p:spPr>
          <a:xfrm>
            <a:off x="457200" y="1658988"/>
            <a:ext cx="8229600" cy="48404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24" name="Google Shape;24;p3"/>
          <p:cNvSpPr/>
          <p:nvPr/>
        </p:nvSpPr>
        <p:spPr>
          <a:xfrm flipH="1" rot="10800000">
            <a:off x="-1118653" y="1032"/>
            <a:ext cx="3100650" cy="6856965"/>
          </a:xfrm>
          <a:custGeom>
            <a:rect b="b" l="l" r="r" t="t"/>
            <a:pathLst>
              <a:path extrusionOk="0" h="120000" w="120000">
                <a:moveTo>
                  <a:pt x="69972" y="279"/>
                </a:moveTo>
                <a:lnTo>
                  <a:pt x="43516" y="0"/>
                </a:lnTo>
                <a:cubicBezTo>
                  <a:pt x="43613" y="40000"/>
                  <a:pt x="43710" y="80000"/>
                  <a:pt x="43807" y="119999"/>
                </a:cubicBezTo>
                <a:lnTo>
                  <a:pt x="60871" y="119678"/>
                </a:lnTo>
                <a:cubicBezTo>
                  <a:pt x="120000" y="81127"/>
                  <a:pt x="0" y="54304"/>
                  <a:pt x="69972" y="279"/>
                </a:cubicBezTo>
                <a:close/>
              </a:path>
            </a:pathLst>
          </a:custGeom>
          <a:gradFill>
            <a:gsLst>
              <a:gs pos="0">
                <a:srgbClr val="549FFF">
                  <a:alpha val="52941"/>
                </a:srgbClr>
              </a:gs>
              <a:gs pos="41000">
                <a:srgbClr val="003171">
                  <a:alpha val="52941"/>
                </a:srgbClr>
              </a:gs>
              <a:gs pos="100000">
                <a:srgbClr val="003171">
                  <a:alpha val="52941"/>
                </a:srgbClr>
              </a:gs>
            </a:gsLst>
            <a:path path="circle">
              <a:fillToRect r="100%" t="100%"/>
            </a:path>
            <a:tileRect b="-100%" l="-10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3"/>
          <p:cNvSpPr/>
          <p:nvPr/>
        </p:nvSpPr>
        <p:spPr>
          <a:xfrm rot="10800000">
            <a:off x="8088846" y="-12730"/>
            <a:ext cx="1100666" cy="6870732"/>
          </a:xfrm>
          <a:custGeom>
            <a:rect b="b" l="l" r="r" t="t"/>
            <a:pathLst>
              <a:path extrusionOk="0" h="120000" w="120000">
                <a:moveTo>
                  <a:pt x="0" y="203"/>
                </a:moveTo>
                <a:lnTo>
                  <a:pt x="104307" y="0"/>
                </a:lnTo>
                <a:cubicBezTo>
                  <a:pt x="3692" y="59332"/>
                  <a:pt x="24000" y="78147"/>
                  <a:pt x="120000" y="120000"/>
                </a:cubicBezTo>
                <a:lnTo>
                  <a:pt x="0" y="120000"/>
                </a:lnTo>
                <a:lnTo>
                  <a:pt x="0" y="203"/>
                </a:lnTo>
                <a:close/>
              </a:path>
            </a:pathLst>
          </a:custGeom>
          <a:gradFill>
            <a:gsLst>
              <a:gs pos="0">
                <a:srgbClr val="003171"/>
              </a:gs>
              <a:gs pos="100000">
                <a:srgbClr val="65A8FF"/>
              </a:gs>
            </a:gsLst>
            <a:lin ang="57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3"/>
          <p:cNvSpPr txBox="1"/>
          <p:nvPr>
            <p:ph type="title"/>
          </p:nvPr>
        </p:nvSpPr>
        <p:spPr>
          <a:xfrm>
            <a:off x="457200" y="274637"/>
            <a:ext cx="8229600" cy="13256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9" name="Google Shape;29;p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30" name="Google Shape;30;p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1" name="Google Shape;31;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2" name="Google Shape;32;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35" name="Google Shape;35;p5"/>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36" name="Google Shape;36;p5"/>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noAutofit/>
          </a:bodyPr>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37" name="Google Shape;37;p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8" name="Google Shape;38;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9" name="Google Shape;39;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0" name="Shape 40"/>
        <p:cNvGrpSpPr/>
        <p:nvPr/>
      </p:nvGrpSpPr>
      <p:grpSpPr>
        <a:xfrm>
          <a:off x="0" y="0"/>
          <a:ext cx="0" cy="0"/>
          <a:chOff x="0" y="0"/>
          <a:chExt cx="0" cy="0"/>
        </a:xfrm>
      </p:grpSpPr>
      <p:sp>
        <p:nvSpPr>
          <p:cNvPr id="41" name="Google Shape;41;p6"/>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1" i="0" sz="4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42" name="Google Shape;42;p6"/>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00"/>
              </a:spcBef>
              <a:spcAft>
                <a:spcPts val="0"/>
              </a:spcAft>
              <a:buClr>
                <a:schemeClr val="lt1"/>
              </a:buClr>
              <a:buSzPts val="32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spcBef>
                <a:spcPts val="360"/>
              </a:spcBef>
              <a:spcAft>
                <a:spcPts val="0"/>
              </a:spcAft>
              <a:buClr>
                <a:schemeClr val="lt1"/>
              </a:buClr>
              <a:buSzPts val="2800"/>
              <a:buFont typeface="Arial"/>
              <a:buNone/>
              <a:defRPr b="0" i="0" sz="1800" u="none" cap="none" strike="noStrike">
                <a:solidFill>
                  <a:schemeClr val="lt1"/>
                </a:solidFill>
                <a:latin typeface="Calibri"/>
                <a:ea typeface="Calibri"/>
                <a:cs typeface="Calibri"/>
                <a:sym typeface="Calibri"/>
              </a:defRPr>
            </a:lvl2pPr>
            <a:lvl3pPr indent="-228600" lvl="2" marL="1371600" marR="0" rtl="0" algn="l">
              <a:spcBef>
                <a:spcPts val="320"/>
              </a:spcBef>
              <a:spcAft>
                <a:spcPts val="0"/>
              </a:spcAft>
              <a:buClr>
                <a:schemeClr val="lt1"/>
              </a:buClr>
              <a:buSzPts val="2400"/>
              <a:buFont typeface="Arial"/>
              <a:buNone/>
              <a:defRPr b="0" i="0" sz="1600" u="none" cap="none" strike="noStrike">
                <a:solidFill>
                  <a:schemeClr val="lt1"/>
                </a:solidFill>
                <a:latin typeface="Calibri"/>
                <a:ea typeface="Calibri"/>
                <a:cs typeface="Calibri"/>
                <a:sym typeface="Calibri"/>
              </a:defRPr>
            </a:lvl3pPr>
            <a:lvl4pPr indent="-228600" lvl="3" marL="18288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4pPr>
            <a:lvl5pPr indent="-228600" lvl="4" marL="22860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5pPr>
            <a:lvl6pPr indent="-228600" lvl="5" marL="27432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6pPr>
            <a:lvl7pPr indent="-228600" lvl="6" marL="32004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7pPr>
            <a:lvl8pPr indent="-228600" lvl="7" marL="36576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8pPr>
            <a:lvl9pPr indent="-228600" lvl="8" marL="4114800" marR="0" rtl="0" algn="l">
              <a:spcBef>
                <a:spcPts val="280"/>
              </a:spcBef>
              <a:spcAft>
                <a:spcPts val="0"/>
              </a:spcAft>
              <a:buClr>
                <a:schemeClr val="lt1"/>
              </a:buClr>
              <a:buSzPts val="2000"/>
              <a:buFont typeface="Arial"/>
              <a:buNone/>
              <a:defRPr b="0" i="0" sz="1400" u="none" cap="none" strike="noStrike">
                <a:solidFill>
                  <a:schemeClr val="lt1"/>
                </a:solidFill>
                <a:latin typeface="Calibri"/>
                <a:ea typeface="Calibri"/>
                <a:cs typeface="Calibri"/>
                <a:sym typeface="Calibri"/>
              </a:defRPr>
            </a:lvl9pPr>
          </a:lstStyle>
          <a:p/>
        </p:txBody>
      </p:sp>
      <p:sp>
        <p:nvSpPr>
          <p:cNvPr id="43" name="Google Shape;43;p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4" name="Google Shape;44;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5" name="Google Shape;45;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6" name="Shape 46"/>
        <p:cNvGrpSpPr/>
        <p:nvPr/>
      </p:nvGrpSpPr>
      <p:grpSpPr>
        <a:xfrm>
          <a:off x="0" y="0"/>
          <a:ext cx="0" cy="0"/>
          <a:chOff x="0" y="0"/>
          <a:chExt cx="0" cy="0"/>
        </a:xfrm>
      </p:grpSpPr>
      <p:sp>
        <p:nvSpPr>
          <p:cNvPr id="47" name="Google Shape;47;p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8" name="Google Shape;48;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9" name="Google Shape;49;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0" name="Shape 50"/>
        <p:cNvGrpSpPr/>
        <p:nvPr/>
      </p:nvGrpSpPr>
      <p:grpSpPr>
        <a:xfrm>
          <a:off x="0" y="0"/>
          <a:ext cx="0" cy="0"/>
          <a:chOff x="0" y="0"/>
          <a:chExt cx="0" cy="0"/>
        </a:xfrm>
      </p:grpSpPr>
      <p:sp>
        <p:nvSpPr>
          <p:cNvPr id="51" name="Google Shape;51;p8"/>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52" name="Google Shape;52;p8"/>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228600" lvl="2" marL="1371600" marR="0" rtl="0" algn="l">
              <a:spcBef>
                <a:spcPts val="36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228600" lvl="3" marL="1828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228600" lvl="4" marL="22860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228600" lvl="5" marL="27432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228600" lvl="6" marL="32004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228600" lvl="7" marL="36576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228600" lvl="8" marL="4114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53" name="Google Shape;53;p8"/>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54" name="Google Shape;54;p8"/>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lt1"/>
              </a:buClr>
              <a:buSzPts val="32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spcBef>
                <a:spcPts val="400"/>
              </a:spcBef>
              <a:spcAft>
                <a:spcPts val="0"/>
              </a:spcAft>
              <a:buClr>
                <a:schemeClr val="lt1"/>
              </a:buClr>
              <a:buSzPts val="2800"/>
              <a:buFont typeface="Arial"/>
              <a:buNone/>
              <a:defRPr b="1" i="0" sz="2000" u="none" cap="none" strike="noStrike">
                <a:solidFill>
                  <a:schemeClr val="lt1"/>
                </a:solidFill>
                <a:latin typeface="Calibri"/>
                <a:ea typeface="Calibri"/>
                <a:cs typeface="Calibri"/>
                <a:sym typeface="Calibri"/>
              </a:defRPr>
            </a:lvl2pPr>
            <a:lvl3pPr indent="-228600" lvl="2" marL="1371600" marR="0" rtl="0" algn="l">
              <a:spcBef>
                <a:spcPts val="360"/>
              </a:spcBef>
              <a:spcAft>
                <a:spcPts val="0"/>
              </a:spcAft>
              <a:buClr>
                <a:schemeClr val="lt1"/>
              </a:buClr>
              <a:buSzPts val="2400"/>
              <a:buFont typeface="Arial"/>
              <a:buNone/>
              <a:defRPr b="1" i="0" sz="1800" u="none" cap="none" strike="noStrike">
                <a:solidFill>
                  <a:schemeClr val="lt1"/>
                </a:solidFill>
                <a:latin typeface="Calibri"/>
                <a:ea typeface="Calibri"/>
                <a:cs typeface="Calibri"/>
                <a:sym typeface="Calibri"/>
              </a:defRPr>
            </a:lvl3pPr>
            <a:lvl4pPr indent="-228600" lvl="3" marL="1828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4pPr>
            <a:lvl5pPr indent="-228600" lvl="4" marL="22860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5pPr>
            <a:lvl6pPr indent="-228600" lvl="5" marL="27432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6pPr>
            <a:lvl7pPr indent="-228600" lvl="6" marL="32004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7pPr>
            <a:lvl8pPr indent="-228600" lvl="7" marL="36576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8pPr>
            <a:lvl9pPr indent="-228600" lvl="8" marL="4114800" marR="0" rtl="0" algn="l">
              <a:spcBef>
                <a:spcPts val="320"/>
              </a:spcBef>
              <a:spcAft>
                <a:spcPts val="0"/>
              </a:spcAft>
              <a:buClr>
                <a:schemeClr val="lt1"/>
              </a:buClr>
              <a:buSzPts val="2000"/>
              <a:buFont typeface="Arial"/>
              <a:buNone/>
              <a:defRPr b="1" i="0" sz="1600" u="none" cap="none" strike="noStrike">
                <a:solidFill>
                  <a:schemeClr val="lt1"/>
                </a:solidFill>
                <a:latin typeface="Calibri"/>
                <a:ea typeface="Calibri"/>
                <a:cs typeface="Calibri"/>
                <a:sym typeface="Calibri"/>
              </a:defRPr>
            </a:lvl9pPr>
          </a:lstStyle>
          <a:p/>
        </p:txBody>
      </p:sp>
      <p:sp>
        <p:nvSpPr>
          <p:cNvPr id="55" name="Google Shape;55;p8"/>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noAutofit/>
          </a:bodyPr>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56" name="Google Shape;56;p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7" name="Google Shape;57;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8" name="Google Shape;58;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9" name="Shape 59"/>
        <p:cNvGrpSpPr/>
        <p:nvPr/>
      </p:nvGrpSpPr>
      <p:grpSpPr>
        <a:xfrm>
          <a:off x="0" y="0"/>
          <a:ext cx="0" cy="0"/>
          <a:chOff x="0" y="0"/>
          <a:chExt cx="0" cy="0"/>
        </a:xfrm>
      </p:grpSpPr>
      <p:sp>
        <p:nvSpPr>
          <p:cNvPr id="60" name="Google Shape;60;p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1" name="Google Shape;61;p9"/>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2" name="Google Shape;62;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3" name="Google Shape;63;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4" name="Shape 64"/>
        <p:cNvGrpSpPr/>
        <p:nvPr/>
      </p:nvGrpSpPr>
      <p:grpSpPr>
        <a:xfrm>
          <a:off x="0" y="0"/>
          <a:ext cx="0" cy="0"/>
          <a:chOff x="0" y="0"/>
          <a:chExt cx="0" cy="0"/>
        </a:xfrm>
      </p:grpSpPr>
      <p:sp>
        <p:nvSpPr>
          <p:cNvPr id="65" name="Google Shape;65;p10"/>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chemeClr val="lt1"/>
              </a:buClr>
              <a:buSzPts val="1400"/>
              <a:buFont typeface="Calibri"/>
              <a:buNone/>
              <a:defRPr b="1" i="0" sz="20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66" name="Google Shape;66;p10"/>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67" name="Google Shape;67;p10"/>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280"/>
              </a:spcBef>
              <a:spcAft>
                <a:spcPts val="0"/>
              </a:spcAft>
              <a:buClr>
                <a:schemeClr val="lt1"/>
              </a:buClr>
              <a:buSzPts val="32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spcBef>
                <a:spcPts val="240"/>
              </a:spcBef>
              <a:spcAft>
                <a:spcPts val="0"/>
              </a:spcAft>
              <a:buClr>
                <a:schemeClr val="lt1"/>
              </a:buClr>
              <a:buSzPts val="2800"/>
              <a:buFont typeface="Arial"/>
              <a:buNone/>
              <a:defRPr b="0" i="0" sz="1200" u="none" cap="none" strike="noStrike">
                <a:solidFill>
                  <a:schemeClr val="lt1"/>
                </a:solidFill>
                <a:latin typeface="Calibri"/>
                <a:ea typeface="Calibri"/>
                <a:cs typeface="Calibri"/>
                <a:sym typeface="Calibri"/>
              </a:defRPr>
            </a:lvl2pPr>
            <a:lvl3pPr indent="-228600" lvl="2" marL="1371600" marR="0" rtl="0" algn="l">
              <a:spcBef>
                <a:spcPts val="200"/>
              </a:spcBef>
              <a:spcAft>
                <a:spcPts val="0"/>
              </a:spcAft>
              <a:buClr>
                <a:schemeClr val="lt1"/>
              </a:buClr>
              <a:buSzPts val="2400"/>
              <a:buFont typeface="Arial"/>
              <a:buNone/>
              <a:defRPr b="0" i="0" sz="1000" u="none" cap="none" strike="noStrike">
                <a:solidFill>
                  <a:schemeClr val="lt1"/>
                </a:solidFill>
                <a:latin typeface="Calibri"/>
                <a:ea typeface="Calibri"/>
                <a:cs typeface="Calibri"/>
                <a:sym typeface="Calibri"/>
              </a:defRPr>
            </a:lvl3pPr>
            <a:lvl4pPr indent="-228600" lvl="3" marL="1828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spcBef>
                <a:spcPts val="180"/>
              </a:spcBef>
              <a:spcAft>
                <a:spcPts val="0"/>
              </a:spcAft>
              <a:buClr>
                <a:schemeClr val="lt1"/>
              </a:buClr>
              <a:buSzPts val="2000"/>
              <a:buFont typeface="Arial"/>
              <a:buNone/>
              <a:defRPr b="0" i="0" sz="900" u="none" cap="none" strike="noStrike">
                <a:solidFill>
                  <a:schemeClr val="lt1"/>
                </a:solidFill>
                <a:latin typeface="Calibri"/>
                <a:ea typeface="Calibri"/>
                <a:cs typeface="Calibri"/>
                <a:sym typeface="Calibri"/>
              </a:defRPr>
            </a:lvl9pPr>
          </a:lstStyle>
          <a:p/>
        </p:txBody>
      </p:sp>
      <p:sp>
        <p:nvSpPr>
          <p:cNvPr id="68" name="Google Shape;68;p1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9" name="Google Shape;69;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sz="1200">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0" name="Google Shape;70;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chemeClr val="lt1"/>
                </a:solidFill>
                <a:latin typeface="Calibri"/>
                <a:ea typeface="Calibri"/>
                <a:cs typeface="Calibri"/>
                <a:sym typeface="Calibri"/>
              </a:defRPr>
            </a:lvl1pPr>
            <a:lvl2pPr indent="0" lvl="1" marL="0" marR="0" rtl="0" algn="r">
              <a:spcBef>
                <a:spcPts val="0"/>
              </a:spcBef>
              <a:buNone/>
              <a:defRPr sz="1200">
                <a:solidFill>
                  <a:schemeClr val="lt1"/>
                </a:solidFill>
                <a:latin typeface="Calibri"/>
                <a:ea typeface="Calibri"/>
                <a:cs typeface="Calibri"/>
                <a:sym typeface="Calibri"/>
              </a:defRPr>
            </a:lvl2pPr>
            <a:lvl3pPr indent="0" lvl="2" marL="0" marR="0" rtl="0" algn="r">
              <a:spcBef>
                <a:spcPts val="0"/>
              </a:spcBef>
              <a:buNone/>
              <a:defRPr sz="1200">
                <a:solidFill>
                  <a:schemeClr val="lt1"/>
                </a:solidFill>
                <a:latin typeface="Calibri"/>
                <a:ea typeface="Calibri"/>
                <a:cs typeface="Calibri"/>
                <a:sym typeface="Calibri"/>
              </a:defRPr>
            </a:lvl3pPr>
            <a:lvl4pPr indent="0" lvl="3" marL="0" marR="0" rtl="0" algn="r">
              <a:spcBef>
                <a:spcPts val="0"/>
              </a:spcBef>
              <a:buNone/>
              <a:defRPr sz="1200">
                <a:solidFill>
                  <a:schemeClr val="lt1"/>
                </a:solidFill>
                <a:latin typeface="Calibri"/>
                <a:ea typeface="Calibri"/>
                <a:cs typeface="Calibri"/>
                <a:sym typeface="Calibri"/>
              </a:defRPr>
            </a:lvl4pPr>
            <a:lvl5pPr indent="0" lvl="4" marL="0" marR="0" rtl="0" algn="r">
              <a:spcBef>
                <a:spcPts val="0"/>
              </a:spcBef>
              <a:buNone/>
              <a:defRPr sz="1200">
                <a:solidFill>
                  <a:schemeClr val="lt1"/>
                </a:solidFill>
                <a:latin typeface="Calibri"/>
                <a:ea typeface="Calibri"/>
                <a:cs typeface="Calibri"/>
                <a:sym typeface="Calibri"/>
              </a:defRPr>
            </a:lvl5pPr>
            <a:lvl6pPr indent="0" lvl="5" marL="0" marR="0" rtl="0" algn="r">
              <a:spcBef>
                <a:spcPts val="0"/>
              </a:spcBef>
              <a:buNone/>
              <a:defRPr sz="1200">
                <a:solidFill>
                  <a:schemeClr val="lt1"/>
                </a:solidFill>
                <a:latin typeface="Calibri"/>
                <a:ea typeface="Calibri"/>
                <a:cs typeface="Calibri"/>
                <a:sym typeface="Calibri"/>
              </a:defRPr>
            </a:lvl6pPr>
            <a:lvl7pPr indent="0" lvl="6" marL="0" marR="0" rtl="0" algn="r">
              <a:spcBef>
                <a:spcPts val="0"/>
              </a:spcBef>
              <a:buNone/>
              <a:defRPr sz="1200">
                <a:solidFill>
                  <a:schemeClr val="lt1"/>
                </a:solidFill>
                <a:latin typeface="Calibri"/>
                <a:ea typeface="Calibri"/>
                <a:cs typeface="Calibri"/>
                <a:sym typeface="Calibri"/>
              </a:defRPr>
            </a:lvl7pPr>
            <a:lvl8pPr indent="0" lvl="7" marL="0" marR="0" rtl="0" algn="r">
              <a:spcBef>
                <a:spcPts val="0"/>
              </a:spcBef>
              <a:buNone/>
              <a:defRPr sz="1200">
                <a:solidFill>
                  <a:schemeClr val="lt1"/>
                </a:solidFill>
                <a:latin typeface="Calibri"/>
                <a:ea typeface="Calibri"/>
                <a:cs typeface="Calibri"/>
                <a:sym typeface="Calibri"/>
              </a:defRPr>
            </a:lvl8pPr>
            <a:lvl9pPr indent="0" lvl="8" marL="0" marR="0" rtl="0" algn="r">
              <a:spcBef>
                <a:spcPts val="0"/>
              </a:spcBef>
              <a:buNone/>
              <a:defRPr sz="12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lt1"/>
              </a:buClr>
              <a:buSzPts val="1400"/>
              <a:buFont typeface="Calibri"/>
              <a:buNone/>
              <a:defRPr b="0" i="0" sz="4400" u="none" cap="none" strike="noStrike">
                <a:solidFill>
                  <a:schemeClr val="lt1"/>
                </a:solidFill>
                <a:latin typeface="Calibri"/>
                <a:ea typeface="Calibri"/>
                <a:cs typeface="Calibri"/>
                <a:sym typeface="Calibri"/>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hyperlink" Target="http://www.youtube.com/watch?v=khOP2a1zL9s" TargetMode="Externa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2.png"/><Relationship Id="rId5" Type="http://schemas.openxmlformats.org/officeDocument/2006/relationships/image" Target="../media/image2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23.png"/><Relationship Id="rId5"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8.jpg"/><Relationship Id="rId4" Type="http://schemas.openxmlformats.org/officeDocument/2006/relationships/hyperlink" Target="http://www.youtube.com/watch?v=i9GiLBXWAHI" TargetMode="External"/><Relationship Id="rId5" Type="http://schemas.openxmlformats.org/officeDocument/2006/relationships/image" Target="../media/image3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www.nature.com/neuro/journal/v18/n9/fig_tab/nn.4091_SV1.html?cookies=accepted" TargetMode="External"/><Relationship Id="rId4" Type="http://schemas.openxmlformats.org/officeDocument/2006/relationships/hyperlink" Target="https://www.youtube.com/watch?v=7Mmsah0v9Qc" TargetMode="External"/><Relationship Id="rId5" Type="http://schemas.openxmlformats.org/officeDocument/2006/relationships/image" Target="../media/image37.png"/><Relationship Id="rId6" Type="http://schemas.openxmlformats.org/officeDocument/2006/relationships/image" Target="../media/image29.jpg"/><Relationship Id="rId7" Type="http://schemas.openxmlformats.org/officeDocument/2006/relationships/image" Target="../media/image34.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4"/>
          <p:cNvPicPr preferRelativeResize="0"/>
          <p:nvPr/>
        </p:nvPicPr>
        <p:blipFill rotWithShape="1">
          <a:blip r:embed="rId3">
            <a:alphaModFix amt="58999"/>
          </a:blip>
          <a:srcRect b="0" l="0" r="0" t="0"/>
          <a:stretch/>
        </p:blipFill>
        <p:spPr>
          <a:xfrm>
            <a:off x="0" y="0"/>
            <a:ext cx="9144000" cy="6858000"/>
          </a:xfrm>
          <a:prstGeom prst="rect">
            <a:avLst/>
          </a:prstGeom>
          <a:noFill/>
          <a:ln>
            <a:noFill/>
          </a:ln>
        </p:spPr>
      </p:pic>
      <p:sp>
        <p:nvSpPr>
          <p:cNvPr id="95" name="Google Shape;95;p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Advanced Methods in Neuroscience</a:t>
            </a:r>
            <a:endParaRPr b="0" i="0" sz="4400" u="none" cap="none" strike="noStrike">
              <a:solidFill>
                <a:schemeClr val="lt1"/>
              </a:solidFill>
              <a:latin typeface="Calibri"/>
              <a:ea typeface="Calibri"/>
              <a:cs typeface="Calibri"/>
              <a:sym typeface="Calibri"/>
            </a:endParaRPr>
          </a:p>
        </p:txBody>
      </p:sp>
      <p:sp>
        <p:nvSpPr>
          <p:cNvPr id="96" name="Google Shape;96;p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Font typeface="Arial"/>
              <a:buNone/>
            </a:pPr>
            <a:r>
              <a:rPr b="0" i="0" lang="en-US" sz="3200" u="none" cap="none" strike="noStrike">
                <a:solidFill>
                  <a:schemeClr val="lt1"/>
                </a:solidFill>
                <a:latin typeface="Calibri"/>
                <a:ea typeface="Calibri"/>
                <a:cs typeface="Calibri"/>
                <a:sym typeface="Calibri"/>
              </a:rPr>
              <a:t>Columbia University</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353114" y="274638"/>
            <a:ext cx="8453783"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959" u="none" cap="none" strike="noStrike">
                <a:solidFill>
                  <a:schemeClr val="lt1"/>
                </a:solidFill>
                <a:latin typeface="Calibri"/>
                <a:ea typeface="Calibri"/>
                <a:cs typeface="Calibri"/>
                <a:sym typeface="Calibri"/>
              </a:rPr>
              <a:t>How do we know what the brain does?</a:t>
            </a:r>
            <a:endParaRPr b="0" i="0" sz="3959" u="none" cap="none" strike="noStrike">
              <a:solidFill>
                <a:schemeClr val="lt1"/>
              </a:solidFill>
              <a:latin typeface="Calibri"/>
              <a:ea typeface="Calibri"/>
              <a:cs typeface="Calibri"/>
              <a:sym typeface="Calibri"/>
            </a:endParaRPr>
          </a:p>
        </p:txBody>
      </p:sp>
      <p:pic>
        <p:nvPicPr>
          <p:cNvPr id="162" name="Google Shape;162;p23"/>
          <p:cNvPicPr preferRelativeResize="0"/>
          <p:nvPr/>
        </p:nvPicPr>
        <p:blipFill rotWithShape="1">
          <a:blip r:embed="rId3">
            <a:alphaModFix/>
          </a:blip>
          <a:srcRect b="0" l="0" r="0" t="0"/>
          <a:stretch/>
        </p:blipFill>
        <p:spPr>
          <a:xfrm>
            <a:off x="2277034" y="1925769"/>
            <a:ext cx="4542672" cy="3045824"/>
          </a:xfrm>
          <a:prstGeom prst="rect">
            <a:avLst/>
          </a:prstGeom>
          <a:noFill/>
          <a:ln>
            <a:noFill/>
          </a:ln>
        </p:spPr>
      </p:pic>
      <p:sp>
        <p:nvSpPr>
          <p:cNvPr id="163" name="Google Shape;163;p23"/>
          <p:cNvSpPr/>
          <p:nvPr/>
        </p:nvSpPr>
        <p:spPr>
          <a:xfrm>
            <a:off x="1565957" y="5184530"/>
            <a:ext cx="6042390" cy="70788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lt1"/>
                </a:solidFill>
                <a:latin typeface="Calibri"/>
                <a:ea typeface="Calibri"/>
                <a:cs typeface="Calibri"/>
                <a:sym typeface="Calibri"/>
              </a:rPr>
              <a:t>How do we study the brain?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Neuropsychology: Phrenology</a:t>
            </a:r>
            <a:endParaRPr/>
          </a:p>
        </p:txBody>
      </p:sp>
      <p:sp>
        <p:nvSpPr>
          <p:cNvPr id="170" name="Google Shape;170;p24"/>
          <p:cNvSpPr txBox="1"/>
          <p:nvPr>
            <p:ph idx="2" type="body"/>
          </p:nvPr>
        </p:nvSpPr>
        <p:spPr>
          <a:xfrm>
            <a:off x="4648200" y="1600200"/>
            <a:ext cx="4038600" cy="45261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US">
                <a:solidFill>
                  <a:srgbClr val="FFFFFF"/>
                </a:solidFill>
                <a:latin typeface="Arial"/>
                <a:ea typeface="Arial"/>
                <a:cs typeface="Arial"/>
                <a:sym typeface="Arial"/>
              </a:rPr>
              <a:t>•</a:t>
            </a:r>
            <a:r>
              <a:rPr lang="en-US">
                <a:solidFill>
                  <a:srgbClr val="FFFFFF"/>
                </a:solidFill>
              </a:rPr>
              <a:t>Franz Josef Gall: 1796</a:t>
            </a:r>
            <a:endParaRPr>
              <a:solidFill>
                <a:srgbClr val="FFFFFF"/>
              </a:solidFill>
            </a:endParaRPr>
          </a:p>
          <a:p>
            <a:pPr indent="0" lvl="0" marL="0" rtl="0" algn="l">
              <a:lnSpc>
                <a:spcPct val="90000"/>
              </a:lnSpc>
              <a:spcBef>
                <a:spcPts val="1000"/>
              </a:spcBef>
              <a:spcAft>
                <a:spcPts val="0"/>
              </a:spcAft>
              <a:buClr>
                <a:schemeClr val="dk1"/>
              </a:buClr>
              <a:buSzPts val="1100"/>
              <a:buFont typeface="Arial"/>
              <a:buNone/>
            </a:pPr>
            <a:r>
              <a:rPr lang="en-US">
                <a:solidFill>
                  <a:srgbClr val="FFFFFF"/>
                </a:solidFill>
                <a:latin typeface="Arial"/>
                <a:ea typeface="Arial"/>
                <a:cs typeface="Arial"/>
                <a:sym typeface="Arial"/>
              </a:rPr>
              <a:t>•</a:t>
            </a:r>
            <a:r>
              <a:rPr lang="en-US">
                <a:solidFill>
                  <a:srgbClr val="FFFFFF"/>
                </a:solidFill>
              </a:rPr>
              <a:t>Certain brain areas have specific functions</a:t>
            </a:r>
            <a:endParaRPr>
              <a:solidFill>
                <a:srgbClr val="FFFFFF"/>
              </a:solidFill>
            </a:endParaRPr>
          </a:p>
          <a:p>
            <a:pPr indent="0" lvl="0" marL="0" rtl="0" algn="l">
              <a:lnSpc>
                <a:spcPct val="90000"/>
              </a:lnSpc>
              <a:spcBef>
                <a:spcPts val="1000"/>
              </a:spcBef>
              <a:spcAft>
                <a:spcPts val="0"/>
              </a:spcAft>
              <a:buClr>
                <a:schemeClr val="dk1"/>
              </a:buClr>
              <a:buSzPts val="1100"/>
              <a:buFont typeface="Arial"/>
              <a:buNone/>
            </a:pPr>
            <a:r>
              <a:rPr lang="en-US">
                <a:solidFill>
                  <a:srgbClr val="FFFFFF"/>
                </a:solidFill>
                <a:latin typeface="Arial"/>
                <a:ea typeface="Arial"/>
                <a:cs typeface="Arial"/>
                <a:sym typeface="Arial"/>
              </a:rPr>
              <a:t>•</a:t>
            </a:r>
            <a:r>
              <a:rPr lang="en-US">
                <a:solidFill>
                  <a:srgbClr val="FFFFFF"/>
                </a:solidFill>
              </a:rPr>
              <a:t>Popular in early 1800s</a:t>
            </a:r>
            <a:endParaRPr>
              <a:solidFill>
                <a:srgbClr val="FFFFFF"/>
              </a:solidFill>
            </a:endParaRPr>
          </a:p>
          <a:p>
            <a:pPr indent="0" lvl="0" marL="0" rtl="0" algn="l">
              <a:lnSpc>
                <a:spcPct val="90000"/>
              </a:lnSpc>
              <a:spcBef>
                <a:spcPts val="1000"/>
              </a:spcBef>
              <a:spcAft>
                <a:spcPts val="0"/>
              </a:spcAft>
              <a:buNone/>
            </a:pPr>
            <a:r>
              <a:rPr lang="en-US">
                <a:solidFill>
                  <a:srgbClr val="FFFFFF"/>
                </a:solidFill>
                <a:latin typeface="Arial"/>
                <a:ea typeface="Arial"/>
                <a:cs typeface="Arial"/>
                <a:sym typeface="Arial"/>
              </a:rPr>
              <a:t>•</a:t>
            </a:r>
            <a:r>
              <a:rPr lang="en-US">
                <a:solidFill>
                  <a:srgbClr val="FFFFFF"/>
                </a:solidFill>
              </a:rPr>
              <a:t>On the right track, but got carried away</a:t>
            </a:r>
            <a:endParaRPr>
              <a:solidFill>
                <a:srgbClr val="FFFFFF"/>
              </a:solidFill>
            </a:endParaRPr>
          </a:p>
        </p:txBody>
      </p:sp>
      <p:pic>
        <p:nvPicPr>
          <p:cNvPr id="171" name="Google Shape;171;p24"/>
          <p:cNvPicPr preferRelativeResize="0"/>
          <p:nvPr/>
        </p:nvPicPr>
        <p:blipFill>
          <a:blip r:embed="rId3">
            <a:alphaModFix/>
          </a:blip>
          <a:stretch>
            <a:fillRect/>
          </a:stretch>
        </p:blipFill>
        <p:spPr>
          <a:xfrm>
            <a:off x="837675" y="1686775"/>
            <a:ext cx="3486150" cy="4352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Neuropsychology: Lesion studies</a:t>
            </a:r>
            <a:endParaRPr/>
          </a:p>
        </p:txBody>
      </p:sp>
      <p:sp>
        <p:nvSpPr>
          <p:cNvPr id="178" name="Google Shape;178;p25"/>
          <p:cNvSpPr txBox="1"/>
          <p:nvPr>
            <p:ph idx="2" type="body"/>
          </p:nvPr>
        </p:nvSpPr>
        <p:spPr>
          <a:xfrm>
            <a:off x="4648200" y="1600200"/>
            <a:ext cx="4038600" cy="45261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US">
                <a:solidFill>
                  <a:srgbClr val="FFFFFF"/>
                </a:solidFill>
                <a:latin typeface="Arial"/>
                <a:ea typeface="Arial"/>
                <a:cs typeface="Arial"/>
                <a:sym typeface="Arial"/>
              </a:rPr>
              <a:t>•</a:t>
            </a:r>
            <a:r>
              <a:rPr lang="en-US">
                <a:solidFill>
                  <a:srgbClr val="FFFFFF"/>
                </a:solidFill>
              </a:rPr>
              <a:t>Jean Pierre Flourens: 1825</a:t>
            </a:r>
            <a:endParaRPr>
              <a:solidFill>
                <a:srgbClr val="FFFFFF"/>
              </a:solidFill>
            </a:endParaRPr>
          </a:p>
          <a:p>
            <a:pPr indent="0" lvl="0" marL="0" rtl="0" algn="l">
              <a:lnSpc>
                <a:spcPct val="90000"/>
              </a:lnSpc>
              <a:spcBef>
                <a:spcPts val="1000"/>
              </a:spcBef>
              <a:spcAft>
                <a:spcPts val="0"/>
              </a:spcAft>
              <a:buClr>
                <a:schemeClr val="dk1"/>
              </a:buClr>
              <a:buSzPts val="1100"/>
              <a:buFont typeface="Arial"/>
              <a:buNone/>
            </a:pPr>
            <a:r>
              <a:rPr lang="en-US">
                <a:solidFill>
                  <a:srgbClr val="FFFFFF"/>
                </a:solidFill>
                <a:latin typeface="Arial"/>
                <a:ea typeface="Arial"/>
                <a:cs typeface="Arial"/>
                <a:sym typeface="Arial"/>
              </a:rPr>
              <a:t>•</a:t>
            </a:r>
            <a:r>
              <a:rPr lang="en-US">
                <a:solidFill>
                  <a:srgbClr val="FFFFFF"/>
                </a:solidFill>
              </a:rPr>
              <a:t>Followed up on Gall’s studies</a:t>
            </a:r>
            <a:endParaRPr>
              <a:solidFill>
                <a:srgbClr val="FFFFFF"/>
              </a:solidFill>
            </a:endParaRPr>
          </a:p>
          <a:p>
            <a:pPr indent="0" lvl="0" marL="0" rtl="0" algn="l">
              <a:lnSpc>
                <a:spcPct val="90000"/>
              </a:lnSpc>
              <a:spcBef>
                <a:spcPts val="1000"/>
              </a:spcBef>
              <a:spcAft>
                <a:spcPts val="0"/>
              </a:spcAft>
              <a:buNone/>
            </a:pPr>
            <a:r>
              <a:rPr lang="en-US">
                <a:solidFill>
                  <a:srgbClr val="FFFFFF"/>
                </a:solidFill>
                <a:latin typeface="Arial"/>
                <a:ea typeface="Arial"/>
                <a:cs typeface="Arial"/>
                <a:sym typeface="Arial"/>
              </a:rPr>
              <a:t>•</a:t>
            </a:r>
            <a:r>
              <a:rPr lang="en-US">
                <a:solidFill>
                  <a:srgbClr val="FFFFFF"/>
                </a:solidFill>
              </a:rPr>
              <a:t>Systematic lesions of pigeon and rabbit brains to study effect on behavior</a:t>
            </a:r>
            <a:endParaRPr>
              <a:solidFill>
                <a:srgbClr val="FFFFFF"/>
              </a:solidFill>
            </a:endParaRPr>
          </a:p>
        </p:txBody>
      </p:sp>
      <p:pic>
        <p:nvPicPr>
          <p:cNvPr id="179" name="Google Shape;179;p25"/>
          <p:cNvPicPr preferRelativeResize="0"/>
          <p:nvPr/>
        </p:nvPicPr>
        <p:blipFill rotWithShape="1">
          <a:blip r:embed="rId3">
            <a:alphaModFix/>
          </a:blip>
          <a:srcRect b="0" l="0" r="0" t="0"/>
          <a:stretch/>
        </p:blipFill>
        <p:spPr>
          <a:xfrm>
            <a:off x="546590" y="2161789"/>
            <a:ext cx="3781200" cy="2534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6"/>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Arial"/>
                <a:ea typeface="Arial"/>
                <a:cs typeface="Arial"/>
                <a:sym typeface="Arial"/>
              </a:rPr>
              <a:t>Neuropsychology: Injuries</a:t>
            </a:r>
            <a:endParaRPr/>
          </a:p>
        </p:txBody>
      </p:sp>
      <p:sp>
        <p:nvSpPr>
          <p:cNvPr id="186" name="Google Shape;186;p26"/>
          <p:cNvSpPr txBox="1"/>
          <p:nvPr>
            <p:ph idx="2" type="body"/>
          </p:nvPr>
        </p:nvSpPr>
        <p:spPr>
          <a:xfrm>
            <a:off x="4648200" y="1600200"/>
            <a:ext cx="4038600" cy="45261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0"/>
              </a:spcAft>
              <a:buClr>
                <a:schemeClr val="dk1"/>
              </a:buClr>
              <a:buSzPts val="1100"/>
              <a:buFont typeface="Arial"/>
              <a:buNone/>
            </a:pPr>
            <a:r>
              <a:rPr lang="en-US" sz="2600">
                <a:solidFill>
                  <a:srgbClr val="FFFFFF"/>
                </a:solidFill>
                <a:latin typeface="Arial"/>
                <a:ea typeface="Arial"/>
                <a:cs typeface="Arial"/>
                <a:sym typeface="Arial"/>
              </a:rPr>
              <a:t>•</a:t>
            </a:r>
            <a:r>
              <a:rPr lang="en-US" sz="2600">
                <a:solidFill>
                  <a:srgbClr val="FFFFFF"/>
                </a:solidFill>
              </a:rPr>
              <a:t>Paul Broca</a:t>
            </a:r>
            <a:endParaRPr sz="2600">
              <a:solidFill>
                <a:srgbClr val="FFFFFF"/>
              </a:solidFill>
            </a:endParaRPr>
          </a:p>
          <a:p>
            <a:pPr indent="0" lvl="0" marL="0" rtl="0" algn="l">
              <a:lnSpc>
                <a:spcPct val="90000"/>
              </a:lnSpc>
              <a:spcBef>
                <a:spcPts val="1000"/>
              </a:spcBef>
              <a:spcAft>
                <a:spcPts val="0"/>
              </a:spcAft>
              <a:buClr>
                <a:schemeClr val="dk1"/>
              </a:buClr>
              <a:buSzPts val="1100"/>
              <a:buFont typeface="Arial"/>
              <a:buNone/>
            </a:pPr>
            <a:r>
              <a:rPr lang="en-US" sz="2600">
                <a:solidFill>
                  <a:srgbClr val="FFFFFF"/>
                </a:solidFill>
                <a:latin typeface="Arial"/>
                <a:ea typeface="Arial"/>
                <a:cs typeface="Arial"/>
                <a:sym typeface="Arial"/>
              </a:rPr>
              <a:t>•</a:t>
            </a:r>
            <a:r>
              <a:rPr lang="en-US" sz="2600">
                <a:solidFill>
                  <a:srgbClr val="FFFFFF"/>
                </a:solidFill>
              </a:rPr>
              <a:t>Patient Tan: Normal mental function and speech comprehension but could only say the word “tan”</a:t>
            </a:r>
            <a:endParaRPr sz="2600">
              <a:solidFill>
                <a:srgbClr val="FFFFFF"/>
              </a:solidFill>
            </a:endParaRPr>
          </a:p>
          <a:p>
            <a:pPr indent="0" lvl="0" marL="0" rtl="0" algn="l">
              <a:lnSpc>
                <a:spcPct val="90000"/>
              </a:lnSpc>
              <a:spcBef>
                <a:spcPts val="1000"/>
              </a:spcBef>
              <a:spcAft>
                <a:spcPts val="0"/>
              </a:spcAft>
              <a:buClr>
                <a:schemeClr val="dk1"/>
              </a:buClr>
              <a:buSzPts val="1100"/>
              <a:buFont typeface="Arial"/>
              <a:buNone/>
            </a:pPr>
            <a:r>
              <a:rPr lang="en-US" sz="2600">
                <a:solidFill>
                  <a:srgbClr val="FFFFFF"/>
                </a:solidFill>
                <a:latin typeface="Arial"/>
                <a:ea typeface="Arial"/>
                <a:cs typeface="Arial"/>
                <a:sym typeface="Arial"/>
              </a:rPr>
              <a:t>•</a:t>
            </a:r>
            <a:r>
              <a:rPr lang="en-US" sz="2600">
                <a:solidFill>
                  <a:srgbClr val="FFFFFF"/>
                </a:solidFill>
              </a:rPr>
              <a:t>Broca predicted and found injury in left inferior frontal lobe</a:t>
            </a:r>
            <a:endParaRPr sz="2600">
              <a:solidFill>
                <a:srgbClr val="FFFFFF"/>
              </a:solidFill>
            </a:endParaRPr>
          </a:p>
          <a:p>
            <a:pPr indent="0" lvl="0" marL="0" rtl="0" algn="l">
              <a:lnSpc>
                <a:spcPct val="90000"/>
              </a:lnSpc>
              <a:spcBef>
                <a:spcPts val="1000"/>
              </a:spcBef>
              <a:spcAft>
                <a:spcPts val="0"/>
              </a:spcAft>
              <a:buClr>
                <a:schemeClr val="dk1"/>
              </a:buClr>
              <a:buSzPts val="1100"/>
              <a:buFont typeface="Arial"/>
              <a:buNone/>
            </a:pPr>
            <a:r>
              <a:rPr lang="en-US" sz="2600">
                <a:solidFill>
                  <a:srgbClr val="FFFFFF"/>
                </a:solidFill>
                <a:latin typeface="Arial"/>
                <a:ea typeface="Arial"/>
                <a:cs typeface="Arial"/>
                <a:sym typeface="Arial"/>
              </a:rPr>
              <a:t>•</a:t>
            </a:r>
            <a:r>
              <a:rPr lang="en-US" sz="2600">
                <a:solidFill>
                  <a:srgbClr val="FFFFFF"/>
                </a:solidFill>
              </a:rPr>
              <a:t>Broca’s aphasia: difficulty producing speech despite normal comprehension</a:t>
            </a:r>
            <a:endParaRPr sz="2600">
              <a:solidFill>
                <a:srgbClr val="FFFFFF"/>
              </a:solidFill>
            </a:endParaRPr>
          </a:p>
          <a:p>
            <a:pPr indent="-165100" lvl="0" marL="342900" rtl="0" algn="l">
              <a:spcBef>
                <a:spcPts val="560"/>
              </a:spcBef>
              <a:spcAft>
                <a:spcPts val="0"/>
              </a:spcAft>
              <a:buNone/>
            </a:pPr>
            <a:r>
              <a:t/>
            </a:r>
            <a:endParaRPr>
              <a:solidFill>
                <a:srgbClr val="FFFFFF"/>
              </a:solidFill>
              <a:latin typeface="Arial"/>
              <a:ea typeface="Arial"/>
              <a:cs typeface="Arial"/>
              <a:sym typeface="Arial"/>
            </a:endParaRPr>
          </a:p>
        </p:txBody>
      </p:sp>
      <p:pic>
        <p:nvPicPr>
          <p:cNvPr id="187" name="Google Shape;187;p26"/>
          <p:cNvPicPr preferRelativeResize="0"/>
          <p:nvPr/>
        </p:nvPicPr>
        <p:blipFill rotWithShape="1">
          <a:blip r:embed="rId3">
            <a:alphaModFix/>
          </a:blip>
          <a:srcRect b="0" l="0" r="0" t="0"/>
          <a:stretch/>
        </p:blipFill>
        <p:spPr>
          <a:xfrm>
            <a:off x="157880" y="2310301"/>
            <a:ext cx="4385100" cy="310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pic>
        <p:nvPicPr>
          <p:cNvPr descr="I had a hemorrhagic stroke at  the age of 45. I blog about my recovery at: http://myhappystroke.blogspot.com. Interview by my husband at Spaulding Rehab, at about five weeks after the stroke (March 2010). &#10; &#10;I was trying to answer the question, &quot;What is it like?&quot; (especially to have aphasia)? I was trying to say that my memories of those first few weeks were already fading. But I also thought that I had listened more intensely, because listening was all I could do." id="193" name="Google Shape;193;p27" title="Grace: Stroke survivor with Broca's aphasia, 5 weeks after stroke">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28"/>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Patient H.M.</a:t>
            </a:r>
            <a:endParaRPr/>
          </a:p>
        </p:txBody>
      </p:sp>
      <p:sp>
        <p:nvSpPr>
          <p:cNvPr id="200" name="Google Shape;200;p28"/>
          <p:cNvSpPr txBox="1"/>
          <p:nvPr>
            <p:ph idx="2" type="body"/>
          </p:nvPr>
        </p:nvSpPr>
        <p:spPr>
          <a:xfrm>
            <a:off x="4648200" y="1600200"/>
            <a:ext cx="4038600" cy="4526100"/>
          </a:xfrm>
          <a:prstGeom prst="rect">
            <a:avLst/>
          </a:prstGeom>
        </p:spPr>
        <p:txBody>
          <a:bodyPr anchorCtr="0" anchor="t" bIns="91425" lIns="91425" spcFirstLastPara="1" rIns="91425" wrap="square" tIns="91425">
            <a:noAutofit/>
          </a:bodyPr>
          <a:lstStyle/>
          <a:p>
            <a:pPr indent="-406400" lvl="0" marL="457200" rtl="0" algn="l">
              <a:spcBef>
                <a:spcPts val="560"/>
              </a:spcBef>
              <a:spcAft>
                <a:spcPts val="0"/>
              </a:spcAft>
              <a:buSzPts val="2800"/>
              <a:buChar char="●"/>
            </a:pPr>
            <a:r>
              <a:rPr lang="en-US"/>
              <a:t>Henry Molaison</a:t>
            </a:r>
            <a:endParaRPr/>
          </a:p>
          <a:p>
            <a:pPr indent="-406400" lvl="0" marL="457200" rtl="0" algn="l">
              <a:spcBef>
                <a:spcPts val="0"/>
              </a:spcBef>
              <a:spcAft>
                <a:spcPts val="0"/>
              </a:spcAft>
              <a:buSzPts val="2800"/>
              <a:buChar char="●"/>
            </a:pPr>
            <a:r>
              <a:rPr lang="en-US"/>
              <a:t>Severe seizures localized to medial temporal lobes</a:t>
            </a:r>
            <a:endParaRPr/>
          </a:p>
          <a:p>
            <a:pPr indent="-406400" lvl="0" marL="457200" rtl="0" algn="l">
              <a:spcBef>
                <a:spcPts val="0"/>
              </a:spcBef>
              <a:spcAft>
                <a:spcPts val="0"/>
              </a:spcAft>
              <a:buSzPts val="2800"/>
              <a:buChar char="●"/>
            </a:pPr>
            <a:r>
              <a:rPr lang="en-US"/>
              <a:t>Treatment: remove his medial temporal lobes!</a:t>
            </a:r>
            <a:endParaRPr/>
          </a:p>
          <a:p>
            <a:pPr indent="0" lvl="0" marL="0" rtl="0" algn="l">
              <a:spcBef>
                <a:spcPts val="560"/>
              </a:spcBef>
              <a:spcAft>
                <a:spcPts val="0"/>
              </a:spcAft>
              <a:buNone/>
            </a:pPr>
            <a:r>
              <a:t/>
            </a:r>
            <a:endParaRPr/>
          </a:p>
        </p:txBody>
      </p:sp>
      <p:pic>
        <p:nvPicPr>
          <p:cNvPr id="201" name="Google Shape;201;p28"/>
          <p:cNvPicPr preferRelativeResize="0"/>
          <p:nvPr/>
        </p:nvPicPr>
        <p:blipFill>
          <a:blip r:embed="rId3">
            <a:alphaModFix/>
          </a:blip>
          <a:stretch>
            <a:fillRect/>
          </a:stretch>
        </p:blipFill>
        <p:spPr>
          <a:xfrm>
            <a:off x="837675" y="1862575"/>
            <a:ext cx="3179155" cy="4001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29"/>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An intriguing result</a:t>
            </a:r>
            <a:endParaRPr/>
          </a:p>
        </p:txBody>
      </p:sp>
      <p:sp>
        <p:nvSpPr>
          <p:cNvPr id="208" name="Google Shape;208;p29"/>
          <p:cNvSpPr txBox="1"/>
          <p:nvPr>
            <p:ph idx="2" type="body"/>
          </p:nvPr>
        </p:nvSpPr>
        <p:spPr>
          <a:xfrm>
            <a:off x="4648200" y="1600200"/>
            <a:ext cx="4038600" cy="4526100"/>
          </a:xfrm>
          <a:prstGeom prst="rect">
            <a:avLst/>
          </a:prstGeom>
        </p:spPr>
        <p:txBody>
          <a:bodyPr anchorCtr="0" anchor="t" bIns="91425" lIns="91425" spcFirstLastPara="1" rIns="91425" wrap="square" tIns="91425">
            <a:noAutofit/>
          </a:bodyPr>
          <a:lstStyle/>
          <a:p>
            <a:pPr indent="-406400" lvl="0" marL="457200" rtl="0" algn="l">
              <a:spcBef>
                <a:spcPts val="560"/>
              </a:spcBef>
              <a:spcAft>
                <a:spcPts val="0"/>
              </a:spcAft>
              <a:buSzPts val="2800"/>
              <a:buChar char="●"/>
            </a:pPr>
            <a:r>
              <a:rPr lang="en-US"/>
              <a:t>Limited retrograde and severe anterograde amnesia</a:t>
            </a:r>
            <a:endParaRPr/>
          </a:p>
          <a:p>
            <a:pPr indent="-406400" lvl="0" marL="457200" rtl="0" algn="l">
              <a:spcBef>
                <a:spcPts val="0"/>
              </a:spcBef>
              <a:spcAft>
                <a:spcPts val="0"/>
              </a:spcAft>
              <a:buSzPts val="2800"/>
              <a:buChar char="●"/>
            </a:pPr>
            <a:r>
              <a:rPr lang="en-US"/>
              <a:t>Hippocampus: consolidating declarative memory</a:t>
            </a:r>
            <a:endParaRPr/>
          </a:p>
          <a:p>
            <a:pPr indent="-406400" lvl="0" marL="457200" rtl="0" algn="l">
              <a:spcBef>
                <a:spcPts val="0"/>
              </a:spcBef>
              <a:spcAft>
                <a:spcPts val="0"/>
              </a:spcAft>
              <a:buSzPts val="2800"/>
              <a:buChar char="●"/>
            </a:pPr>
            <a:r>
              <a:rPr lang="en-US"/>
              <a:t>No more seizures, though...</a:t>
            </a:r>
            <a:endParaRPr/>
          </a:p>
        </p:txBody>
      </p:sp>
      <p:pic>
        <p:nvPicPr>
          <p:cNvPr id="209" name="Google Shape;209;p29"/>
          <p:cNvPicPr preferRelativeResize="0"/>
          <p:nvPr/>
        </p:nvPicPr>
        <p:blipFill>
          <a:blip r:embed="rId3">
            <a:alphaModFix/>
          </a:blip>
          <a:stretch>
            <a:fillRect/>
          </a:stretch>
        </p:blipFill>
        <p:spPr>
          <a:xfrm>
            <a:off x="152400" y="1570038"/>
            <a:ext cx="4343401" cy="4270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30"/>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A </a:t>
            </a:r>
            <a:r>
              <a:rPr i="1" lang="en-US"/>
              <a:t>very</a:t>
            </a:r>
            <a:r>
              <a:rPr lang="en-US"/>
              <a:t> intriguing result</a:t>
            </a:r>
            <a:endParaRPr/>
          </a:p>
        </p:txBody>
      </p:sp>
      <p:sp>
        <p:nvSpPr>
          <p:cNvPr id="216" name="Google Shape;216;p30"/>
          <p:cNvSpPr txBox="1"/>
          <p:nvPr>
            <p:ph idx="2" type="body"/>
          </p:nvPr>
        </p:nvSpPr>
        <p:spPr>
          <a:xfrm>
            <a:off x="4648200" y="1600200"/>
            <a:ext cx="4038600" cy="4526100"/>
          </a:xfrm>
          <a:prstGeom prst="rect">
            <a:avLst/>
          </a:prstGeom>
        </p:spPr>
        <p:txBody>
          <a:bodyPr anchorCtr="0" anchor="t" bIns="91425" lIns="91425" spcFirstLastPara="1" rIns="91425" wrap="square" tIns="91425">
            <a:noAutofit/>
          </a:bodyPr>
          <a:lstStyle/>
          <a:p>
            <a:pPr indent="-406400" lvl="0" marL="457200" rtl="0" algn="l">
              <a:spcBef>
                <a:spcPts val="560"/>
              </a:spcBef>
              <a:spcAft>
                <a:spcPts val="0"/>
              </a:spcAft>
              <a:buSzPts val="2800"/>
              <a:buChar char="●"/>
            </a:pPr>
            <a:r>
              <a:rPr lang="en-US"/>
              <a:t>No major deficits in other areas</a:t>
            </a:r>
            <a:endParaRPr/>
          </a:p>
          <a:p>
            <a:pPr indent="-406400" lvl="0" marL="457200" rtl="0" algn="l">
              <a:spcBef>
                <a:spcPts val="0"/>
              </a:spcBef>
              <a:spcAft>
                <a:spcPts val="0"/>
              </a:spcAft>
              <a:buSzPts val="2800"/>
              <a:buChar char="●"/>
            </a:pPr>
            <a:r>
              <a:rPr lang="en-US"/>
              <a:t>Other forms of memory seemed preserved, including procedural memories</a:t>
            </a:r>
            <a:endParaRPr/>
          </a:p>
          <a:p>
            <a:pPr indent="-406400" lvl="0" marL="457200" rtl="0" algn="l">
              <a:spcBef>
                <a:spcPts val="0"/>
              </a:spcBef>
              <a:spcAft>
                <a:spcPts val="0"/>
              </a:spcAft>
              <a:buSzPts val="2800"/>
              <a:buChar char="●"/>
            </a:pPr>
            <a:r>
              <a:rPr lang="en-US"/>
              <a:t>Led to distinction between different memory systems</a:t>
            </a:r>
            <a:endParaRPr/>
          </a:p>
        </p:txBody>
      </p:sp>
      <p:pic>
        <p:nvPicPr>
          <p:cNvPr id="217" name="Google Shape;217;p30"/>
          <p:cNvPicPr preferRelativeResize="0"/>
          <p:nvPr/>
        </p:nvPicPr>
        <p:blipFill>
          <a:blip r:embed="rId3">
            <a:alphaModFix/>
          </a:blip>
          <a:stretch>
            <a:fillRect/>
          </a:stretch>
        </p:blipFill>
        <p:spPr>
          <a:xfrm>
            <a:off x="743414" y="1707276"/>
            <a:ext cx="3703172" cy="4526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1"/>
          <p:cNvSpPr txBox="1"/>
          <p:nvPr>
            <p:ph type="title"/>
          </p:nvPr>
        </p:nvSpPr>
        <p:spPr>
          <a:xfrm>
            <a:off x="457200" y="8461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000" u="none" cap="none" strike="noStrike">
                <a:solidFill>
                  <a:schemeClr val="lt1"/>
                </a:solidFill>
                <a:latin typeface="Calibri"/>
                <a:ea typeface="Calibri"/>
                <a:cs typeface="Calibri"/>
                <a:sym typeface="Calibri"/>
              </a:rPr>
              <a:t>How do we know the structure of neurons?</a:t>
            </a:r>
            <a:endParaRPr/>
          </a:p>
        </p:txBody>
      </p:sp>
      <p:pic>
        <p:nvPicPr>
          <p:cNvPr id="224" name="Google Shape;224;p31"/>
          <p:cNvPicPr preferRelativeResize="0"/>
          <p:nvPr/>
        </p:nvPicPr>
        <p:blipFill rotWithShape="1">
          <a:blip r:embed="rId3">
            <a:alphaModFix/>
          </a:blip>
          <a:srcRect b="0" l="0" r="0" t="0"/>
          <a:stretch/>
        </p:blipFill>
        <p:spPr>
          <a:xfrm>
            <a:off x="290664" y="2861254"/>
            <a:ext cx="3622902" cy="2427344"/>
          </a:xfrm>
          <a:prstGeom prst="rect">
            <a:avLst/>
          </a:prstGeom>
          <a:noFill/>
          <a:ln>
            <a:noFill/>
          </a:ln>
        </p:spPr>
      </p:pic>
      <p:pic>
        <p:nvPicPr>
          <p:cNvPr id="225" name="Google Shape;225;p31"/>
          <p:cNvPicPr preferRelativeResize="0"/>
          <p:nvPr/>
        </p:nvPicPr>
        <p:blipFill rotWithShape="1">
          <a:blip r:embed="rId4">
            <a:alphaModFix/>
          </a:blip>
          <a:srcRect b="0" l="0" r="0" t="0"/>
          <a:stretch/>
        </p:blipFill>
        <p:spPr>
          <a:xfrm>
            <a:off x="5752683" y="3706182"/>
            <a:ext cx="3191383" cy="1462717"/>
          </a:xfrm>
          <a:prstGeom prst="rect">
            <a:avLst/>
          </a:prstGeom>
          <a:noFill/>
          <a:ln>
            <a:noFill/>
          </a:ln>
        </p:spPr>
      </p:pic>
      <p:cxnSp>
        <p:nvCxnSpPr>
          <p:cNvPr id="226" name="Google Shape;226;p31"/>
          <p:cNvCxnSpPr/>
          <p:nvPr/>
        </p:nvCxnSpPr>
        <p:spPr>
          <a:xfrm>
            <a:off x="4329906" y="4607281"/>
            <a:ext cx="1040959" cy="0"/>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227" name="Google Shape;227;p31"/>
          <p:cNvSpPr txBox="1"/>
          <p:nvPr/>
        </p:nvSpPr>
        <p:spPr>
          <a:xfrm>
            <a:off x="4329906" y="3435502"/>
            <a:ext cx="895237"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4800">
                <a:solidFill>
                  <a:srgbClr val="FFFF00"/>
                </a:solidFill>
                <a:latin typeface="Calibri"/>
                <a:ea typeface="Calibri"/>
                <a:cs typeface="Calibri"/>
                <a:sym typeface="Calibri"/>
              </a:rPr>
              <a:t>?</a:t>
            </a:r>
            <a:endParaRPr sz="4800">
              <a:solidFill>
                <a:srgbClr val="FFFF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Golgi stain-early method to visualize neurons</a:t>
            </a:r>
            <a:endParaRPr b="0" i="0" sz="3200" u="none" cap="none" strike="noStrike">
              <a:solidFill>
                <a:schemeClr val="lt1"/>
              </a:solidFill>
              <a:latin typeface="Calibri"/>
              <a:ea typeface="Calibri"/>
              <a:cs typeface="Calibri"/>
              <a:sym typeface="Calibri"/>
            </a:endParaRPr>
          </a:p>
        </p:txBody>
      </p:sp>
      <p:pic>
        <p:nvPicPr>
          <p:cNvPr id="234" name="Google Shape;234;p32"/>
          <p:cNvPicPr preferRelativeResize="0"/>
          <p:nvPr/>
        </p:nvPicPr>
        <p:blipFill rotWithShape="1">
          <a:blip r:embed="rId3">
            <a:alphaModFix/>
          </a:blip>
          <a:srcRect b="0" l="0" r="0" t="0"/>
          <a:stretch/>
        </p:blipFill>
        <p:spPr>
          <a:xfrm>
            <a:off x="5520881" y="4404226"/>
            <a:ext cx="2981553" cy="2280888"/>
          </a:xfrm>
          <a:prstGeom prst="rect">
            <a:avLst/>
          </a:prstGeom>
          <a:noFill/>
          <a:ln>
            <a:noFill/>
          </a:ln>
        </p:spPr>
      </p:pic>
      <p:pic>
        <p:nvPicPr>
          <p:cNvPr id="235" name="Google Shape;235;p32"/>
          <p:cNvPicPr preferRelativeResize="0"/>
          <p:nvPr/>
        </p:nvPicPr>
        <p:blipFill rotWithShape="1">
          <a:blip r:embed="rId4">
            <a:alphaModFix/>
          </a:blip>
          <a:srcRect b="0" l="0" r="0" t="0"/>
          <a:stretch/>
        </p:blipFill>
        <p:spPr>
          <a:xfrm>
            <a:off x="5367505" y="1315203"/>
            <a:ext cx="3052989" cy="2484767"/>
          </a:xfrm>
          <a:prstGeom prst="rect">
            <a:avLst/>
          </a:prstGeom>
          <a:noFill/>
          <a:ln>
            <a:noFill/>
          </a:ln>
        </p:spPr>
      </p:pic>
      <p:pic>
        <p:nvPicPr>
          <p:cNvPr id="236" name="Google Shape;236;p32"/>
          <p:cNvPicPr preferRelativeResize="0"/>
          <p:nvPr/>
        </p:nvPicPr>
        <p:blipFill rotWithShape="1">
          <a:blip r:embed="rId5">
            <a:alphaModFix/>
          </a:blip>
          <a:srcRect b="0" l="0" r="0" t="0"/>
          <a:stretch/>
        </p:blipFill>
        <p:spPr>
          <a:xfrm>
            <a:off x="457200" y="1882996"/>
            <a:ext cx="4513113" cy="3506155"/>
          </a:xfrm>
          <a:prstGeom prst="rect">
            <a:avLst/>
          </a:prstGeom>
          <a:noFill/>
          <a:ln>
            <a:noFill/>
          </a:ln>
        </p:spPr>
      </p:pic>
      <p:sp>
        <p:nvSpPr>
          <p:cNvPr id="237" name="Google Shape;237;p32"/>
          <p:cNvSpPr txBox="1"/>
          <p:nvPr/>
        </p:nvSpPr>
        <p:spPr>
          <a:xfrm>
            <a:off x="1167646" y="5756827"/>
            <a:ext cx="1597831"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Cortex</a:t>
            </a:r>
            <a:endParaRPr sz="2400">
              <a:solidFill>
                <a:schemeClr val="lt1"/>
              </a:solidFill>
              <a:latin typeface="Calibri"/>
              <a:ea typeface="Calibri"/>
              <a:cs typeface="Calibri"/>
              <a:sym typeface="Calibri"/>
            </a:endParaRPr>
          </a:p>
        </p:txBody>
      </p:sp>
      <p:sp>
        <p:nvSpPr>
          <p:cNvPr id="238" name="Google Shape;238;p32"/>
          <p:cNvSpPr txBox="1"/>
          <p:nvPr/>
        </p:nvSpPr>
        <p:spPr>
          <a:xfrm>
            <a:off x="6052085" y="3746682"/>
            <a:ext cx="2019012"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Cerebellum</a:t>
            </a:r>
            <a:endParaRPr sz="24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Who are we?</a:t>
            </a:r>
            <a:endParaRPr b="0" i="0" sz="44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3"/>
          <p:cNvSpPr txBox="1"/>
          <p:nvPr>
            <p:ph type="title"/>
          </p:nvPr>
        </p:nvSpPr>
        <p:spPr>
          <a:xfrm>
            <a:off x="2377091" y="479507"/>
            <a:ext cx="6535044"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000" u="none" cap="none" strike="noStrike">
                <a:solidFill>
                  <a:schemeClr val="lt1"/>
                </a:solidFill>
                <a:latin typeface="Calibri"/>
                <a:ea typeface="Calibri"/>
                <a:cs typeface="Calibri"/>
                <a:sym typeface="Calibri"/>
              </a:rPr>
              <a:t>Santiago Ramon y Cajal: structure informs function</a:t>
            </a:r>
            <a:endParaRPr b="0" i="0" sz="3000" u="none" cap="none" strike="noStrike">
              <a:solidFill>
                <a:schemeClr val="lt1"/>
              </a:solidFill>
              <a:latin typeface="Calibri"/>
              <a:ea typeface="Calibri"/>
              <a:cs typeface="Calibri"/>
              <a:sym typeface="Calibri"/>
            </a:endParaRPr>
          </a:p>
        </p:txBody>
      </p:sp>
      <p:pic>
        <p:nvPicPr>
          <p:cNvPr id="245" name="Google Shape;245;p33"/>
          <p:cNvPicPr preferRelativeResize="0"/>
          <p:nvPr/>
        </p:nvPicPr>
        <p:blipFill rotWithShape="1">
          <a:blip r:embed="rId3">
            <a:alphaModFix/>
          </a:blip>
          <a:srcRect b="0" l="0" r="0" t="0"/>
          <a:stretch/>
        </p:blipFill>
        <p:spPr>
          <a:xfrm>
            <a:off x="5353119" y="2944116"/>
            <a:ext cx="3790881" cy="3332643"/>
          </a:xfrm>
          <a:prstGeom prst="rect">
            <a:avLst/>
          </a:prstGeom>
          <a:noFill/>
          <a:ln>
            <a:noFill/>
          </a:ln>
        </p:spPr>
      </p:pic>
      <p:pic>
        <p:nvPicPr>
          <p:cNvPr id="246" name="Google Shape;246;p33"/>
          <p:cNvPicPr preferRelativeResize="0"/>
          <p:nvPr/>
        </p:nvPicPr>
        <p:blipFill rotWithShape="1">
          <a:blip r:embed="rId4">
            <a:alphaModFix/>
          </a:blip>
          <a:srcRect b="0" l="0" r="0" t="0"/>
          <a:stretch/>
        </p:blipFill>
        <p:spPr>
          <a:xfrm>
            <a:off x="170410" y="274638"/>
            <a:ext cx="1981346" cy="2669478"/>
          </a:xfrm>
          <a:prstGeom prst="rect">
            <a:avLst/>
          </a:prstGeom>
          <a:noFill/>
          <a:ln>
            <a:noFill/>
          </a:ln>
        </p:spPr>
      </p:pic>
      <p:pic>
        <p:nvPicPr>
          <p:cNvPr id="247" name="Google Shape;247;p33"/>
          <p:cNvPicPr preferRelativeResize="0"/>
          <p:nvPr/>
        </p:nvPicPr>
        <p:blipFill rotWithShape="1">
          <a:blip r:embed="rId5">
            <a:alphaModFix/>
          </a:blip>
          <a:srcRect b="0" l="0" r="0" t="0"/>
          <a:stretch/>
        </p:blipFill>
        <p:spPr>
          <a:xfrm>
            <a:off x="170409" y="3339370"/>
            <a:ext cx="5084231" cy="29779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4"/>
          <p:cNvSpPr txBox="1"/>
          <p:nvPr>
            <p:ph type="ctrTitle"/>
          </p:nvPr>
        </p:nvSpPr>
        <p:spPr>
          <a:xfrm>
            <a:off x="685800" y="585651"/>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lang="en-US"/>
              <a:t>How do neurons communicate?</a:t>
            </a:r>
            <a:endParaRPr/>
          </a:p>
        </p:txBody>
      </p:sp>
      <p:grpSp>
        <p:nvGrpSpPr>
          <p:cNvPr id="254" name="Google Shape;254;p34"/>
          <p:cNvGrpSpPr/>
          <p:nvPr/>
        </p:nvGrpSpPr>
        <p:grpSpPr>
          <a:xfrm>
            <a:off x="509611" y="1971011"/>
            <a:ext cx="4293800" cy="2326464"/>
            <a:chOff x="2164999" y="3456328"/>
            <a:chExt cx="4933701" cy="2647922"/>
          </a:xfrm>
        </p:grpSpPr>
        <p:sp>
          <p:nvSpPr>
            <p:cNvPr id="255" name="Google Shape;255;p34"/>
            <p:cNvSpPr/>
            <p:nvPr/>
          </p:nvSpPr>
          <p:spPr>
            <a:xfrm>
              <a:off x="2164999" y="3456328"/>
              <a:ext cx="4933701" cy="2647922"/>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4"/>
            <p:cNvSpPr/>
            <p:nvPr/>
          </p:nvSpPr>
          <p:spPr>
            <a:xfrm>
              <a:off x="4580466" y="4732868"/>
              <a:ext cx="499533" cy="618067"/>
            </a:xfrm>
            <a:prstGeom prst="rect">
              <a:avLst/>
            </a:prstGeom>
            <a:noFill/>
            <a:ln cap="flat" cmpd="sng" w="38100">
              <a:solidFill>
                <a:srgbClr val="00FF00"/>
              </a:solidFill>
              <a:prstDash val="solid"/>
              <a:bevel/>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grpSp>
      <p:sp>
        <p:nvSpPr>
          <p:cNvPr id="257" name="Google Shape;257;p34"/>
          <p:cNvSpPr/>
          <p:nvPr/>
        </p:nvSpPr>
        <p:spPr>
          <a:xfrm>
            <a:off x="5672666" y="1971000"/>
            <a:ext cx="3207000" cy="38421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4"/>
          <p:cNvSpPr txBox="1"/>
          <p:nvPr/>
        </p:nvSpPr>
        <p:spPr>
          <a:xfrm>
            <a:off x="5684476" y="2055675"/>
            <a:ext cx="1316700" cy="4914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Calibri"/>
              <a:buNone/>
            </a:pPr>
            <a:r>
              <a:rPr lang="en-US" sz="1400">
                <a:solidFill>
                  <a:srgbClr val="000000"/>
                </a:solidFill>
                <a:latin typeface="Calibri"/>
                <a:ea typeface="Calibri"/>
                <a:cs typeface="Calibri"/>
                <a:sym typeface="Calibri"/>
              </a:rPr>
              <a:t>Si</a:t>
            </a:r>
            <a:r>
              <a:rPr b="0" i="0" lang="en-US" sz="1400" u="none" cap="none" strike="noStrike">
                <a:solidFill>
                  <a:srgbClr val="000000"/>
                </a:solidFill>
                <a:latin typeface="Calibri"/>
                <a:ea typeface="Calibri"/>
                <a:cs typeface="Calibri"/>
                <a:sym typeface="Calibri"/>
              </a:rPr>
              <a:t>gnal-sending cell</a:t>
            </a:r>
            <a:endParaRPr/>
          </a:p>
        </p:txBody>
      </p:sp>
      <p:sp>
        <p:nvSpPr>
          <p:cNvPr id="259" name="Google Shape;259;p34"/>
          <p:cNvSpPr txBox="1"/>
          <p:nvPr/>
        </p:nvSpPr>
        <p:spPr>
          <a:xfrm>
            <a:off x="5684478" y="5528963"/>
            <a:ext cx="1698300" cy="2841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Font typeface="Calibri"/>
              <a:buNone/>
            </a:pPr>
            <a:r>
              <a:rPr b="0" i="0" lang="en-US" sz="1400" u="none" cap="none" strike="noStrike">
                <a:solidFill>
                  <a:srgbClr val="000000"/>
                </a:solidFill>
                <a:latin typeface="Calibri"/>
                <a:ea typeface="Calibri"/>
                <a:cs typeface="Calibri"/>
                <a:sym typeface="Calibri"/>
              </a:rPr>
              <a:t>Signal-receiving cell</a:t>
            </a:r>
            <a:endParaRPr/>
          </a:p>
        </p:txBody>
      </p:sp>
      <p:pic>
        <p:nvPicPr>
          <p:cNvPr descr="1222_Action_Potential_Labels.jpg" id="260" name="Google Shape;260;p34"/>
          <p:cNvPicPr preferRelativeResize="0"/>
          <p:nvPr/>
        </p:nvPicPr>
        <p:blipFill>
          <a:blip r:embed="rId5">
            <a:alphaModFix/>
          </a:blip>
          <a:stretch>
            <a:fillRect/>
          </a:stretch>
        </p:blipFill>
        <p:spPr>
          <a:xfrm>
            <a:off x="850112" y="4522175"/>
            <a:ext cx="3612764" cy="2126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Neurophysiology- recording the electrical activity of neurons</a:t>
            </a:r>
            <a:endParaRPr b="0" i="0" sz="3200" u="none" cap="none" strike="noStrike">
              <a:solidFill>
                <a:schemeClr val="lt1"/>
              </a:solidFill>
              <a:latin typeface="Calibri"/>
              <a:ea typeface="Calibri"/>
              <a:cs typeface="Calibri"/>
              <a:sym typeface="Calibri"/>
            </a:endParaRPr>
          </a:p>
        </p:txBody>
      </p:sp>
      <p:pic>
        <p:nvPicPr>
          <p:cNvPr id="267" name="Google Shape;267;p35"/>
          <p:cNvPicPr preferRelativeResize="0"/>
          <p:nvPr/>
        </p:nvPicPr>
        <p:blipFill rotWithShape="1">
          <a:blip r:embed="rId3">
            <a:alphaModFix/>
          </a:blip>
          <a:srcRect b="0" l="0" r="0" t="0"/>
          <a:stretch/>
        </p:blipFill>
        <p:spPr>
          <a:xfrm>
            <a:off x="4056025" y="1724725"/>
            <a:ext cx="4980300" cy="4833000"/>
          </a:xfrm>
          <a:prstGeom prst="rect">
            <a:avLst/>
          </a:prstGeom>
          <a:noFill/>
          <a:ln>
            <a:noFill/>
          </a:ln>
        </p:spPr>
      </p:pic>
      <p:sp>
        <p:nvSpPr>
          <p:cNvPr id="268" name="Google Shape;268;p35"/>
          <p:cNvSpPr/>
          <p:nvPr/>
        </p:nvSpPr>
        <p:spPr>
          <a:xfrm>
            <a:off x="138535" y="3075725"/>
            <a:ext cx="3543900" cy="21267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36"/>
          <p:cNvPicPr preferRelativeResize="0"/>
          <p:nvPr/>
        </p:nvPicPr>
        <p:blipFill rotWithShape="1">
          <a:blip r:embed="rId3">
            <a:alphaModFix/>
          </a:blip>
          <a:srcRect b="0" l="0" r="0" t="0"/>
          <a:stretch/>
        </p:blipFill>
        <p:spPr>
          <a:xfrm>
            <a:off x="4038716" y="1786132"/>
            <a:ext cx="4897111" cy="3635525"/>
          </a:xfrm>
          <a:prstGeom prst="rect">
            <a:avLst/>
          </a:prstGeom>
          <a:noFill/>
          <a:ln>
            <a:noFill/>
          </a:ln>
        </p:spPr>
      </p:pic>
      <p:sp>
        <p:nvSpPr>
          <p:cNvPr id="275" name="Google Shape;275;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We can record the electrical signals of neurons in behaving animals!</a:t>
            </a:r>
            <a:endParaRPr b="0" i="0" sz="3200" u="none" cap="none" strike="noStrike">
              <a:solidFill>
                <a:schemeClr val="lt1"/>
              </a:solidFill>
              <a:latin typeface="Calibri"/>
              <a:ea typeface="Calibri"/>
              <a:cs typeface="Calibri"/>
              <a:sym typeface="Calibri"/>
            </a:endParaRPr>
          </a:p>
        </p:txBody>
      </p:sp>
      <p:pic>
        <p:nvPicPr>
          <p:cNvPr id="276" name="Google Shape;276;p36"/>
          <p:cNvPicPr preferRelativeResize="0"/>
          <p:nvPr/>
        </p:nvPicPr>
        <p:blipFill rotWithShape="1">
          <a:blip r:embed="rId4">
            <a:alphaModFix/>
          </a:blip>
          <a:srcRect b="0" l="12206" r="7645" t="8093"/>
          <a:stretch/>
        </p:blipFill>
        <p:spPr>
          <a:xfrm>
            <a:off x="713240" y="2040482"/>
            <a:ext cx="3533649" cy="2701455"/>
          </a:xfrm>
          <a:prstGeom prst="rect">
            <a:avLst/>
          </a:prstGeom>
          <a:noFill/>
          <a:ln>
            <a:noFill/>
          </a:ln>
        </p:spPr>
      </p:pic>
      <p:sp>
        <p:nvSpPr>
          <p:cNvPr id="277" name="Google Shape;277;p36"/>
          <p:cNvSpPr txBox="1"/>
          <p:nvPr/>
        </p:nvSpPr>
        <p:spPr>
          <a:xfrm>
            <a:off x="457200" y="5342224"/>
            <a:ext cx="5080284" cy="110799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Can investigate: which neurons are active during different behaviors? </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The Hippocampus </a:t>
            </a:r>
            <a:endParaRPr/>
          </a:p>
        </p:txBody>
      </p:sp>
      <p:sp>
        <p:nvSpPr>
          <p:cNvPr id="284" name="Google Shape;284;p37"/>
          <p:cNvSpPr txBox="1"/>
          <p:nvPr>
            <p:ph idx="1" type="body"/>
          </p:nvPr>
        </p:nvSpPr>
        <p:spPr>
          <a:xfrm>
            <a:off x="4445249" y="1522292"/>
            <a:ext cx="4507856"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Important for memories about experienced events:</a:t>
            </a:r>
            <a:endParaRPr/>
          </a:p>
          <a:p>
            <a:pPr indent="-285750" lvl="1" marL="742950" marR="0" rtl="0" algn="l">
              <a:spcBef>
                <a:spcPts val="400"/>
              </a:spcBef>
              <a:spcAft>
                <a:spcPts val="0"/>
              </a:spcAft>
              <a:buClr>
                <a:schemeClr val="lt1"/>
              </a:buClr>
              <a:buSzPts val="2000"/>
              <a:buFont typeface="Arial"/>
              <a:buChar char="–"/>
            </a:pPr>
            <a:r>
              <a:rPr b="1" i="0" lang="en-US" sz="2000" u="none" cap="none" strike="noStrike">
                <a:solidFill>
                  <a:schemeClr val="lt1"/>
                </a:solidFill>
                <a:latin typeface="Calibri"/>
                <a:ea typeface="Calibri"/>
                <a:cs typeface="Calibri"/>
                <a:sym typeface="Calibri"/>
              </a:rPr>
              <a:t>Episodic memory</a:t>
            </a:r>
            <a:r>
              <a:rPr b="0" i="0" lang="en-US" sz="2000" u="none" cap="none" strike="noStrike">
                <a:solidFill>
                  <a:schemeClr val="lt1"/>
                </a:solidFill>
                <a:latin typeface="Calibri"/>
                <a:ea typeface="Calibri"/>
                <a:cs typeface="Calibri"/>
                <a:sym typeface="Calibri"/>
              </a:rPr>
              <a:t> is the </a:t>
            </a:r>
            <a:r>
              <a:rPr b="1" i="0" lang="en-US" sz="2000" u="none" cap="none" strike="noStrike">
                <a:solidFill>
                  <a:schemeClr val="lt1"/>
                </a:solidFill>
                <a:latin typeface="Calibri"/>
                <a:ea typeface="Calibri"/>
                <a:cs typeface="Calibri"/>
                <a:sym typeface="Calibri"/>
              </a:rPr>
              <a:t>memory</a:t>
            </a:r>
            <a:r>
              <a:rPr b="0" i="0" lang="en-US" sz="2000" u="none" cap="none" strike="noStrike">
                <a:solidFill>
                  <a:schemeClr val="lt1"/>
                </a:solidFill>
                <a:latin typeface="Calibri"/>
                <a:ea typeface="Calibri"/>
                <a:cs typeface="Calibri"/>
                <a:sym typeface="Calibri"/>
              </a:rPr>
              <a:t> of autobiographical events (times, </a:t>
            </a:r>
            <a:r>
              <a:rPr b="0" i="0" lang="en-US" sz="2000" u="none" cap="none" strike="noStrike">
                <a:solidFill>
                  <a:srgbClr val="FF0000"/>
                </a:solidFill>
                <a:latin typeface="Calibri"/>
                <a:ea typeface="Calibri"/>
                <a:cs typeface="Calibri"/>
                <a:sym typeface="Calibri"/>
              </a:rPr>
              <a:t>places</a:t>
            </a:r>
            <a:r>
              <a:rPr b="0" i="0" lang="en-US" sz="2000" u="none" cap="none" strike="noStrike">
                <a:solidFill>
                  <a:schemeClr val="lt1"/>
                </a:solidFill>
                <a:latin typeface="Calibri"/>
                <a:ea typeface="Calibri"/>
                <a:cs typeface="Calibri"/>
                <a:sym typeface="Calibri"/>
              </a:rPr>
              <a:t>, associated emotions, etc) that can be explicitly stated. It is the collection of past personal experiences that occurred at a particular time and place.</a:t>
            </a:r>
            <a:endParaRPr b="0" i="0" sz="2000" u="none" cap="none" strike="noStrike">
              <a:solidFill>
                <a:schemeClr val="lt1"/>
              </a:solidFill>
              <a:latin typeface="Calibri"/>
              <a:ea typeface="Calibri"/>
              <a:cs typeface="Calibri"/>
              <a:sym typeface="Calibri"/>
            </a:endParaRPr>
          </a:p>
        </p:txBody>
      </p:sp>
      <p:pic>
        <p:nvPicPr>
          <p:cNvPr id="285" name="Google Shape;285;p37"/>
          <p:cNvPicPr preferRelativeResize="0"/>
          <p:nvPr/>
        </p:nvPicPr>
        <p:blipFill rotWithShape="1">
          <a:blip r:embed="rId3">
            <a:alphaModFix/>
          </a:blip>
          <a:srcRect b="0" l="0" r="0" t="0"/>
          <a:stretch/>
        </p:blipFill>
        <p:spPr>
          <a:xfrm>
            <a:off x="457200" y="1868351"/>
            <a:ext cx="3712130" cy="35353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3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The hippocampus is essential for spatial memory</a:t>
            </a:r>
            <a:endParaRPr b="0" i="0" sz="3200" u="none" cap="none" strike="noStrike">
              <a:solidFill>
                <a:schemeClr val="lt1"/>
              </a:solidFill>
              <a:latin typeface="Calibri"/>
              <a:ea typeface="Calibri"/>
              <a:cs typeface="Calibri"/>
              <a:sym typeface="Calibri"/>
            </a:endParaRPr>
          </a:p>
        </p:txBody>
      </p:sp>
      <p:pic>
        <p:nvPicPr>
          <p:cNvPr id="292" name="Google Shape;292;p38"/>
          <p:cNvPicPr preferRelativeResize="0"/>
          <p:nvPr/>
        </p:nvPicPr>
        <p:blipFill rotWithShape="1">
          <a:blip r:embed="rId3">
            <a:alphaModFix/>
          </a:blip>
          <a:srcRect b="0" l="0" r="0" t="0"/>
          <a:stretch/>
        </p:blipFill>
        <p:spPr>
          <a:xfrm>
            <a:off x="1026225" y="1509164"/>
            <a:ext cx="7246252" cy="2997959"/>
          </a:xfrm>
          <a:prstGeom prst="rect">
            <a:avLst/>
          </a:prstGeom>
          <a:noFill/>
          <a:ln>
            <a:noFill/>
          </a:ln>
        </p:spPr>
      </p:pic>
      <p:sp>
        <p:nvSpPr>
          <p:cNvPr id="293" name="Google Shape;293;p38"/>
          <p:cNvSpPr txBox="1"/>
          <p:nvPr/>
        </p:nvSpPr>
        <p:spPr>
          <a:xfrm>
            <a:off x="938841" y="4704036"/>
            <a:ext cx="7333636" cy="221599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How does neural activity in the hippocampus help the rat remember where it is in space?</a:t>
            </a:r>
            <a:endParaRPr/>
          </a:p>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rPr lang="en-US" sz="2400">
                <a:solidFill>
                  <a:schemeClr val="lt1"/>
                </a:solidFill>
                <a:latin typeface="Calibri"/>
                <a:ea typeface="Calibri"/>
                <a:cs typeface="Calibri"/>
                <a:sym typeface="Calibri"/>
              </a:rPr>
              <a:t>Let’s record from cells in the hippocampus as a rat navigates to find out</a:t>
            </a:r>
            <a:endParaRPr sz="2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39"/>
          <p:cNvSpPr txBox="1"/>
          <p:nvPr>
            <p:ph type="title"/>
          </p:nvPr>
        </p:nvSpPr>
        <p:spPr>
          <a:xfrm>
            <a:off x="457200" y="131229"/>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Neurophysiology example: recording neurons in the hippocampus in behaving rats</a:t>
            </a:r>
            <a:endParaRPr/>
          </a:p>
        </p:txBody>
      </p:sp>
      <p:pic>
        <p:nvPicPr>
          <p:cNvPr id="300" name="Google Shape;300;p39"/>
          <p:cNvPicPr preferRelativeResize="0"/>
          <p:nvPr/>
        </p:nvPicPr>
        <p:blipFill rotWithShape="1">
          <a:blip r:embed="rId3">
            <a:alphaModFix/>
          </a:blip>
          <a:srcRect b="0" l="0" r="0" t="0"/>
          <a:stretch/>
        </p:blipFill>
        <p:spPr>
          <a:xfrm>
            <a:off x="4786957" y="1611094"/>
            <a:ext cx="4125900" cy="4719300"/>
          </a:xfrm>
          <a:prstGeom prst="rect">
            <a:avLst/>
          </a:prstGeom>
          <a:noFill/>
          <a:ln>
            <a:noFill/>
          </a:ln>
        </p:spPr>
      </p:pic>
      <p:pic>
        <p:nvPicPr>
          <p:cNvPr id="301" name="Google Shape;301;p39"/>
          <p:cNvPicPr preferRelativeResize="0"/>
          <p:nvPr/>
        </p:nvPicPr>
        <p:blipFill rotWithShape="1">
          <a:blip r:embed="rId4">
            <a:alphaModFix/>
          </a:blip>
          <a:srcRect b="0" l="0" r="0" t="0"/>
          <a:stretch/>
        </p:blipFill>
        <p:spPr>
          <a:xfrm>
            <a:off x="662051" y="1635268"/>
            <a:ext cx="3404312" cy="2294536"/>
          </a:xfrm>
          <a:prstGeom prst="rect">
            <a:avLst/>
          </a:prstGeom>
          <a:noFill/>
          <a:ln>
            <a:noFill/>
          </a:ln>
        </p:spPr>
      </p:pic>
      <p:pic>
        <p:nvPicPr>
          <p:cNvPr id="302" name="Google Shape;302;p39"/>
          <p:cNvPicPr preferRelativeResize="0"/>
          <p:nvPr/>
        </p:nvPicPr>
        <p:blipFill rotWithShape="1">
          <a:blip r:embed="rId5">
            <a:alphaModFix/>
          </a:blip>
          <a:srcRect b="0" l="46291" r="7645" t="46947"/>
          <a:stretch/>
        </p:blipFill>
        <p:spPr>
          <a:xfrm>
            <a:off x="3363341" y="5039986"/>
            <a:ext cx="1300706" cy="998738"/>
          </a:xfrm>
          <a:prstGeom prst="rect">
            <a:avLst/>
          </a:prstGeom>
          <a:noFill/>
          <a:ln>
            <a:noFill/>
          </a:ln>
        </p:spPr>
      </p:pic>
      <p:sp>
        <p:nvSpPr>
          <p:cNvPr id="303" name="Google Shape;303;p39"/>
          <p:cNvSpPr txBox="1"/>
          <p:nvPr/>
        </p:nvSpPr>
        <p:spPr>
          <a:xfrm>
            <a:off x="395746" y="4548298"/>
            <a:ext cx="3029050" cy="156966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lt1"/>
                </a:solidFill>
                <a:latin typeface="Calibri"/>
                <a:ea typeface="Calibri"/>
                <a:cs typeface="Calibri"/>
                <a:sym typeface="Calibri"/>
              </a:rPr>
              <a:t>The neurons in the hippocampus are letting the rat know where it is in space</a:t>
            </a:r>
            <a:endParaRPr sz="24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40"/>
          <p:cNvSpPr txBox="1"/>
          <p:nvPr>
            <p:ph type="title"/>
          </p:nvPr>
        </p:nvSpPr>
        <p:spPr>
          <a:xfrm>
            <a:off x="457200" y="-284151"/>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lang="en-US"/>
              <a:t>Grid Cells</a:t>
            </a:r>
            <a:endParaRPr b="0" i="0" sz="4400" u="none" cap="none" strike="noStrike">
              <a:solidFill>
                <a:schemeClr val="lt1"/>
              </a:solidFill>
              <a:latin typeface="Calibri"/>
              <a:ea typeface="Calibri"/>
              <a:cs typeface="Calibri"/>
              <a:sym typeface="Calibri"/>
            </a:endParaRPr>
          </a:p>
        </p:txBody>
      </p:sp>
      <p:sp>
        <p:nvSpPr>
          <p:cNvPr id="310" name="Google Shape;310;p40"/>
          <p:cNvSpPr/>
          <p:nvPr/>
        </p:nvSpPr>
        <p:spPr>
          <a:xfrm>
            <a:off x="-1" y="6396335"/>
            <a:ext cx="765386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pic>
        <p:nvPicPr>
          <p:cNvPr descr="cell1path-scaled1000.jpg" id="311" name="Google Shape;311;p40"/>
          <p:cNvPicPr preferRelativeResize="0"/>
          <p:nvPr/>
        </p:nvPicPr>
        <p:blipFill>
          <a:blip r:embed="rId3">
            <a:alphaModFix/>
          </a:blip>
          <a:stretch>
            <a:fillRect/>
          </a:stretch>
        </p:blipFill>
        <p:spPr>
          <a:xfrm>
            <a:off x="2993300" y="938113"/>
            <a:ext cx="3354476" cy="1791450"/>
          </a:xfrm>
          <a:prstGeom prst="rect">
            <a:avLst/>
          </a:prstGeom>
          <a:noFill/>
          <a:ln>
            <a:noFill/>
          </a:ln>
        </p:spPr>
      </p:pic>
      <p:pic>
        <p:nvPicPr>
          <p:cNvPr descr="A video of a single grid cell recorded in the Medial Entorhinal Cortex. A dot is added at the position of the rat every time the cell spikes. Slowly the dots accumulate and the hexagonal grid-pattern emerges.&#10;Video can be used for lectures and educational purposes as long as proper credit for this Grid Cells video is given:&#10;Video was created in 2010 by Derdikman, Whitlock, Waade, Moser &amp; Moser" id="312" name="Google Shape;312;p40" title="grid cell movie">
            <a:hlinkClick r:id="rId4"/>
          </p:cNvPr>
          <p:cNvPicPr preferRelativeResize="0"/>
          <p:nvPr/>
        </p:nvPicPr>
        <p:blipFill>
          <a:blip r:embed="rId5">
            <a:alphaModFix/>
          </a:blip>
          <a:stretch>
            <a:fillRect/>
          </a:stretch>
        </p:blipFill>
        <p:spPr>
          <a:xfrm>
            <a:off x="2384538" y="2848438"/>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3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4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Neurophysiology example: recording neurons in the hippocampus in behaving rats</a:t>
            </a:r>
            <a:endParaRPr/>
          </a:p>
        </p:txBody>
      </p:sp>
      <p:sp>
        <p:nvSpPr>
          <p:cNvPr id="319" name="Google Shape;319;p4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Nobel Prize (2014) </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“For their discoveries of cells that constitute a positioning system in the brain” </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 John O'Keefe</a:t>
            </a:r>
            <a:br>
              <a:rPr b="0" i="0" lang="en-US" sz="3200" u="none" cap="none" strike="noStrike">
                <a:solidFill>
                  <a:schemeClr val="lt1"/>
                </a:solidFill>
                <a:latin typeface="Calibri"/>
                <a:ea typeface="Calibri"/>
                <a:cs typeface="Calibri"/>
                <a:sym typeface="Calibri"/>
              </a:rPr>
            </a:br>
            <a:r>
              <a:rPr b="0" i="0" lang="en-US" sz="3200" u="none" cap="none" strike="noStrike">
                <a:solidFill>
                  <a:schemeClr val="lt1"/>
                </a:solidFill>
                <a:latin typeface="Calibri"/>
                <a:ea typeface="Calibri"/>
                <a:cs typeface="Calibri"/>
                <a:sym typeface="Calibri"/>
              </a:rPr>
              <a:t>– May-Britt and Edvard Moser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4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So far….</a:t>
            </a:r>
            <a:endParaRPr b="0" i="0" sz="4400" u="none" cap="none" strike="noStrike">
              <a:solidFill>
                <a:schemeClr val="lt1"/>
              </a:solidFill>
              <a:latin typeface="Calibri"/>
              <a:ea typeface="Calibri"/>
              <a:cs typeface="Calibri"/>
              <a:sym typeface="Calibri"/>
            </a:endParaRPr>
          </a:p>
        </p:txBody>
      </p:sp>
      <p:sp>
        <p:nvSpPr>
          <p:cNvPr id="326" name="Google Shape;326;p42"/>
          <p:cNvSpPr txBox="1"/>
          <p:nvPr>
            <p:ph idx="1" type="body"/>
          </p:nvPr>
        </p:nvSpPr>
        <p:spPr>
          <a:xfrm>
            <a:off x="457200" y="1559226"/>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a:t>
            </a:r>
            <a:r>
              <a:rPr lang="en-US" sz="2400"/>
              <a:t>studied brain lesions to </a:t>
            </a:r>
            <a:r>
              <a:rPr b="0" i="0" lang="en-US" sz="2400" u="none" cap="none" strike="noStrike">
                <a:solidFill>
                  <a:schemeClr val="lt1"/>
                </a:solidFill>
                <a:latin typeface="Calibri"/>
                <a:ea typeface="Calibri"/>
                <a:cs typeface="Calibri"/>
                <a:sym typeface="Calibri"/>
              </a:rPr>
              <a:t>see which areas are essential for specific behaviors</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stained the brain with chemicals to see its cellular structure</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measured the activity of neurons with electrodes during behavior</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How can we figure out which neurons are sufficient to drive certain behaviors? </a:t>
            </a:r>
            <a:endParaRPr/>
          </a:p>
          <a:p>
            <a:pPr indent="-165100" lvl="0" marL="342900" marR="0" rtl="0" algn="l">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6"/>
          <p:cNvSpPr txBox="1"/>
          <p:nvPr>
            <p:ph idx="1" type="body"/>
          </p:nvPr>
        </p:nvSpPr>
        <p:spPr>
          <a:xfrm>
            <a:off x="4392825" y="2043875"/>
            <a:ext cx="4593600" cy="25977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FFFF"/>
              </a:buClr>
              <a:buFont typeface="Arial"/>
              <a:buNone/>
            </a:pPr>
            <a:r>
              <a:rPr b="0" i="0" lang="en-US" sz="2800" u="none" cap="none" strike="noStrike">
                <a:solidFill>
                  <a:srgbClr val="FFFFFF"/>
                </a:solidFill>
                <a:latin typeface="Trebuchet MS"/>
                <a:ea typeface="Trebuchet MS"/>
                <a:cs typeface="Trebuchet MS"/>
                <a:sym typeface="Trebuchet MS"/>
              </a:rPr>
              <a:t>PhD student </a:t>
            </a:r>
            <a:endParaRPr/>
          </a:p>
          <a:p>
            <a:pPr indent="0" lvl="0" marL="0" marR="0" rtl="0" algn="l">
              <a:spcBef>
                <a:spcPts val="0"/>
              </a:spcBef>
              <a:spcAft>
                <a:spcPts val="0"/>
              </a:spcAft>
              <a:buClr>
                <a:schemeClr val="dk2"/>
              </a:buClr>
              <a:buFont typeface="Trebuchet MS"/>
              <a:buNone/>
            </a:pPr>
            <a:r>
              <a:t/>
            </a:r>
            <a:endParaRPr sz="2800">
              <a:solidFill>
                <a:srgbClr val="FFFFFF"/>
              </a:solidFill>
              <a:latin typeface="Trebuchet MS"/>
              <a:ea typeface="Trebuchet MS"/>
              <a:cs typeface="Trebuchet MS"/>
              <a:sym typeface="Trebuchet MS"/>
            </a:endParaRPr>
          </a:p>
          <a:p>
            <a:pPr indent="0" lvl="0" marL="0" marR="0" rtl="0" algn="l">
              <a:spcBef>
                <a:spcPts val="0"/>
              </a:spcBef>
              <a:spcAft>
                <a:spcPts val="0"/>
              </a:spcAft>
              <a:buClr>
                <a:schemeClr val="dk2"/>
              </a:buClr>
              <a:buFont typeface="Trebuchet MS"/>
              <a:buNone/>
            </a:pPr>
            <a:r>
              <a:rPr lang="en-US" sz="2800">
                <a:solidFill>
                  <a:srgbClr val="FFFFFF"/>
                </a:solidFill>
                <a:latin typeface="Trebuchet MS"/>
                <a:ea typeface="Trebuchet MS"/>
                <a:cs typeface="Trebuchet MS"/>
                <a:sym typeface="Trebuchet MS"/>
              </a:rPr>
              <a:t>Studies Alzheimer’s disease</a:t>
            </a:r>
            <a:endParaRPr sz="2800">
              <a:solidFill>
                <a:srgbClr val="FFFFFF"/>
              </a:solidFill>
              <a:latin typeface="Trebuchet MS"/>
              <a:ea typeface="Trebuchet MS"/>
              <a:cs typeface="Trebuchet MS"/>
              <a:sym typeface="Trebuchet MS"/>
            </a:endParaRPr>
          </a:p>
          <a:p>
            <a:pPr indent="0" lvl="0" marL="0" marR="0" rtl="0" algn="l">
              <a:spcBef>
                <a:spcPts val="0"/>
              </a:spcBef>
              <a:spcAft>
                <a:spcPts val="0"/>
              </a:spcAft>
              <a:buClr>
                <a:schemeClr val="lt1"/>
              </a:buClr>
              <a:buFont typeface="Arial"/>
              <a:buNone/>
            </a:pPr>
            <a:r>
              <a:t/>
            </a:r>
            <a:endParaRPr b="0" i="0" sz="3200" u="none" cap="none" strike="noStrike">
              <a:solidFill>
                <a:srgbClr val="FFFFFF"/>
              </a:solidFill>
              <a:latin typeface="Calibri"/>
              <a:ea typeface="Calibri"/>
              <a:cs typeface="Calibri"/>
              <a:sym typeface="Calibri"/>
            </a:endParaRPr>
          </a:p>
        </p:txBody>
      </p:sp>
      <p:sp>
        <p:nvSpPr>
          <p:cNvPr id="107" name="Google Shape;107;p16"/>
          <p:cNvSpPr txBox="1"/>
          <p:nvPr>
            <p:ph type="title"/>
          </p:nvPr>
        </p:nvSpPr>
        <p:spPr>
          <a:xfrm>
            <a:off x="457200" y="274637"/>
            <a:ext cx="8229600" cy="1325600"/>
          </a:xfrm>
          <a:prstGeom prst="rect">
            <a:avLst/>
          </a:prstGeom>
          <a:noFill/>
          <a:ln>
            <a:noFill/>
          </a:ln>
        </p:spPr>
        <p:txBody>
          <a:bodyPr anchorCtr="0" anchor="b" bIns="91425" lIns="91425" spcFirstLastPara="1" rIns="91425" wrap="square" tIns="91425">
            <a:noAutofit/>
          </a:bodyPr>
          <a:lstStyle/>
          <a:p>
            <a:pPr indent="0" lvl="0" marL="0" marR="0" rtl="0" algn="ctr">
              <a:spcBef>
                <a:spcPts val="0"/>
              </a:spcBef>
              <a:spcAft>
                <a:spcPts val="0"/>
              </a:spcAft>
              <a:buClr>
                <a:srgbClr val="FFFFFF"/>
              </a:buClr>
              <a:buFont typeface="Calibri"/>
              <a:buNone/>
            </a:pPr>
            <a:r>
              <a:rPr b="1" lang="en-US" sz="4000">
                <a:solidFill>
                  <a:srgbClr val="FFFFFF"/>
                </a:solidFill>
              </a:rPr>
              <a:t>Lisa Randolph</a:t>
            </a:r>
            <a:endParaRPr/>
          </a:p>
        </p:txBody>
      </p:sp>
      <p:pic>
        <p:nvPicPr>
          <p:cNvPr descr="IMG_1096.jpg" id="108" name="Google Shape;108;p16"/>
          <p:cNvPicPr preferRelativeResize="0"/>
          <p:nvPr/>
        </p:nvPicPr>
        <p:blipFill>
          <a:blip r:embed="rId3">
            <a:alphaModFix/>
          </a:blip>
          <a:stretch>
            <a:fillRect/>
          </a:stretch>
        </p:blipFill>
        <p:spPr>
          <a:xfrm>
            <a:off x="1116795" y="2043875"/>
            <a:ext cx="2666550" cy="3851300"/>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So far….</a:t>
            </a:r>
            <a:endParaRPr b="0" i="0" sz="4400" u="none" cap="none" strike="noStrike">
              <a:solidFill>
                <a:schemeClr val="lt1"/>
              </a:solidFill>
              <a:latin typeface="Calibri"/>
              <a:ea typeface="Calibri"/>
              <a:cs typeface="Calibri"/>
              <a:sym typeface="Calibri"/>
            </a:endParaRPr>
          </a:p>
        </p:txBody>
      </p:sp>
      <p:sp>
        <p:nvSpPr>
          <p:cNvPr id="333" name="Google Shape;333;p43"/>
          <p:cNvSpPr txBox="1"/>
          <p:nvPr>
            <p:ph idx="1" type="body"/>
          </p:nvPr>
        </p:nvSpPr>
        <p:spPr>
          <a:xfrm>
            <a:off x="457200" y="1559226"/>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lesioned the brain to see which areas are essential for specific behaviors</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stained the brain with chemicals to see its cellular structure</a:t>
            </a:r>
            <a:endParaRPr/>
          </a:p>
          <a:p>
            <a:pPr indent="-342900" lvl="0" marL="342900" marR="0" rtl="0" algn="l">
              <a:spcBef>
                <a:spcPts val="480"/>
              </a:spcBef>
              <a:spcAft>
                <a:spcPts val="0"/>
              </a:spcAft>
              <a:buClr>
                <a:schemeClr val="lt1"/>
              </a:buClr>
              <a:buSzPts val="2400"/>
              <a:buFont typeface="Arial"/>
              <a:buChar char="•"/>
            </a:pPr>
            <a:r>
              <a:rPr b="0" i="0" lang="en-US" sz="2400" u="none" cap="none" strike="noStrike">
                <a:solidFill>
                  <a:schemeClr val="lt1"/>
                </a:solidFill>
                <a:latin typeface="Calibri"/>
                <a:ea typeface="Calibri"/>
                <a:cs typeface="Calibri"/>
                <a:sym typeface="Calibri"/>
              </a:rPr>
              <a:t>We have measured the activity of neurons with electrodes during behavior</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How can we figure out which neurons are sufficient to drive certain behaviors? </a:t>
            </a:r>
            <a:endParaRPr b="0" i="0" sz="3200" u="none" cap="none" strike="noStrike">
              <a:solidFill>
                <a:schemeClr val="lt1"/>
              </a:solidFill>
              <a:latin typeface="Calibri"/>
              <a:ea typeface="Calibri"/>
              <a:cs typeface="Calibri"/>
              <a:sym typeface="Calibri"/>
            </a:endParaRPr>
          </a:p>
          <a:p>
            <a:pPr indent="-285750" lvl="1" marL="742950" marR="0" rtl="0" algn="l">
              <a:spcBef>
                <a:spcPts val="560"/>
              </a:spcBef>
              <a:spcAft>
                <a:spcPts val="0"/>
              </a:spcAft>
              <a:buClr>
                <a:schemeClr val="lt1"/>
              </a:buClr>
              <a:buSzPts val="2800"/>
              <a:buFont typeface="Arial"/>
              <a:buChar char="–"/>
            </a:pPr>
            <a:r>
              <a:rPr b="0" i="0" lang="en-US" sz="2800" u="none" cap="none" strike="noStrike">
                <a:solidFill>
                  <a:schemeClr val="lt1"/>
                </a:solidFill>
                <a:latin typeface="Calibri"/>
                <a:ea typeface="Calibri"/>
                <a:cs typeface="Calibri"/>
                <a:sym typeface="Calibri"/>
              </a:rPr>
              <a:t>We have to activate neurons artificially</a:t>
            </a:r>
            <a:endParaRPr/>
          </a:p>
          <a:p>
            <a:pPr indent="-107950" lvl="1" marL="742950" marR="0" rtl="0" algn="l">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a:p>
            <a:pPr indent="-165100" lvl="0" marL="342900" marR="0" rtl="0" algn="l">
              <a:spcBef>
                <a:spcPts val="560"/>
              </a:spcBef>
              <a:spcAft>
                <a:spcPts val="0"/>
              </a:spcAft>
              <a:buClr>
                <a:schemeClr val="lt1"/>
              </a:buClr>
              <a:buSzPts val="2800"/>
              <a:buFont typeface="Arial"/>
              <a:buNone/>
            </a:pPr>
            <a:r>
              <a:t/>
            </a:r>
            <a:endParaRPr b="0" i="0" sz="2800" u="none" cap="none" strike="noStrike">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Font typeface="Calibri"/>
              <a:buNone/>
            </a:pPr>
            <a:r>
              <a:rPr lang="en-US" sz="3600">
                <a:solidFill>
                  <a:srgbClr val="FFFFFF"/>
                </a:solidFill>
              </a:rPr>
              <a:t>Optogenetics: </a:t>
            </a:r>
            <a:r>
              <a:rPr b="0" i="0" lang="en-US" sz="3600" u="none" cap="none" strike="noStrike">
                <a:solidFill>
                  <a:srgbClr val="FFFFFF"/>
                </a:solidFill>
                <a:latin typeface="Calibri"/>
                <a:ea typeface="Calibri"/>
                <a:cs typeface="Calibri"/>
                <a:sym typeface="Calibri"/>
              </a:rPr>
              <a:t>activate neurons with light using channelrhodopsin </a:t>
            </a:r>
            <a:endParaRPr b="0" i="0" sz="3600" u="none" cap="none" strike="noStrike">
              <a:solidFill>
                <a:srgbClr val="FFFFFF"/>
              </a:solidFill>
              <a:latin typeface="Calibri"/>
              <a:ea typeface="Calibri"/>
              <a:cs typeface="Calibri"/>
              <a:sym typeface="Calibri"/>
            </a:endParaRPr>
          </a:p>
        </p:txBody>
      </p:sp>
      <p:grpSp>
        <p:nvGrpSpPr>
          <p:cNvPr id="340" name="Google Shape;340;p44"/>
          <p:cNvGrpSpPr/>
          <p:nvPr/>
        </p:nvGrpSpPr>
        <p:grpSpPr>
          <a:xfrm>
            <a:off x="-128810" y="1845272"/>
            <a:ext cx="3861538" cy="3254482"/>
            <a:chOff x="1232909" y="1443936"/>
            <a:chExt cx="3861538" cy="3254482"/>
          </a:xfrm>
        </p:grpSpPr>
        <p:sp>
          <p:nvSpPr>
            <p:cNvPr id="341" name="Google Shape;341;p44"/>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44"/>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43" name="Google Shape;343;p44"/>
          <p:cNvSpPr/>
          <p:nvPr/>
        </p:nvSpPr>
        <p:spPr>
          <a:xfrm>
            <a:off x="2554506" y="1845272"/>
            <a:ext cx="410897" cy="324264"/>
          </a:xfrm>
          <a:prstGeom prst="rect">
            <a:avLst/>
          </a:prstGeom>
          <a:noFill/>
          <a:ln cap="flat" cmpd="sng" w="38100">
            <a:solidFill>
              <a:srgbClr val="FFFFFF"/>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344" name="Google Shape;344;p44"/>
          <p:cNvCxnSpPr/>
          <p:nvPr/>
        </p:nvCxnSpPr>
        <p:spPr>
          <a:xfrm rot="10800000">
            <a:off x="2965403" y="1845272"/>
            <a:ext cx="2612274" cy="264580"/>
          </a:xfrm>
          <a:prstGeom prst="straightConnector1">
            <a:avLst/>
          </a:prstGeom>
          <a:noFill/>
          <a:ln cap="flat" cmpd="sng" w="38100">
            <a:solidFill>
              <a:srgbClr val="FFFFFF"/>
            </a:solidFill>
            <a:prstDash val="solid"/>
            <a:round/>
            <a:headEnd len="sm" w="sm" type="none"/>
            <a:tailEnd len="sm" w="sm" type="none"/>
          </a:ln>
          <a:effectLst>
            <a:outerShdw blurRad="40000" rotWithShape="0" dir="5400000" dist="20000">
              <a:srgbClr val="000000">
                <a:alpha val="37647"/>
              </a:srgbClr>
            </a:outerShdw>
          </a:effectLst>
        </p:spPr>
      </p:cxnSp>
      <p:cxnSp>
        <p:nvCxnSpPr>
          <p:cNvPr id="345" name="Google Shape;345;p44"/>
          <p:cNvCxnSpPr/>
          <p:nvPr/>
        </p:nvCxnSpPr>
        <p:spPr>
          <a:xfrm rot="10800000">
            <a:off x="2965403" y="2315283"/>
            <a:ext cx="2612274" cy="2950745"/>
          </a:xfrm>
          <a:prstGeom prst="straightConnector1">
            <a:avLst/>
          </a:prstGeom>
          <a:noFill/>
          <a:ln cap="flat" cmpd="sng" w="38100">
            <a:solidFill>
              <a:srgbClr val="FFFFFF"/>
            </a:solidFill>
            <a:prstDash val="solid"/>
            <a:round/>
            <a:headEnd len="sm" w="sm" type="none"/>
            <a:tailEnd len="sm" w="sm" type="none"/>
          </a:ln>
          <a:effectLst>
            <a:outerShdw blurRad="40000" rotWithShape="0" dir="5400000" dist="20000">
              <a:srgbClr val="000000">
                <a:alpha val="37647"/>
              </a:srgbClr>
            </a:outerShdw>
          </a:effectLst>
        </p:spPr>
      </p:cxnSp>
      <p:pic>
        <p:nvPicPr>
          <p:cNvPr id="346" name="Google Shape;346;p44"/>
          <p:cNvPicPr preferRelativeResize="0"/>
          <p:nvPr/>
        </p:nvPicPr>
        <p:blipFill rotWithShape="1">
          <a:blip r:embed="rId3">
            <a:alphaModFix/>
          </a:blip>
          <a:srcRect b="0" l="0" r="0" t="0"/>
          <a:stretch/>
        </p:blipFill>
        <p:spPr>
          <a:xfrm>
            <a:off x="5577677" y="2255599"/>
            <a:ext cx="2802392" cy="3010429"/>
          </a:xfrm>
          <a:prstGeom prst="rect">
            <a:avLst/>
          </a:prstGeom>
          <a:noFill/>
          <a:ln>
            <a:noFill/>
          </a:ln>
        </p:spPr>
      </p:pic>
      <p:sp>
        <p:nvSpPr>
          <p:cNvPr id="347" name="Google Shape;347;p44"/>
          <p:cNvSpPr txBox="1"/>
          <p:nvPr/>
        </p:nvSpPr>
        <p:spPr>
          <a:xfrm>
            <a:off x="5577680" y="2315265"/>
            <a:ext cx="1044900" cy="646200"/>
          </a:xfrm>
          <a:prstGeom prst="rect">
            <a:avLst/>
          </a:prstGeom>
          <a:solidFill>
            <a:schemeClr val="dk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A4C2F4"/>
                </a:solidFill>
                <a:latin typeface="Calibri"/>
                <a:ea typeface="Calibri"/>
                <a:cs typeface="Calibri"/>
                <a:sym typeface="Calibri"/>
              </a:rPr>
              <a:t>Blue light</a:t>
            </a:r>
            <a:endParaRPr b="1" sz="1800">
              <a:solidFill>
                <a:srgbClr val="A4C2F4"/>
              </a:solidFill>
              <a:latin typeface="Calibri"/>
              <a:ea typeface="Calibri"/>
              <a:cs typeface="Calibri"/>
              <a:sym typeface="Calibri"/>
            </a:endParaRPr>
          </a:p>
        </p:txBody>
      </p:sp>
      <p:sp>
        <p:nvSpPr>
          <p:cNvPr id="348" name="Google Shape;348;p44"/>
          <p:cNvSpPr txBox="1"/>
          <p:nvPr/>
        </p:nvSpPr>
        <p:spPr>
          <a:xfrm>
            <a:off x="5752559" y="5754991"/>
            <a:ext cx="2502608"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Neuron activated!</a:t>
            </a:r>
            <a:endParaRPr b="1" sz="2400">
              <a:solidFill>
                <a:schemeClr val="dk1"/>
              </a:solidFill>
              <a:latin typeface="Calibri"/>
              <a:ea typeface="Calibri"/>
              <a:cs typeface="Calibri"/>
              <a:sym typeface="Calibri"/>
            </a:endParaRPr>
          </a:p>
        </p:txBody>
      </p:sp>
      <p:sp>
        <p:nvSpPr>
          <p:cNvPr id="349" name="Google Shape;349;p44"/>
          <p:cNvSpPr txBox="1"/>
          <p:nvPr/>
        </p:nvSpPr>
        <p:spPr>
          <a:xfrm>
            <a:off x="1073743" y="4977309"/>
            <a:ext cx="7511472"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p:txBody>
      </p:sp>
      <p:sp>
        <p:nvSpPr>
          <p:cNvPr id="350" name="Google Shape;350;p44"/>
          <p:cNvSpPr/>
          <p:nvPr/>
        </p:nvSpPr>
        <p:spPr>
          <a:xfrm>
            <a:off x="4190199" y="5471450"/>
            <a:ext cx="5218500" cy="1015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Calibri"/>
                <a:ea typeface="Calibri"/>
                <a:cs typeface="Calibri"/>
                <a:sym typeface="Calibri"/>
              </a:rPr>
              <a:t>Blue light causes channelrhodopsin--an ion channel--to open. This causes sodium to rush into the cell, resulting in an action potential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 name="Shape 355"/>
        <p:cNvGrpSpPr/>
        <p:nvPr/>
      </p:nvGrpSpPr>
      <p:grpSpPr>
        <a:xfrm>
          <a:off x="0" y="0"/>
          <a:ext cx="0" cy="0"/>
          <a:chOff x="0" y="0"/>
          <a:chExt cx="0" cy="0"/>
        </a:xfrm>
      </p:grpSpPr>
      <p:sp>
        <p:nvSpPr>
          <p:cNvPr id="356" name="Google Shape;356;p4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lang="en-US" sz="2800"/>
              <a:t>We can activate the neurons in a live animal by inserting this light directly into the brain</a:t>
            </a:r>
            <a:endParaRPr b="0" i="0" sz="2800" u="none" cap="none" strike="noStrike">
              <a:solidFill>
                <a:schemeClr val="lt1"/>
              </a:solidFill>
              <a:latin typeface="Calibri"/>
              <a:ea typeface="Calibri"/>
              <a:cs typeface="Calibri"/>
              <a:sym typeface="Calibri"/>
            </a:endParaRPr>
          </a:p>
        </p:txBody>
      </p:sp>
      <p:pic>
        <p:nvPicPr>
          <p:cNvPr id="357" name="Google Shape;357;p45"/>
          <p:cNvPicPr preferRelativeResize="0"/>
          <p:nvPr/>
        </p:nvPicPr>
        <p:blipFill rotWithShape="1">
          <a:blip r:embed="rId3">
            <a:alphaModFix/>
          </a:blip>
          <a:srcRect b="0" l="0" r="0" t="0"/>
          <a:stretch/>
        </p:blipFill>
        <p:spPr>
          <a:xfrm>
            <a:off x="1716814" y="1843824"/>
            <a:ext cx="4358594" cy="435859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grpSp>
        <p:nvGrpSpPr>
          <p:cNvPr id="363" name="Google Shape;363;p46"/>
          <p:cNvGrpSpPr/>
          <p:nvPr/>
        </p:nvGrpSpPr>
        <p:grpSpPr>
          <a:xfrm>
            <a:off x="3954862" y="1464501"/>
            <a:ext cx="3861538" cy="3254482"/>
            <a:chOff x="1232909" y="1443936"/>
            <a:chExt cx="3861538" cy="3254482"/>
          </a:xfrm>
        </p:grpSpPr>
        <p:sp>
          <p:nvSpPr>
            <p:cNvPr id="364" name="Google Shape;364;p46"/>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5" name="Google Shape;365;p46"/>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sp>
        <p:nvSpPr>
          <p:cNvPr id="366" name="Google Shape;366;p46"/>
          <p:cNvSpPr/>
          <p:nvPr/>
        </p:nvSpPr>
        <p:spPr>
          <a:xfrm>
            <a:off x="3262268" y="777951"/>
            <a:ext cx="2166544" cy="1373099"/>
          </a:xfrm>
          <a:prstGeom prst="lightningBolt">
            <a:avLst/>
          </a:prstGeom>
          <a:solidFill>
            <a:srgbClr val="3366FF"/>
          </a:solidFill>
          <a:ln cap="flat" cmpd="sng" w="9525">
            <a:solidFill>
              <a:srgbClr val="4A7DBA"/>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7" name="Google Shape;367;p46"/>
          <p:cNvSpPr txBox="1"/>
          <p:nvPr/>
        </p:nvSpPr>
        <p:spPr>
          <a:xfrm>
            <a:off x="5266943" y="3299809"/>
            <a:ext cx="3811485"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FFFF"/>
                </a:solidFill>
                <a:latin typeface="Calibri"/>
                <a:ea typeface="Calibri"/>
                <a:cs typeface="Calibri"/>
                <a:sym typeface="Calibri"/>
              </a:rPr>
              <a:t>Neuron expressing channelrhodopsin</a:t>
            </a:r>
            <a:endParaRPr b="1" sz="1800">
              <a:solidFill>
                <a:srgbClr val="FFFFFF"/>
              </a:solidFill>
              <a:latin typeface="Calibri"/>
              <a:ea typeface="Calibri"/>
              <a:cs typeface="Calibri"/>
              <a:sym typeface="Calibri"/>
            </a:endParaRPr>
          </a:p>
        </p:txBody>
      </p:sp>
      <p:pic>
        <p:nvPicPr>
          <p:cNvPr id="368" name="Google Shape;368;p46"/>
          <p:cNvPicPr preferRelativeResize="0"/>
          <p:nvPr/>
        </p:nvPicPr>
        <p:blipFill rotWithShape="1">
          <a:blip r:embed="rId3">
            <a:alphaModFix/>
          </a:blip>
          <a:srcRect b="0" l="0" r="0" t="0"/>
          <a:stretch/>
        </p:blipFill>
        <p:spPr>
          <a:xfrm>
            <a:off x="628271" y="2101827"/>
            <a:ext cx="2369928" cy="236992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t/>
            </a:r>
            <a:endParaRPr b="0" i="0" sz="4400" u="none" cap="none" strike="noStrike">
              <a:solidFill>
                <a:schemeClr val="lt1"/>
              </a:solidFill>
              <a:latin typeface="Calibri"/>
              <a:ea typeface="Calibri"/>
              <a:cs typeface="Calibri"/>
              <a:sym typeface="Calibri"/>
            </a:endParaRPr>
          </a:p>
        </p:txBody>
      </p:sp>
      <p:grpSp>
        <p:nvGrpSpPr>
          <p:cNvPr id="375" name="Google Shape;375;p47"/>
          <p:cNvGrpSpPr/>
          <p:nvPr/>
        </p:nvGrpSpPr>
        <p:grpSpPr>
          <a:xfrm>
            <a:off x="3951360" y="1443936"/>
            <a:ext cx="3861538" cy="3254482"/>
            <a:chOff x="1232909" y="1443936"/>
            <a:chExt cx="3861538" cy="3254482"/>
          </a:xfrm>
        </p:grpSpPr>
        <p:sp>
          <p:nvSpPr>
            <p:cNvPr id="376" name="Google Shape;376;p47"/>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47"/>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378" name="Google Shape;378;p47"/>
          <p:cNvGrpSpPr/>
          <p:nvPr/>
        </p:nvGrpSpPr>
        <p:grpSpPr>
          <a:xfrm>
            <a:off x="3954862" y="1464501"/>
            <a:ext cx="3861538" cy="3254482"/>
            <a:chOff x="1232909" y="1443936"/>
            <a:chExt cx="3861538" cy="3254482"/>
          </a:xfrm>
        </p:grpSpPr>
        <p:sp>
          <p:nvSpPr>
            <p:cNvPr id="379" name="Google Shape;379;p47"/>
            <p:cNvSpPr/>
            <p:nvPr/>
          </p:nvSpPr>
          <p:spPr>
            <a:xfrm rot="-832766">
              <a:off x="1486621" y="1809387"/>
              <a:ext cx="3354114" cy="2523580"/>
            </a:xfrm>
            <a:custGeom>
              <a:rect b="b" l="l" r="r" t="t"/>
              <a:pathLst>
                <a:path extrusionOk="0" h="120000" w="120000">
                  <a:moveTo>
                    <a:pt x="89213" y="27985"/>
                  </a:moveTo>
                  <a:cubicBezTo>
                    <a:pt x="89745" y="28056"/>
                    <a:pt x="91140" y="27812"/>
                    <a:pt x="92084" y="27561"/>
                  </a:cubicBezTo>
                  <a:cubicBezTo>
                    <a:pt x="92744" y="27386"/>
                    <a:pt x="93998" y="26713"/>
                    <a:pt x="93998" y="26713"/>
                  </a:cubicBezTo>
                  <a:cubicBezTo>
                    <a:pt x="95062" y="24593"/>
                    <a:pt x="94317" y="25724"/>
                    <a:pt x="96551" y="23745"/>
                  </a:cubicBezTo>
                  <a:lnTo>
                    <a:pt x="97508" y="22897"/>
                  </a:lnTo>
                  <a:cubicBezTo>
                    <a:pt x="97614" y="22473"/>
                    <a:pt x="97734" y="22055"/>
                    <a:pt x="97827" y="21625"/>
                  </a:cubicBezTo>
                  <a:cubicBezTo>
                    <a:pt x="98628" y="17898"/>
                    <a:pt x="97700" y="21707"/>
                    <a:pt x="98465" y="18657"/>
                  </a:cubicBezTo>
                  <a:cubicBezTo>
                    <a:pt x="98571" y="16961"/>
                    <a:pt x="98662" y="15263"/>
                    <a:pt x="98784" y="13568"/>
                  </a:cubicBezTo>
                  <a:cubicBezTo>
                    <a:pt x="98986" y="10749"/>
                    <a:pt x="98945" y="10276"/>
                    <a:pt x="99422" y="8056"/>
                  </a:cubicBezTo>
                  <a:cubicBezTo>
                    <a:pt x="99514" y="7626"/>
                    <a:pt x="99590" y="7184"/>
                    <a:pt x="99741" y="6784"/>
                  </a:cubicBezTo>
                  <a:cubicBezTo>
                    <a:pt x="99912" y="6328"/>
                    <a:pt x="100166" y="5936"/>
                    <a:pt x="100379" y="5512"/>
                  </a:cubicBezTo>
                  <a:cubicBezTo>
                    <a:pt x="100804" y="5653"/>
                    <a:pt x="101290" y="5613"/>
                    <a:pt x="101655" y="5936"/>
                  </a:cubicBezTo>
                  <a:cubicBezTo>
                    <a:pt x="101974" y="6219"/>
                    <a:pt x="102241" y="6703"/>
                    <a:pt x="102293" y="7208"/>
                  </a:cubicBezTo>
                  <a:cubicBezTo>
                    <a:pt x="102566" y="9873"/>
                    <a:pt x="102215" y="12628"/>
                    <a:pt x="102612" y="15265"/>
                  </a:cubicBezTo>
                  <a:cubicBezTo>
                    <a:pt x="102678" y="15703"/>
                    <a:pt x="103250" y="15547"/>
                    <a:pt x="103569" y="15689"/>
                  </a:cubicBezTo>
                  <a:cubicBezTo>
                    <a:pt x="104207" y="15406"/>
                    <a:pt x="105110" y="15584"/>
                    <a:pt x="105483" y="14840"/>
                  </a:cubicBezTo>
                  <a:lnTo>
                    <a:pt x="106760" y="12296"/>
                  </a:lnTo>
                  <a:cubicBezTo>
                    <a:pt x="106690" y="11557"/>
                    <a:pt x="106597" y="8771"/>
                    <a:pt x="106121" y="7632"/>
                  </a:cubicBezTo>
                  <a:cubicBezTo>
                    <a:pt x="105749" y="6741"/>
                    <a:pt x="104845" y="5088"/>
                    <a:pt x="104845" y="5088"/>
                  </a:cubicBezTo>
                  <a:cubicBezTo>
                    <a:pt x="104625" y="3622"/>
                    <a:pt x="104215" y="2313"/>
                    <a:pt x="104845" y="848"/>
                  </a:cubicBezTo>
                  <a:cubicBezTo>
                    <a:pt x="105036" y="405"/>
                    <a:pt x="105483" y="282"/>
                    <a:pt x="105802" y="0"/>
                  </a:cubicBezTo>
                  <a:cubicBezTo>
                    <a:pt x="106334" y="141"/>
                    <a:pt x="106946" y="24"/>
                    <a:pt x="107398" y="424"/>
                  </a:cubicBezTo>
                  <a:cubicBezTo>
                    <a:pt x="107677" y="671"/>
                    <a:pt x="107628" y="1264"/>
                    <a:pt x="107717" y="1696"/>
                  </a:cubicBezTo>
                  <a:cubicBezTo>
                    <a:pt x="107815" y="2174"/>
                    <a:pt x="108617" y="6882"/>
                    <a:pt x="108993" y="7632"/>
                  </a:cubicBezTo>
                  <a:cubicBezTo>
                    <a:pt x="109205" y="8056"/>
                    <a:pt x="109475" y="8438"/>
                    <a:pt x="109631" y="8904"/>
                  </a:cubicBezTo>
                  <a:cubicBezTo>
                    <a:pt x="109904" y="9721"/>
                    <a:pt x="110269" y="11448"/>
                    <a:pt x="110269" y="11448"/>
                  </a:cubicBezTo>
                  <a:cubicBezTo>
                    <a:pt x="110248" y="11559"/>
                    <a:pt x="109797" y="14140"/>
                    <a:pt x="109631" y="14416"/>
                  </a:cubicBezTo>
                  <a:cubicBezTo>
                    <a:pt x="109391" y="14814"/>
                    <a:pt x="108968" y="14938"/>
                    <a:pt x="108674" y="15265"/>
                  </a:cubicBezTo>
                  <a:cubicBezTo>
                    <a:pt x="105275" y="19029"/>
                    <a:pt x="109787" y="14725"/>
                    <a:pt x="106760" y="16961"/>
                  </a:cubicBezTo>
                  <a:cubicBezTo>
                    <a:pt x="106089" y="17456"/>
                    <a:pt x="104845" y="18657"/>
                    <a:pt x="104845" y="18657"/>
                  </a:cubicBezTo>
                  <a:cubicBezTo>
                    <a:pt x="104209" y="19925"/>
                    <a:pt x="102878" y="21219"/>
                    <a:pt x="103888" y="22897"/>
                  </a:cubicBezTo>
                  <a:cubicBezTo>
                    <a:pt x="104098" y="23246"/>
                    <a:pt x="104545" y="23121"/>
                    <a:pt x="104845" y="23321"/>
                  </a:cubicBezTo>
                  <a:cubicBezTo>
                    <a:pt x="105188" y="23549"/>
                    <a:pt x="105483" y="23886"/>
                    <a:pt x="105802" y="24169"/>
                  </a:cubicBezTo>
                  <a:cubicBezTo>
                    <a:pt x="108116" y="23913"/>
                    <a:pt x="109946" y="23358"/>
                    <a:pt x="112183" y="24169"/>
                  </a:cubicBezTo>
                  <a:cubicBezTo>
                    <a:pt x="112553" y="24303"/>
                    <a:pt x="112821" y="24734"/>
                    <a:pt x="113140" y="25017"/>
                  </a:cubicBezTo>
                  <a:cubicBezTo>
                    <a:pt x="113034" y="25724"/>
                    <a:pt x="113205" y="26628"/>
                    <a:pt x="112821" y="27137"/>
                  </a:cubicBezTo>
                  <a:cubicBezTo>
                    <a:pt x="112346" y="27769"/>
                    <a:pt x="110907" y="27985"/>
                    <a:pt x="110907" y="27985"/>
                  </a:cubicBezTo>
                  <a:cubicBezTo>
                    <a:pt x="108177" y="27813"/>
                    <a:pt x="103732" y="27121"/>
                    <a:pt x="100698" y="27985"/>
                  </a:cubicBezTo>
                  <a:cubicBezTo>
                    <a:pt x="100323" y="28092"/>
                    <a:pt x="100060" y="28551"/>
                    <a:pt x="99741" y="28833"/>
                  </a:cubicBezTo>
                  <a:cubicBezTo>
                    <a:pt x="98571" y="31166"/>
                    <a:pt x="99741" y="29187"/>
                    <a:pt x="98146" y="30954"/>
                  </a:cubicBezTo>
                  <a:cubicBezTo>
                    <a:pt x="95689" y="33674"/>
                    <a:pt x="98608" y="30968"/>
                    <a:pt x="96232" y="33074"/>
                  </a:cubicBezTo>
                  <a:cubicBezTo>
                    <a:pt x="96338" y="34063"/>
                    <a:pt x="96403" y="35062"/>
                    <a:pt x="96551" y="36042"/>
                  </a:cubicBezTo>
                  <a:cubicBezTo>
                    <a:pt x="96616" y="36480"/>
                    <a:pt x="96632" y="36998"/>
                    <a:pt x="96870" y="37314"/>
                  </a:cubicBezTo>
                  <a:cubicBezTo>
                    <a:pt x="97967" y="38772"/>
                    <a:pt x="98537" y="38901"/>
                    <a:pt x="99741" y="39434"/>
                  </a:cubicBezTo>
                  <a:cubicBezTo>
                    <a:pt x="100379" y="39293"/>
                    <a:pt x="101125" y="39503"/>
                    <a:pt x="101655" y="39010"/>
                  </a:cubicBezTo>
                  <a:cubicBezTo>
                    <a:pt x="102283" y="38426"/>
                    <a:pt x="102506" y="37314"/>
                    <a:pt x="102931" y="36466"/>
                  </a:cubicBezTo>
                  <a:cubicBezTo>
                    <a:pt x="103144" y="36042"/>
                    <a:pt x="103250" y="35477"/>
                    <a:pt x="103569" y="35194"/>
                  </a:cubicBezTo>
                  <a:cubicBezTo>
                    <a:pt x="103888" y="34911"/>
                    <a:pt x="104176" y="34553"/>
                    <a:pt x="104526" y="34346"/>
                  </a:cubicBezTo>
                  <a:cubicBezTo>
                    <a:pt x="105141" y="33983"/>
                    <a:pt x="106441" y="33498"/>
                    <a:pt x="106441" y="33498"/>
                  </a:cubicBezTo>
                  <a:cubicBezTo>
                    <a:pt x="106760" y="33639"/>
                    <a:pt x="107135" y="33643"/>
                    <a:pt x="107398" y="33922"/>
                  </a:cubicBezTo>
                  <a:cubicBezTo>
                    <a:pt x="107960" y="34520"/>
                    <a:pt x="108145" y="35628"/>
                    <a:pt x="108355" y="36466"/>
                  </a:cubicBezTo>
                  <a:cubicBezTo>
                    <a:pt x="108284" y="37222"/>
                    <a:pt x="108379" y="40315"/>
                    <a:pt x="107398" y="41130"/>
                  </a:cubicBezTo>
                  <a:cubicBezTo>
                    <a:pt x="106827" y="41604"/>
                    <a:pt x="106121" y="41696"/>
                    <a:pt x="105483" y="41978"/>
                  </a:cubicBezTo>
                  <a:cubicBezTo>
                    <a:pt x="105164" y="42120"/>
                    <a:pt x="104853" y="42294"/>
                    <a:pt x="104526" y="42402"/>
                  </a:cubicBezTo>
                  <a:cubicBezTo>
                    <a:pt x="103676" y="42685"/>
                    <a:pt x="102806" y="42882"/>
                    <a:pt x="101974" y="43250"/>
                  </a:cubicBezTo>
                  <a:cubicBezTo>
                    <a:pt x="101655" y="43392"/>
                    <a:pt x="101349" y="43606"/>
                    <a:pt x="101017" y="43674"/>
                  </a:cubicBezTo>
                  <a:cubicBezTo>
                    <a:pt x="99961" y="43890"/>
                    <a:pt x="98890" y="43957"/>
                    <a:pt x="97827" y="44098"/>
                  </a:cubicBezTo>
                  <a:cubicBezTo>
                    <a:pt x="97508" y="44240"/>
                    <a:pt x="97107" y="44206"/>
                    <a:pt x="96870" y="44522"/>
                  </a:cubicBezTo>
                  <a:cubicBezTo>
                    <a:pt x="96327" y="45243"/>
                    <a:pt x="95593" y="47067"/>
                    <a:pt x="95593" y="47067"/>
                  </a:cubicBezTo>
                  <a:cubicBezTo>
                    <a:pt x="95715" y="47873"/>
                    <a:pt x="95905" y="49590"/>
                    <a:pt x="96232" y="50459"/>
                  </a:cubicBezTo>
                  <a:cubicBezTo>
                    <a:pt x="96403" y="50915"/>
                    <a:pt x="96581" y="51395"/>
                    <a:pt x="96870" y="51731"/>
                  </a:cubicBezTo>
                  <a:cubicBezTo>
                    <a:pt x="97447" y="52402"/>
                    <a:pt x="98056" y="53105"/>
                    <a:pt x="98784" y="53427"/>
                  </a:cubicBezTo>
                  <a:lnTo>
                    <a:pt x="100698" y="54275"/>
                  </a:lnTo>
                  <a:lnTo>
                    <a:pt x="101655" y="54699"/>
                  </a:lnTo>
                  <a:cubicBezTo>
                    <a:pt x="104233" y="54128"/>
                    <a:pt x="102956" y="54547"/>
                    <a:pt x="105483" y="53427"/>
                  </a:cubicBezTo>
                  <a:lnTo>
                    <a:pt x="106441" y="53003"/>
                  </a:lnTo>
                  <a:cubicBezTo>
                    <a:pt x="107940" y="51010"/>
                    <a:pt x="107147" y="52230"/>
                    <a:pt x="108674" y="49187"/>
                  </a:cubicBezTo>
                  <a:cubicBezTo>
                    <a:pt x="108886" y="48763"/>
                    <a:pt x="109191" y="48398"/>
                    <a:pt x="109312" y="47915"/>
                  </a:cubicBezTo>
                  <a:lnTo>
                    <a:pt x="110269" y="44098"/>
                  </a:lnTo>
                  <a:cubicBezTo>
                    <a:pt x="110375" y="43674"/>
                    <a:pt x="110308" y="43074"/>
                    <a:pt x="110588" y="42826"/>
                  </a:cubicBezTo>
                  <a:cubicBezTo>
                    <a:pt x="114008" y="39796"/>
                    <a:pt x="108817" y="44515"/>
                    <a:pt x="112502" y="40706"/>
                  </a:cubicBezTo>
                  <a:cubicBezTo>
                    <a:pt x="114148" y="39005"/>
                    <a:pt x="113929" y="39226"/>
                    <a:pt x="115373" y="38586"/>
                  </a:cubicBezTo>
                  <a:cubicBezTo>
                    <a:pt x="116543" y="38727"/>
                    <a:pt x="117760" y="38551"/>
                    <a:pt x="118883" y="39010"/>
                  </a:cubicBezTo>
                  <a:cubicBezTo>
                    <a:pt x="119925" y="39436"/>
                    <a:pt x="119449" y="41827"/>
                    <a:pt x="119202" y="42402"/>
                  </a:cubicBezTo>
                  <a:cubicBezTo>
                    <a:pt x="118952" y="42985"/>
                    <a:pt x="117743" y="43540"/>
                    <a:pt x="117288" y="43674"/>
                  </a:cubicBezTo>
                  <a:cubicBezTo>
                    <a:pt x="116405" y="43935"/>
                    <a:pt x="115278" y="43950"/>
                    <a:pt x="114416" y="44522"/>
                  </a:cubicBezTo>
                  <a:cubicBezTo>
                    <a:pt x="114073" y="44750"/>
                    <a:pt x="113778" y="45088"/>
                    <a:pt x="113459" y="45371"/>
                  </a:cubicBezTo>
                  <a:cubicBezTo>
                    <a:pt x="113247" y="45795"/>
                    <a:pt x="112869" y="46137"/>
                    <a:pt x="112821" y="46643"/>
                  </a:cubicBezTo>
                  <a:cubicBezTo>
                    <a:pt x="112754" y="47358"/>
                    <a:pt x="112839" y="48163"/>
                    <a:pt x="113140" y="48763"/>
                  </a:cubicBezTo>
                  <a:cubicBezTo>
                    <a:pt x="113327" y="49135"/>
                    <a:pt x="113763" y="49140"/>
                    <a:pt x="114097" y="49187"/>
                  </a:cubicBezTo>
                  <a:cubicBezTo>
                    <a:pt x="115793" y="49424"/>
                    <a:pt x="117500" y="49469"/>
                    <a:pt x="119202" y="49611"/>
                  </a:cubicBezTo>
                  <a:cubicBezTo>
                    <a:pt x="119414" y="50035"/>
                    <a:pt x="119786" y="50378"/>
                    <a:pt x="119840" y="50883"/>
                  </a:cubicBezTo>
                  <a:cubicBezTo>
                    <a:pt x="120000" y="52368"/>
                    <a:pt x="119507" y="52889"/>
                    <a:pt x="118564" y="53003"/>
                  </a:cubicBezTo>
                  <a:cubicBezTo>
                    <a:pt x="116549" y="53246"/>
                    <a:pt x="114523" y="53286"/>
                    <a:pt x="112502" y="53427"/>
                  </a:cubicBezTo>
                  <a:cubicBezTo>
                    <a:pt x="110639" y="54253"/>
                    <a:pt x="112350" y="53205"/>
                    <a:pt x="110907" y="55123"/>
                  </a:cubicBezTo>
                  <a:cubicBezTo>
                    <a:pt x="110636" y="55484"/>
                    <a:pt x="110244" y="55645"/>
                    <a:pt x="109950" y="55971"/>
                  </a:cubicBezTo>
                  <a:cubicBezTo>
                    <a:pt x="106951" y="59293"/>
                    <a:pt x="111917" y="54653"/>
                    <a:pt x="107079" y="58939"/>
                  </a:cubicBezTo>
                  <a:cubicBezTo>
                    <a:pt x="106760" y="59222"/>
                    <a:pt x="106485" y="59626"/>
                    <a:pt x="106121" y="59787"/>
                  </a:cubicBezTo>
                  <a:lnTo>
                    <a:pt x="104207" y="60636"/>
                  </a:lnTo>
                  <a:cubicBezTo>
                    <a:pt x="100028" y="60131"/>
                    <a:pt x="101812" y="60705"/>
                    <a:pt x="98784" y="59363"/>
                  </a:cubicBezTo>
                  <a:cubicBezTo>
                    <a:pt x="98465" y="59222"/>
                    <a:pt x="98106" y="59187"/>
                    <a:pt x="97827" y="58939"/>
                  </a:cubicBezTo>
                  <a:lnTo>
                    <a:pt x="94955" y="56395"/>
                  </a:lnTo>
                  <a:lnTo>
                    <a:pt x="93998" y="55547"/>
                  </a:lnTo>
                  <a:cubicBezTo>
                    <a:pt x="93679" y="55689"/>
                    <a:pt x="93251" y="55622"/>
                    <a:pt x="93041" y="55971"/>
                  </a:cubicBezTo>
                  <a:cubicBezTo>
                    <a:pt x="92767" y="56426"/>
                    <a:pt x="92722" y="57085"/>
                    <a:pt x="92722" y="57667"/>
                  </a:cubicBezTo>
                  <a:cubicBezTo>
                    <a:pt x="92722" y="58799"/>
                    <a:pt x="93158" y="59805"/>
                    <a:pt x="93679" y="60636"/>
                  </a:cubicBezTo>
                  <a:cubicBezTo>
                    <a:pt x="93968" y="61096"/>
                    <a:pt x="94290" y="61524"/>
                    <a:pt x="94636" y="61908"/>
                  </a:cubicBezTo>
                  <a:cubicBezTo>
                    <a:pt x="94931" y="62234"/>
                    <a:pt x="95274" y="62473"/>
                    <a:pt x="95593" y="62756"/>
                  </a:cubicBezTo>
                  <a:cubicBezTo>
                    <a:pt x="97295" y="66148"/>
                    <a:pt x="95062" y="62049"/>
                    <a:pt x="97189" y="64876"/>
                  </a:cubicBezTo>
                  <a:cubicBezTo>
                    <a:pt x="99315" y="67703"/>
                    <a:pt x="96232" y="64734"/>
                    <a:pt x="98784" y="66996"/>
                  </a:cubicBezTo>
                  <a:cubicBezTo>
                    <a:pt x="99291" y="68007"/>
                    <a:pt x="100117" y="70015"/>
                    <a:pt x="101017" y="70812"/>
                  </a:cubicBezTo>
                  <a:cubicBezTo>
                    <a:pt x="101297" y="71060"/>
                    <a:pt x="101640" y="71181"/>
                    <a:pt x="101974" y="71236"/>
                  </a:cubicBezTo>
                  <a:cubicBezTo>
                    <a:pt x="103350" y="71465"/>
                    <a:pt x="104739" y="71519"/>
                    <a:pt x="106121" y="71660"/>
                  </a:cubicBezTo>
                  <a:cubicBezTo>
                    <a:pt x="106441" y="71943"/>
                    <a:pt x="106936" y="72035"/>
                    <a:pt x="107079" y="72508"/>
                  </a:cubicBezTo>
                  <a:cubicBezTo>
                    <a:pt x="107203" y="72923"/>
                    <a:pt x="106970" y="73431"/>
                    <a:pt x="106760" y="73780"/>
                  </a:cubicBezTo>
                  <a:cubicBezTo>
                    <a:pt x="106520" y="74178"/>
                    <a:pt x="106145" y="74401"/>
                    <a:pt x="105802" y="74628"/>
                  </a:cubicBezTo>
                  <a:cubicBezTo>
                    <a:pt x="105345" y="74933"/>
                    <a:pt x="103978" y="75341"/>
                    <a:pt x="103569" y="75477"/>
                  </a:cubicBezTo>
                  <a:cubicBezTo>
                    <a:pt x="102293" y="75335"/>
                    <a:pt x="100997" y="75386"/>
                    <a:pt x="99741" y="75053"/>
                  </a:cubicBezTo>
                  <a:cubicBezTo>
                    <a:pt x="98412" y="74699"/>
                    <a:pt x="98465" y="72508"/>
                    <a:pt x="97508" y="71660"/>
                  </a:cubicBezTo>
                  <a:lnTo>
                    <a:pt x="96551" y="70812"/>
                  </a:lnTo>
                  <a:cubicBezTo>
                    <a:pt x="94849" y="67420"/>
                    <a:pt x="97082" y="71519"/>
                    <a:pt x="94955" y="68692"/>
                  </a:cubicBezTo>
                  <a:cubicBezTo>
                    <a:pt x="93512" y="66774"/>
                    <a:pt x="95224" y="67821"/>
                    <a:pt x="93360" y="66996"/>
                  </a:cubicBezTo>
                  <a:cubicBezTo>
                    <a:pt x="93041" y="67137"/>
                    <a:pt x="92697" y="67203"/>
                    <a:pt x="92403" y="67420"/>
                  </a:cubicBezTo>
                  <a:cubicBezTo>
                    <a:pt x="91733" y="67915"/>
                    <a:pt x="91216" y="68794"/>
                    <a:pt x="90489" y="69116"/>
                  </a:cubicBezTo>
                  <a:cubicBezTo>
                    <a:pt x="89168" y="69701"/>
                    <a:pt x="89812" y="69292"/>
                    <a:pt x="88575" y="70388"/>
                  </a:cubicBezTo>
                  <a:cubicBezTo>
                    <a:pt x="88256" y="70247"/>
                    <a:pt x="87855" y="70280"/>
                    <a:pt x="87618" y="69964"/>
                  </a:cubicBezTo>
                  <a:cubicBezTo>
                    <a:pt x="86918" y="69034"/>
                    <a:pt x="87408" y="68123"/>
                    <a:pt x="87937" y="67420"/>
                  </a:cubicBezTo>
                  <a:cubicBezTo>
                    <a:pt x="88208" y="67060"/>
                    <a:pt x="88575" y="66855"/>
                    <a:pt x="88894" y="66572"/>
                  </a:cubicBezTo>
                  <a:cubicBezTo>
                    <a:pt x="89216" y="65929"/>
                    <a:pt x="89851" y="64906"/>
                    <a:pt x="89851" y="64028"/>
                  </a:cubicBezTo>
                  <a:cubicBezTo>
                    <a:pt x="89851" y="63581"/>
                    <a:pt x="89805" y="63015"/>
                    <a:pt x="89532" y="62756"/>
                  </a:cubicBezTo>
                  <a:cubicBezTo>
                    <a:pt x="88985" y="62236"/>
                    <a:pt x="88256" y="62190"/>
                    <a:pt x="87618" y="61908"/>
                  </a:cubicBezTo>
                  <a:lnTo>
                    <a:pt x="84746" y="60636"/>
                  </a:lnTo>
                  <a:cubicBezTo>
                    <a:pt x="84427" y="60494"/>
                    <a:pt x="84119" y="60299"/>
                    <a:pt x="83789" y="60212"/>
                  </a:cubicBezTo>
                  <a:cubicBezTo>
                    <a:pt x="81864" y="59700"/>
                    <a:pt x="82709" y="60015"/>
                    <a:pt x="81237" y="59363"/>
                  </a:cubicBezTo>
                  <a:cubicBezTo>
                    <a:pt x="80280" y="59505"/>
                    <a:pt x="79260" y="59312"/>
                    <a:pt x="78366" y="59787"/>
                  </a:cubicBezTo>
                  <a:cubicBezTo>
                    <a:pt x="77642" y="60172"/>
                    <a:pt x="78312" y="62504"/>
                    <a:pt x="78366" y="62756"/>
                  </a:cubicBezTo>
                  <a:cubicBezTo>
                    <a:pt x="78787" y="64715"/>
                    <a:pt x="78818" y="64294"/>
                    <a:pt x="79961" y="66572"/>
                  </a:cubicBezTo>
                  <a:cubicBezTo>
                    <a:pt x="80174" y="66996"/>
                    <a:pt x="80478" y="67361"/>
                    <a:pt x="80599" y="67844"/>
                  </a:cubicBezTo>
                  <a:lnTo>
                    <a:pt x="80918" y="69116"/>
                  </a:lnTo>
                  <a:cubicBezTo>
                    <a:pt x="80812" y="69540"/>
                    <a:pt x="80837" y="70072"/>
                    <a:pt x="80599" y="70388"/>
                  </a:cubicBezTo>
                  <a:cubicBezTo>
                    <a:pt x="79903" y="71313"/>
                    <a:pt x="77796" y="70462"/>
                    <a:pt x="77409" y="70388"/>
                  </a:cubicBezTo>
                  <a:cubicBezTo>
                    <a:pt x="77196" y="69964"/>
                    <a:pt x="77059" y="69452"/>
                    <a:pt x="76771" y="69116"/>
                  </a:cubicBezTo>
                  <a:cubicBezTo>
                    <a:pt x="76193" y="68445"/>
                    <a:pt x="74856" y="67420"/>
                    <a:pt x="74856" y="67420"/>
                  </a:cubicBezTo>
                  <a:cubicBezTo>
                    <a:pt x="74078" y="67765"/>
                    <a:pt x="73561" y="67870"/>
                    <a:pt x="72942" y="68692"/>
                  </a:cubicBezTo>
                  <a:cubicBezTo>
                    <a:pt x="72671" y="69052"/>
                    <a:pt x="72604" y="69646"/>
                    <a:pt x="72304" y="69964"/>
                  </a:cubicBezTo>
                  <a:cubicBezTo>
                    <a:pt x="72042" y="70243"/>
                    <a:pt x="71648" y="70188"/>
                    <a:pt x="71347" y="70388"/>
                  </a:cubicBezTo>
                  <a:cubicBezTo>
                    <a:pt x="68873" y="72032"/>
                    <a:pt x="71839" y="70594"/>
                    <a:pt x="69433" y="71660"/>
                  </a:cubicBezTo>
                  <a:cubicBezTo>
                    <a:pt x="69114" y="71519"/>
                    <a:pt x="68738" y="71515"/>
                    <a:pt x="68476" y="71236"/>
                  </a:cubicBezTo>
                  <a:cubicBezTo>
                    <a:pt x="67624" y="70331"/>
                    <a:pt x="67740" y="69800"/>
                    <a:pt x="68157" y="68692"/>
                  </a:cubicBezTo>
                  <a:cubicBezTo>
                    <a:pt x="68328" y="68236"/>
                    <a:pt x="68495" y="67738"/>
                    <a:pt x="68795" y="67420"/>
                  </a:cubicBezTo>
                  <a:cubicBezTo>
                    <a:pt x="69057" y="67141"/>
                    <a:pt x="69458" y="67213"/>
                    <a:pt x="69752" y="66996"/>
                  </a:cubicBezTo>
                  <a:cubicBezTo>
                    <a:pt x="70422" y="66501"/>
                    <a:pt x="71028" y="65865"/>
                    <a:pt x="71666" y="65300"/>
                  </a:cubicBezTo>
                  <a:lnTo>
                    <a:pt x="72623" y="64452"/>
                  </a:lnTo>
                  <a:cubicBezTo>
                    <a:pt x="72836" y="63604"/>
                    <a:pt x="73345" y="62795"/>
                    <a:pt x="73261" y="61908"/>
                  </a:cubicBezTo>
                  <a:cubicBezTo>
                    <a:pt x="73151" y="60738"/>
                    <a:pt x="73115" y="58551"/>
                    <a:pt x="72623" y="57243"/>
                  </a:cubicBezTo>
                  <a:cubicBezTo>
                    <a:pt x="72452" y="56788"/>
                    <a:pt x="72240" y="56352"/>
                    <a:pt x="71985" y="55971"/>
                  </a:cubicBezTo>
                  <a:cubicBezTo>
                    <a:pt x="71386" y="55075"/>
                    <a:pt x="70822" y="54092"/>
                    <a:pt x="70071" y="53427"/>
                  </a:cubicBezTo>
                  <a:lnTo>
                    <a:pt x="68157" y="51731"/>
                  </a:lnTo>
                  <a:cubicBezTo>
                    <a:pt x="66694" y="48815"/>
                    <a:pt x="67608" y="49509"/>
                    <a:pt x="65923" y="48763"/>
                  </a:cubicBezTo>
                  <a:cubicBezTo>
                    <a:pt x="64095" y="45117"/>
                    <a:pt x="66530" y="49407"/>
                    <a:pt x="64328" y="47067"/>
                  </a:cubicBezTo>
                  <a:cubicBezTo>
                    <a:pt x="64029" y="46748"/>
                    <a:pt x="63961" y="46155"/>
                    <a:pt x="63690" y="45795"/>
                  </a:cubicBezTo>
                  <a:cubicBezTo>
                    <a:pt x="62932" y="44787"/>
                    <a:pt x="61767" y="44518"/>
                    <a:pt x="60819" y="44098"/>
                  </a:cubicBezTo>
                  <a:cubicBezTo>
                    <a:pt x="59446" y="43490"/>
                    <a:pt x="60188" y="43783"/>
                    <a:pt x="58586" y="43250"/>
                  </a:cubicBezTo>
                  <a:cubicBezTo>
                    <a:pt x="56778" y="43392"/>
                    <a:pt x="54967" y="43475"/>
                    <a:pt x="53162" y="43674"/>
                  </a:cubicBezTo>
                  <a:cubicBezTo>
                    <a:pt x="52256" y="43775"/>
                    <a:pt x="47185" y="44909"/>
                    <a:pt x="47101" y="44946"/>
                  </a:cubicBezTo>
                  <a:cubicBezTo>
                    <a:pt x="45271" y="45757"/>
                    <a:pt x="47051" y="45027"/>
                    <a:pt x="44548" y="45795"/>
                  </a:cubicBezTo>
                  <a:cubicBezTo>
                    <a:pt x="41944" y="46593"/>
                    <a:pt x="42367" y="46478"/>
                    <a:pt x="40082" y="47491"/>
                  </a:cubicBezTo>
                  <a:lnTo>
                    <a:pt x="39125" y="47915"/>
                  </a:lnTo>
                  <a:cubicBezTo>
                    <a:pt x="38806" y="48056"/>
                    <a:pt x="38448" y="48091"/>
                    <a:pt x="38168" y="48339"/>
                  </a:cubicBezTo>
                  <a:cubicBezTo>
                    <a:pt x="37530" y="48904"/>
                    <a:pt x="36981" y="49713"/>
                    <a:pt x="36254" y="50035"/>
                  </a:cubicBezTo>
                  <a:cubicBezTo>
                    <a:pt x="35934" y="50176"/>
                    <a:pt x="35590" y="50242"/>
                    <a:pt x="35296" y="50459"/>
                  </a:cubicBezTo>
                  <a:cubicBezTo>
                    <a:pt x="34626" y="50954"/>
                    <a:pt x="34020" y="51590"/>
                    <a:pt x="33382" y="52155"/>
                  </a:cubicBezTo>
                  <a:cubicBezTo>
                    <a:pt x="33063" y="52438"/>
                    <a:pt x="32696" y="52643"/>
                    <a:pt x="32425" y="53003"/>
                  </a:cubicBezTo>
                  <a:cubicBezTo>
                    <a:pt x="31197" y="54635"/>
                    <a:pt x="31843" y="53942"/>
                    <a:pt x="30511" y="55123"/>
                  </a:cubicBezTo>
                  <a:cubicBezTo>
                    <a:pt x="30298" y="55547"/>
                    <a:pt x="30144" y="56035"/>
                    <a:pt x="29873" y="56395"/>
                  </a:cubicBezTo>
                  <a:cubicBezTo>
                    <a:pt x="29602" y="56756"/>
                    <a:pt x="29168" y="56860"/>
                    <a:pt x="28916" y="57243"/>
                  </a:cubicBezTo>
                  <a:cubicBezTo>
                    <a:pt x="28411" y="58010"/>
                    <a:pt x="28182" y="59067"/>
                    <a:pt x="27640" y="59787"/>
                  </a:cubicBezTo>
                  <a:lnTo>
                    <a:pt x="26683" y="61060"/>
                  </a:lnTo>
                  <a:cubicBezTo>
                    <a:pt x="25924" y="64084"/>
                    <a:pt x="27000" y="60427"/>
                    <a:pt x="25406" y="63604"/>
                  </a:cubicBezTo>
                  <a:cubicBezTo>
                    <a:pt x="25220" y="63976"/>
                    <a:pt x="25251" y="64485"/>
                    <a:pt x="25087" y="64876"/>
                  </a:cubicBezTo>
                  <a:cubicBezTo>
                    <a:pt x="24715" y="65767"/>
                    <a:pt x="24237" y="66572"/>
                    <a:pt x="23811" y="67420"/>
                  </a:cubicBezTo>
                  <a:cubicBezTo>
                    <a:pt x="23599" y="67844"/>
                    <a:pt x="23294" y="68209"/>
                    <a:pt x="23173" y="68692"/>
                  </a:cubicBezTo>
                  <a:lnTo>
                    <a:pt x="22216" y="72508"/>
                  </a:lnTo>
                  <a:lnTo>
                    <a:pt x="21897" y="73780"/>
                  </a:lnTo>
                  <a:lnTo>
                    <a:pt x="21578" y="75053"/>
                  </a:lnTo>
                  <a:cubicBezTo>
                    <a:pt x="21838" y="76087"/>
                    <a:pt x="21917" y="76775"/>
                    <a:pt x="22535" y="77597"/>
                  </a:cubicBezTo>
                  <a:cubicBezTo>
                    <a:pt x="22806" y="77957"/>
                    <a:pt x="23173" y="78162"/>
                    <a:pt x="23492" y="78445"/>
                  </a:cubicBezTo>
                  <a:cubicBezTo>
                    <a:pt x="23705" y="78869"/>
                    <a:pt x="23859" y="79356"/>
                    <a:pt x="24130" y="79717"/>
                  </a:cubicBezTo>
                  <a:cubicBezTo>
                    <a:pt x="24401" y="80077"/>
                    <a:pt x="24848" y="80167"/>
                    <a:pt x="25087" y="80565"/>
                  </a:cubicBezTo>
                  <a:cubicBezTo>
                    <a:pt x="25297" y="80914"/>
                    <a:pt x="25256" y="81437"/>
                    <a:pt x="25406" y="81837"/>
                  </a:cubicBezTo>
                  <a:cubicBezTo>
                    <a:pt x="26643" y="85125"/>
                    <a:pt x="25562" y="81184"/>
                    <a:pt x="26364" y="84381"/>
                  </a:cubicBezTo>
                  <a:cubicBezTo>
                    <a:pt x="26257" y="84805"/>
                    <a:pt x="26255" y="85304"/>
                    <a:pt x="26044" y="85653"/>
                  </a:cubicBezTo>
                  <a:cubicBezTo>
                    <a:pt x="25805" y="86051"/>
                    <a:pt x="25466" y="86417"/>
                    <a:pt x="25087" y="86501"/>
                  </a:cubicBezTo>
                  <a:cubicBezTo>
                    <a:pt x="24559" y="86618"/>
                    <a:pt x="23507" y="85525"/>
                    <a:pt x="23173" y="85229"/>
                  </a:cubicBezTo>
                  <a:cubicBezTo>
                    <a:pt x="21711" y="82313"/>
                    <a:pt x="22625" y="83007"/>
                    <a:pt x="20940" y="82261"/>
                  </a:cubicBezTo>
                  <a:cubicBezTo>
                    <a:pt x="20621" y="82402"/>
                    <a:pt x="20245" y="82406"/>
                    <a:pt x="19983" y="82685"/>
                  </a:cubicBezTo>
                  <a:cubicBezTo>
                    <a:pt x="19683" y="83003"/>
                    <a:pt x="19501" y="83491"/>
                    <a:pt x="19345" y="83957"/>
                  </a:cubicBezTo>
                  <a:cubicBezTo>
                    <a:pt x="18756" y="85718"/>
                    <a:pt x="18661" y="86808"/>
                    <a:pt x="18388" y="88621"/>
                  </a:cubicBezTo>
                  <a:cubicBezTo>
                    <a:pt x="18227" y="93524"/>
                    <a:pt x="17746" y="98209"/>
                    <a:pt x="18388" y="103038"/>
                  </a:cubicBezTo>
                  <a:cubicBezTo>
                    <a:pt x="18837" y="106420"/>
                    <a:pt x="18830" y="104637"/>
                    <a:pt x="19664" y="106855"/>
                  </a:cubicBezTo>
                  <a:cubicBezTo>
                    <a:pt x="20434" y="108903"/>
                    <a:pt x="19327" y="107545"/>
                    <a:pt x="20940" y="108975"/>
                  </a:cubicBezTo>
                  <a:cubicBezTo>
                    <a:pt x="21567" y="110226"/>
                    <a:pt x="21614" y="110499"/>
                    <a:pt x="22535" y="111519"/>
                  </a:cubicBezTo>
                  <a:cubicBezTo>
                    <a:pt x="22830" y="111845"/>
                    <a:pt x="23173" y="112084"/>
                    <a:pt x="23492" y="112367"/>
                  </a:cubicBezTo>
                  <a:cubicBezTo>
                    <a:pt x="24981" y="115335"/>
                    <a:pt x="24130" y="114346"/>
                    <a:pt x="25725" y="115759"/>
                  </a:cubicBezTo>
                  <a:cubicBezTo>
                    <a:pt x="26484" y="118784"/>
                    <a:pt x="25408" y="115127"/>
                    <a:pt x="27002" y="118303"/>
                  </a:cubicBezTo>
                  <a:cubicBezTo>
                    <a:pt x="27188" y="118675"/>
                    <a:pt x="27214" y="119151"/>
                    <a:pt x="27321" y="119575"/>
                  </a:cubicBezTo>
                  <a:cubicBezTo>
                    <a:pt x="27002" y="119717"/>
                    <a:pt x="26700" y="120000"/>
                    <a:pt x="26364" y="120000"/>
                  </a:cubicBezTo>
                  <a:cubicBezTo>
                    <a:pt x="25401" y="120000"/>
                    <a:pt x="24426" y="119886"/>
                    <a:pt x="23492" y="119575"/>
                  </a:cubicBezTo>
                  <a:cubicBezTo>
                    <a:pt x="22813" y="119350"/>
                    <a:pt x="22037" y="117964"/>
                    <a:pt x="21578" y="117455"/>
                  </a:cubicBezTo>
                  <a:cubicBezTo>
                    <a:pt x="21283" y="117129"/>
                    <a:pt x="20940" y="116890"/>
                    <a:pt x="20621" y="116607"/>
                  </a:cubicBezTo>
                  <a:lnTo>
                    <a:pt x="19345" y="114063"/>
                  </a:lnTo>
                  <a:cubicBezTo>
                    <a:pt x="19132" y="113639"/>
                    <a:pt x="19026" y="113074"/>
                    <a:pt x="18707" y="112791"/>
                  </a:cubicBezTo>
                  <a:lnTo>
                    <a:pt x="17750" y="111943"/>
                  </a:lnTo>
                  <a:cubicBezTo>
                    <a:pt x="17348" y="110343"/>
                    <a:pt x="17252" y="109585"/>
                    <a:pt x="16155" y="108127"/>
                  </a:cubicBezTo>
                  <a:cubicBezTo>
                    <a:pt x="15835" y="107703"/>
                    <a:pt x="15486" y="107315"/>
                    <a:pt x="15197" y="106855"/>
                  </a:cubicBezTo>
                  <a:cubicBezTo>
                    <a:pt x="14055" y="105032"/>
                    <a:pt x="14960" y="106223"/>
                    <a:pt x="14240" y="104310"/>
                  </a:cubicBezTo>
                  <a:cubicBezTo>
                    <a:pt x="14069" y="103855"/>
                    <a:pt x="13815" y="103462"/>
                    <a:pt x="13602" y="103038"/>
                  </a:cubicBezTo>
                  <a:cubicBezTo>
                    <a:pt x="13687" y="101679"/>
                    <a:pt x="13914" y="96860"/>
                    <a:pt x="14240" y="94982"/>
                  </a:cubicBezTo>
                  <a:cubicBezTo>
                    <a:pt x="14392" y="94111"/>
                    <a:pt x="14666" y="93286"/>
                    <a:pt x="14878" y="92438"/>
                  </a:cubicBezTo>
                  <a:lnTo>
                    <a:pt x="15197" y="91166"/>
                  </a:lnTo>
                  <a:cubicBezTo>
                    <a:pt x="15304" y="90742"/>
                    <a:pt x="15435" y="90327"/>
                    <a:pt x="15516" y="89893"/>
                  </a:cubicBezTo>
                  <a:lnTo>
                    <a:pt x="15835" y="88197"/>
                  </a:lnTo>
                  <a:cubicBezTo>
                    <a:pt x="15729" y="87632"/>
                    <a:pt x="15950" y="86592"/>
                    <a:pt x="15516" y="86501"/>
                  </a:cubicBezTo>
                  <a:cubicBezTo>
                    <a:pt x="15419" y="86481"/>
                    <a:pt x="10543" y="86202"/>
                    <a:pt x="8817" y="87349"/>
                  </a:cubicBezTo>
                  <a:cubicBezTo>
                    <a:pt x="8474" y="87577"/>
                    <a:pt x="8179" y="87915"/>
                    <a:pt x="7860" y="88197"/>
                  </a:cubicBezTo>
                  <a:cubicBezTo>
                    <a:pt x="7222" y="89469"/>
                    <a:pt x="7328" y="89611"/>
                    <a:pt x="6265" y="90318"/>
                  </a:cubicBezTo>
                  <a:cubicBezTo>
                    <a:pt x="5964" y="90517"/>
                    <a:pt x="5601" y="90524"/>
                    <a:pt x="5307" y="90742"/>
                  </a:cubicBezTo>
                  <a:cubicBezTo>
                    <a:pt x="2016" y="93172"/>
                    <a:pt x="4602" y="91902"/>
                    <a:pt x="2436" y="92862"/>
                  </a:cubicBezTo>
                  <a:cubicBezTo>
                    <a:pt x="1904" y="92720"/>
                    <a:pt x="1312" y="92795"/>
                    <a:pt x="841" y="92438"/>
                  </a:cubicBezTo>
                  <a:cubicBezTo>
                    <a:pt x="0" y="91799"/>
                    <a:pt x="64" y="90382"/>
                    <a:pt x="522" y="89469"/>
                  </a:cubicBezTo>
                  <a:cubicBezTo>
                    <a:pt x="979" y="88558"/>
                    <a:pt x="1799" y="88621"/>
                    <a:pt x="2436" y="88197"/>
                  </a:cubicBezTo>
                  <a:cubicBezTo>
                    <a:pt x="3624" y="87408"/>
                    <a:pt x="3292" y="87249"/>
                    <a:pt x="4350" y="86077"/>
                  </a:cubicBezTo>
                  <a:cubicBezTo>
                    <a:pt x="5175" y="85164"/>
                    <a:pt x="5305" y="85230"/>
                    <a:pt x="6265" y="84805"/>
                  </a:cubicBezTo>
                  <a:cubicBezTo>
                    <a:pt x="6866" y="84006"/>
                    <a:pt x="7379" y="83157"/>
                    <a:pt x="8179" y="82685"/>
                  </a:cubicBezTo>
                  <a:cubicBezTo>
                    <a:pt x="8793" y="82322"/>
                    <a:pt x="9455" y="82120"/>
                    <a:pt x="10093" y="81837"/>
                  </a:cubicBezTo>
                  <a:cubicBezTo>
                    <a:pt x="10412" y="81696"/>
                    <a:pt x="10717" y="81476"/>
                    <a:pt x="11050" y="81413"/>
                  </a:cubicBezTo>
                  <a:lnTo>
                    <a:pt x="13283" y="80989"/>
                  </a:lnTo>
                  <a:cubicBezTo>
                    <a:pt x="13602" y="80848"/>
                    <a:pt x="13978" y="80844"/>
                    <a:pt x="14240" y="80565"/>
                  </a:cubicBezTo>
                  <a:cubicBezTo>
                    <a:pt x="14540" y="80247"/>
                    <a:pt x="14607" y="79653"/>
                    <a:pt x="14878" y="79293"/>
                  </a:cubicBezTo>
                  <a:cubicBezTo>
                    <a:pt x="15150" y="78932"/>
                    <a:pt x="15516" y="78727"/>
                    <a:pt x="15835" y="78445"/>
                  </a:cubicBezTo>
                  <a:cubicBezTo>
                    <a:pt x="16048" y="78021"/>
                    <a:pt x="16318" y="77638"/>
                    <a:pt x="16474" y="77173"/>
                  </a:cubicBezTo>
                  <a:cubicBezTo>
                    <a:pt x="16747" y="76356"/>
                    <a:pt x="16739" y="75372"/>
                    <a:pt x="17112" y="74628"/>
                  </a:cubicBezTo>
                  <a:lnTo>
                    <a:pt x="19664" y="69540"/>
                  </a:lnTo>
                  <a:lnTo>
                    <a:pt x="20302" y="68268"/>
                  </a:lnTo>
                  <a:cubicBezTo>
                    <a:pt x="20515" y="67844"/>
                    <a:pt x="20495" y="67632"/>
                    <a:pt x="20940" y="66996"/>
                  </a:cubicBezTo>
                  <a:cubicBezTo>
                    <a:pt x="21385" y="66360"/>
                    <a:pt x="22293" y="65300"/>
                    <a:pt x="22970" y="64452"/>
                  </a:cubicBezTo>
                  <a:lnTo>
                    <a:pt x="22970" y="61060"/>
                  </a:lnTo>
                  <a:lnTo>
                    <a:pt x="22970" y="61060"/>
                  </a:lnTo>
                  <a:cubicBezTo>
                    <a:pt x="23531" y="58821"/>
                    <a:pt x="23625" y="58463"/>
                    <a:pt x="25087" y="55547"/>
                  </a:cubicBezTo>
                  <a:lnTo>
                    <a:pt x="26683" y="55971"/>
                  </a:lnTo>
                  <a:cubicBezTo>
                    <a:pt x="26895" y="55547"/>
                    <a:pt x="27002" y="54982"/>
                    <a:pt x="27321" y="54699"/>
                  </a:cubicBezTo>
                  <a:lnTo>
                    <a:pt x="28278" y="53851"/>
                  </a:lnTo>
                  <a:cubicBezTo>
                    <a:pt x="28899" y="51375"/>
                    <a:pt x="28111" y="53649"/>
                    <a:pt x="29554" y="51731"/>
                  </a:cubicBezTo>
                  <a:cubicBezTo>
                    <a:pt x="31681" y="48904"/>
                    <a:pt x="28597" y="51872"/>
                    <a:pt x="31149" y="49611"/>
                  </a:cubicBezTo>
                  <a:cubicBezTo>
                    <a:pt x="31673" y="47522"/>
                    <a:pt x="31093" y="48966"/>
                    <a:pt x="32425" y="47491"/>
                  </a:cubicBezTo>
                  <a:cubicBezTo>
                    <a:pt x="32772" y="47107"/>
                    <a:pt x="33026" y="46587"/>
                    <a:pt x="33382" y="46219"/>
                  </a:cubicBezTo>
                  <a:cubicBezTo>
                    <a:pt x="33988" y="45593"/>
                    <a:pt x="34658" y="45088"/>
                    <a:pt x="35296" y="44522"/>
                  </a:cubicBezTo>
                  <a:lnTo>
                    <a:pt x="36254" y="43674"/>
                  </a:lnTo>
                  <a:cubicBezTo>
                    <a:pt x="36573" y="43392"/>
                    <a:pt x="36847" y="42988"/>
                    <a:pt x="37211" y="42826"/>
                  </a:cubicBezTo>
                  <a:cubicBezTo>
                    <a:pt x="37530" y="42685"/>
                    <a:pt x="37874" y="42619"/>
                    <a:pt x="38168" y="42402"/>
                  </a:cubicBezTo>
                  <a:cubicBezTo>
                    <a:pt x="38838" y="41907"/>
                    <a:pt x="39444" y="41272"/>
                    <a:pt x="40082" y="40706"/>
                  </a:cubicBezTo>
                  <a:cubicBezTo>
                    <a:pt x="40401" y="40424"/>
                    <a:pt x="40675" y="40019"/>
                    <a:pt x="41039" y="39858"/>
                  </a:cubicBezTo>
                  <a:lnTo>
                    <a:pt x="43910" y="38586"/>
                  </a:lnTo>
                  <a:lnTo>
                    <a:pt x="44867" y="38162"/>
                  </a:lnTo>
                  <a:cubicBezTo>
                    <a:pt x="45186" y="38021"/>
                    <a:pt x="45498" y="37846"/>
                    <a:pt x="45824" y="37738"/>
                  </a:cubicBezTo>
                  <a:cubicBezTo>
                    <a:pt x="46250" y="37597"/>
                    <a:pt x="46673" y="37440"/>
                    <a:pt x="47101" y="37314"/>
                  </a:cubicBezTo>
                  <a:cubicBezTo>
                    <a:pt x="47941" y="37066"/>
                    <a:pt x="49818" y="36597"/>
                    <a:pt x="50610" y="36466"/>
                  </a:cubicBezTo>
                  <a:cubicBezTo>
                    <a:pt x="51670" y="36290"/>
                    <a:pt x="52739" y="36208"/>
                    <a:pt x="53800" y="36042"/>
                  </a:cubicBezTo>
                  <a:cubicBezTo>
                    <a:pt x="59535" y="35145"/>
                    <a:pt x="51266" y="36071"/>
                    <a:pt x="60500" y="35194"/>
                  </a:cubicBezTo>
                  <a:cubicBezTo>
                    <a:pt x="61138" y="34911"/>
                    <a:pt x="62201" y="35194"/>
                    <a:pt x="62414" y="34346"/>
                  </a:cubicBezTo>
                  <a:lnTo>
                    <a:pt x="63052" y="31802"/>
                  </a:lnTo>
                  <a:cubicBezTo>
                    <a:pt x="62946" y="31236"/>
                    <a:pt x="62906" y="30641"/>
                    <a:pt x="62733" y="30106"/>
                  </a:cubicBezTo>
                  <a:cubicBezTo>
                    <a:pt x="62582" y="29637"/>
                    <a:pt x="62366" y="29194"/>
                    <a:pt x="62095" y="28833"/>
                  </a:cubicBezTo>
                  <a:cubicBezTo>
                    <a:pt x="61536" y="28090"/>
                    <a:pt x="60907" y="27837"/>
                    <a:pt x="60181" y="27561"/>
                  </a:cubicBezTo>
                  <a:cubicBezTo>
                    <a:pt x="59759" y="27401"/>
                    <a:pt x="59330" y="27279"/>
                    <a:pt x="58905" y="27137"/>
                  </a:cubicBezTo>
                  <a:cubicBezTo>
                    <a:pt x="58586" y="26855"/>
                    <a:pt x="58219" y="26650"/>
                    <a:pt x="57948" y="26289"/>
                  </a:cubicBezTo>
                  <a:cubicBezTo>
                    <a:pt x="57329" y="25467"/>
                    <a:pt x="57250" y="24780"/>
                    <a:pt x="56991" y="23745"/>
                  </a:cubicBezTo>
                  <a:cubicBezTo>
                    <a:pt x="57097" y="23321"/>
                    <a:pt x="57072" y="22789"/>
                    <a:pt x="57310" y="22473"/>
                  </a:cubicBezTo>
                  <a:cubicBezTo>
                    <a:pt x="57547" y="22157"/>
                    <a:pt x="57930" y="22049"/>
                    <a:pt x="58267" y="22049"/>
                  </a:cubicBezTo>
                  <a:cubicBezTo>
                    <a:pt x="59441" y="22049"/>
                    <a:pt x="60606" y="22332"/>
                    <a:pt x="61776" y="22473"/>
                  </a:cubicBezTo>
                  <a:cubicBezTo>
                    <a:pt x="62735" y="22898"/>
                    <a:pt x="62866" y="22832"/>
                    <a:pt x="63690" y="23745"/>
                  </a:cubicBezTo>
                  <a:cubicBezTo>
                    <a:pt x="65283" y="25510"/>
                    <a:pt x="63922" y="24696"/>
                    <a:pt x="65604" y="25441"/>
                  </a:cubicBezTo>
                  <a:cubicBezTo>
                    <a:pt x="65817" y="25865"/>
                    <a:pt x="65971" y="26353"/>
                    <a:pt x="66243" y="26713"/>
                  </a:cubicBezTo>
                  <a:cubicBezTo>
                    <a:pt x="66514" y="27074"/>
                    <a:pt x="66960" y="27163"/>
                    <a:pt x="67200" y="27561"/>
                  </a:cubicBezTo>
                  <a:cubicBezTo>
                    <a:pt x="67410" y="27910"/>
                    <a:pt x="67309" y="28484"/>
                    <a:pt x="67519" y="28833"/>
                  </a:cubicBezTo>
                  <a:cubicBezTo>
                    <a:pt x="68069" y="29749"/>
                    <a:pt x="68986" y="29851"/>
                    <a:pt x="69752" y="30106"/>
                  </a:cubicBezTo>
                  <a:cubicBezTo>
                    <a:pt x="70518" y="29851"/>
                    <a:pt x="71434" y="29749"/>
                    <a:pt x="71985" y="28833"/>
                  </a:cubicBezTo>
                  <a:cubicBezTo>
                    <a:pt x="72195" y="28484"/>
                    <a:pt x="72198" y="27985"/>
                    <a:pt x="72304" y="27561"/>
                  </a:cubicBezTo>
                  <a:cubicBezTo>
                    <a:pt x="72194" y="26392"/>
                    <a:pt x="72158" y="24204"/>
                    <a:pt x="71666" y="22897"/>
                  </a:cubicBezTo>
                  <a:cubicBezTo>
                    <a:pt x="71495" y="22441"/>
                    <a:pt x="71317" y="21961"/>
                    <a:pt x="71028" y="21625"/>
                  </a:cubicBezTo>
                  <a:cubicBezTo>
                    <a:pt x="70451" y="20954"/>
                    <a:pt x="69752" y="20494"/>
                    <a:pt x="69114" y="19929"/>
                  </a:cubicBezTo>
                  <a:lnTo>
                    <a:pt x="67200" y="18233"/>
                  </a:lnTo>
                  <a:lnTo>
                    <a:pt x="66243" y="17385"/>
                  </a:lnTo>
                  <a:cubicBezTo>
                    <a:pt x="64765" y="14439"/>
                    <a:pt x="65382" y="16229"/>
                    <a:pt x="65923" y="9752"/>
                  </a:cubicBezTo>
                  <a:cubicBezTo>
                    <a:pt x="65961" y="9308"/>
                    <a:pt x="66005" y="8796"/>
                    <a:pt x="66243" y="8480"/>
                  </a:cubicBezTo>
                  <a:cubicBezTo>
                    <a:pt x="66785" y="7759"/>
                    <a:pt x="68157" y="6784"/>
                    <a:pt x="68157" y="6784"/>
                  </a:cubicBezTo>
                  <a:cubicBezTo>
                    <a:pt x="68476" y="6925"/>
                    <a:pt x="68918" y="6844"/>
                    <a:pt x="69114" y="7208"/>
                  </a:cubicBezTo>
                  <a:cubicBezTo>
                    <a:pt x="69505" y="7935"/>
                    <a:pt x="69752" y="9752"/>
                    <a:pt x="69752" y="9752"/>
                  </a:cubicBezTo>
                  <a:cubicBezTo>
                    <a:pt x="69586" y="11073"/>
                    <a:pt x="69019" y="14013"/>
                    <a:pt x="69752" y="15265"/>
                  </a:cubicBezTo>
                  <a:cubicBezTo>
                    <a:pt x="70165" y="15970"/>
                    <a:pt x="71028" y="15830"/>
                    <a:pt x="71666" y="16113"/>
                  </a:cubicBezTo>
                  <a:lnTo>
                    <a:pt x="72623" y="16537"/>
                  </a:lnTo>
                  <a:cubicBezTo>
                    <a:pt x="73049" y="16395"/>
                    <a:pt x="73557" y="16477"/>
                    <a:pt x="73899" y="16113"/>
                  </a:cubicBezTo>
                  <a:cubicBezTo>
                    <a:pt x="74595" y="15372"/>
                    <a:pt x="73942" y="12689"/>
                    <a:pt x="73899" y="12296"/>
                  </a:cubicBezTo>
                  <a:cubicBezTo>
                    <a:pt x="73778" y="11168"/>
                    <a:pt x="73734" y="10025"/>
                    <a:pt x="73580" y="8904"/>
                  </a:cubicBezTo>
                  <a:cubicBezTo>
                    <a:pt x="73520" y="8464"/>
                    <a:pt x="73499" y="7948"/>
                    <a:pt x="73261" y="7632"/>
                  </a:cubicBezTo>
                  <a:cubicBezTo>
                    <a:pt x="72719" y="6911"/>
                    <a:pt x="71985" y="6501"/>
                    <a:pt x="71347" y="5936"/>
                  </a:cubicBezTo>
                  <a:lnTo>
                    <a:pt x="70390" y="5088"/>
                  </a:lnTo>
                  <a:cubicBezTo>
                    <a:pt x="70177" y="4664"/>
                    <a:pt x="69908" y="4281"/>
                    <a:pt x="69752" y="3816"/>
                  </a:cubicBezTo>
                  <a:cubicBezTo>
                    <a:pt x="69479" y="2999"/>
                    <a:pt x="69114" y="1272"/>
                    <a:pt x="69114" y="1272"/>
                  </a:cubicBezTo>
                  <a:lnTo>
                    <a:pt x="71028" y="424"/>
                  </a:lnTo>
                  <a:lnTo>
                    <a:pt x="71985" y="0"/>
                  </a:lnTo>
                  <a:cubicBezTo>
                    <a:pt x="72961" y="324"/>
                    <a:pt x="73484" y="295"/>
                    <a:pt x="74218" y="1272"/>
                  </a:cubicBezTo>
                  <a:cubicBezTo>
                    <a:pt x="76345" y="4098"/>
                    <a:pt x="73261" y="1130"/>
                    <a:pt x="75813" y="3392"/>
                  </a:cubicBezTo>
                  <a:lnTo>
                    <a:pt x="76771" y="7208"/>
                  </a:lnTo>
                  <a:lnTo>
                    <a:pt x="77090" y="8480"/>
                  </a:lnTo>
                  <a:cubicBezTo>
                    <a:pt x="77196" y="14134"/>
                    <a:pt x="76995" y="19812"/>
                    <a:pt x="77409" y="25441"/>
                  </a:cubicBezTo>
                  <a:cubicBezTo>
                    <a:pt x="77441" y="25886"/>
                    <a:pt x="78029" y="25865"/>
                    <a:pt x="78366" y="25865"/>
                  </a:cubicBezTo>
                  <a:cubicBezTo>
                    <a:pt x="78804" y="25865"/>
                    <a:pt x="79220" y="25601"/>
                    <a:pt x="79642" y="25441"/>
                  </a:cubicBezTo>
                  <a:cubicBezTo>
                    <a:pt x="79965" y="25318"/>
                    <a:pt x="80280" y="25159"/>
                    <a:pt x="80599" y="25017"/>
                  </a:cubicBezTo>
                  <a:cubicBezTo>
                    <a:pt x="80812" y="24593"/>
                    <a:pt x="81081" y="24211"/>
                    <a:pt x="81237" y="23745"/>
                  </a:cubicBezTo>
                  <a:cubicBezTo>
                    <a:pt x="81510" y="22928"/>
                    <a:pt x="81875" y="21201"/>
                    <a:pt x="81875" y="21201"/>
                  </a:cubicBezTo>
                  <a:cubicBezTo>
                    <a:pt x="82088" y="18515"/>
                    <a:pt x="81386" y="15391"/>
                    <a:pt x="82513" y="13144"/>
                  </a:cubicBezTo>
                  <a:lnTo>
                    <a:pt x="83789" y="10600"/>
                  </a:lnTo>
                  <a:cubicBezTo>
                    <a:pt x="86661" y="11872"/>
                    <a:pt x="85172" y="10459"/>
                    <a:pt x="86022" y="12720"/>
                  </a:cubicBezTo>
                  <a:cubicBezTo>
                    <a:pt x="86194" y="13176"/>
                    <a:pt x="86448" y="13568"/>
                    <a:pt x="86661" y="13992"/>
                  </a:cubicBezTo>
                  <a:cubicBezTo>
                    <a:pt x="86554" y="14982"/>
                    <a:pt x="86558" y="16003"/>
                    <a:pt x="86342" y="16961"/>
                  </a:cubicBezTo>
                  <a:cubicBezTo>
                    <a:pt x="86231" y="17449"/>
                    <a:pt x="85875" y="17777"/>
                    <a:pt x="85703" y="18233"/>
                  </a:cubicBezTo>
                  <a:cubicBezTo>
                    <a:pt x="85553" y="18632"/>
                    <a:pt x="85491" y="19081"/>
                    <a:pt x="85384" y="19505"/>
                  </a:cubicBezTo>
                  <a:cubicBezTo>
                    <a:pt x="87715" y="20537"/>
                    <a:pt x="86646" y="20570"/>
                    <a:pt x="88575" y="19929"/>
                  </a:cubicBezTo>
                  <a:cubicBezTo>
                    <a:pt x="89106" y="20070"/>
                    <a:pt x="89719" y="19953"/>
                    <a:pt x="90170" y="20353"/>
                  </a:cubicBezTo>
                  <a:cubicBezTo>
                    <a:pt x="90610" y="20743"/>
                    <a:pt x="90581" y="22507"/>
                    <a:pt x="90170" y="22897"/>
                  </a:cubicBezTo>
                  <a:lnTo>
                    <a:pt x="87299" y="24169"/>
                  </a:lnTo>
                  <a:lnTo>
                    <a:pt x="86342" y="24593"/>
                  </a:lnTo>
                  <a:cubicBezTo>
                    <a:pt x="86554" y="25017"/>
                    <a:pt x="86680" y="25547"/>
                    <a:pt x="86980" y="25865"/>
                  </a:cubicBezTo>
                  <a:cubicBezTo>
                    <a:pt x="87242" y="26144"/>
                    <a:pt x="87636" y="26089"/>
                    <a:pt x="87937" y="26289"/>
                  </a:cubicBezTo>
                  <a:cubicBezTo>
                    <a:pt x="88280" y="26517"/>
                    <a:pt x="88551" y="26909"/>
                    <a:pt x="88894" y="27137"/>
                  </a:cubicBezTo>
                  <a:cubicBezTo>
                    <a:pt x="89599" y="27606"/>
                    <a:pt x="88681" y="27915"/>
                    <a:pt x="89213" y="27985"/>
                  </a:cubicBezTo>
                  <a:close/>
                </a:path>
              </a:pathLst>
            </a:custGeom>
            <a:solidFill>
              <a:srgbClr val="C2D59B"/>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0" name="Google Shape;380;p47"/>
            <p:cNvSpPr/>
            <p:nvPr/>
          </p:nvSpPr>
          <p:spPr>
            <a:xfrm rot="-832766">
              <a:off x="3451190" y="2344922"/>
              <a:ext cx="381970" cy="323805"/>
            </a:xfrm>
            <a:custGeom>
              <a:rect b="b" l="l" r="r" t="t"/>
              <a:pathLst>
                <a:path extrusionOk="0" h="120000" w="120000">
                  <a:moveTo>
                    <a:pt x="93913" y="15371"/>
                  </a:moveTo>
                  <a:cubicBezTo>
                    <a:pt x="79999" y="16397"/>
                    <a:pt x="59233" y="0"/>
                    <a:pt x="23478" y="24603"/>
                  </a:cubicBezTo>
                  <a:cubicBezTo>
                    <a:pt x="20770" y="26467"/>
                    <a:pt x="18260" y="28706"/>
                    <a:pt x="15652" y="30758"/>
                  </a:cubicBezTo>
                  <a:cubicBezTo>
                    <a:pt x="13913" y="34861"/>
                    <a:pt x="12364" y="39084"/>
                    <a:pt x="10434" y="43067"/>
                  </a:cubicBezTo>
                  <a:cubicBezTo>
                    <a:pt x="8879" y="46278"/>
                    <a:pt x="6490" y="48919"/>
                    <a:pt x="5217" y="52299"/>
                  </a:cubicBezTo>
                  <a:cubicBezTo>
                    <a:pt x="2983" y="58227"/>
                    <a:pt x="0" y="70763"/>
                    <a:pt x="0" y="70763"/>
                  </a:cubicBezTo>
                  <a:cubicBezTo>
                    <a:pt x="869" y="77943"/>
                    <a:pt x="841" y="85356"/>
                    <a:pt x="2608" y="92304"/>
                  </a:cubicBezTo>
                  <a:cubicBezTo>
                    <a:pt x="4587" y="100085"/>
                    <a:pt x="10194" y="104012"/>
                    <a:pt x="15652" y="107690"/>
                  </a:cubicBezTo>
                  <a:cubicBezTo>
                    <a:pt x="19028" y="109966"/>
                    <a:pt x="22512" y="112038"/>
                    <a:pt x="26086" y="113845"/>
                  </a:cubicBezTo>
                  <a:cubicBezTo>
                    <a:pt x="31326" y="116494"/>
                    <a:pt x="39052" y="118438"/>
                    <a:pt x="44347" y="120000"/>
                  </a:cubicBezTo>
                  <a:cubicBezTo>
                    <a:pt x="57391" y="118974"/>
                    <a:pt x="70485" y="118625"/>
                    <a:pt x="83478" y="116922"/>
                  </a:cubicBezTo>
                  <a:cubicBezTo>
                    <a:pt x="86211" y="116564"/>
                    <a:pt x="89157" y="115871"/>
                    <a:pt x="91304" y="113845"/>
                  </a:cubicBezTo>
                  <a:cubicBezTo>
                    <a:pt x="93752" y="111535"/>
                    <a:pt x="94304" y="107228"/>
                    <a:pt x="96521" y="104613"/>
                  </a:cubicBezTo>
                  <a:cubicBezTo>
                    <a:pt x="98738" y="101998"/>
                    <a:pt x="101939" y="100826"/>
                    <a:pt x="104347" y="98458"/>
                  </a:cubicBezTo>
                  <a:cubicBezTo>
                    <a:pt x="109292" y="93597"/>
                    <a:pt x="114459" y="86911"/>
                    <a:pt x="117391" y="79995"/>
                  </a:cubicBezTo>
                  <a:cubicBezTo>
                    <a:pt x="118621" y="77093"/>
                    <a:pt x="119130" y="73840"/>
                    <a:pt x="119999" y="70763"/>
                  </a:cubicBezTo>
                  <a:cubicBezTo>
                    <a:pt x="119130" y="58454"/>
                    <a:pt x="118775" y="46079"/>
                    <a:pt x="117391" y="33835"/>
                  </a:cubicBezTo>
                  <a:cubicBezTo>
                    <a:pt x="117027" y="30620"/>
                    <a:pt x="116500" y="27136"/>
                    <a:pt x="114782" y="24603"/>
                  </a:cubicBezTo>
                  <a:cubicBezTo>
                    <a:pt x="112824" y="21715"/>
                    <a:pt x="109838" y="19905"/>
                    <a:pt x="106956" y="18449"/>
                  </a:cubicBezTo>
                  <a:cubicBezTo>
                    <a:pt x="99885" y="14874"/>
                    <a:pt x="107826" y="14346"/>
                    <a:pt x="93913" y="15371"/>
                  </a:cubicBezTo>
                  <a:close/>
                </a:path>
              </a:pathLst>
            </a:custGeom>
            <a:solidFill>
              <a:srgbClr val="D6E3BC"/>
            </a:solidFill>
            <a:ln cap="flat" cmpd="sng" w="25400">
              <a:solidFill>
                <a:srgbClr val="76923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381" name="Google Shape;381;p47"/>
          <p:cNvSpPr txBox="1"/>
          <p:nvPr/>
        </p:nvSpPr>
        <p:spPr>
          <a:xfrm>
            <a:off x="5970711" y="3384858"/>
            <a:ext cx="184569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a:solidFill>
                  <a:srgbClr val="FF0000"/>
                </a:solidFill>
                <a:latin typeface="Calibri"/>
                <a:ea typeface="Calibri"/>
                <a:cs typeface="Calibri"/>
                <a:sym typeface="Calibri"/>
              </a:rPr>
              <a:t>Activated neuron</a:t>
            </a:r>
            <a:endParaRPr b="1" sz="1800">
              <a:solidFill>
                <a:srgbClr val="FF0000"/>
              </a:solidFill>
              <a:latin typeface="Calibri"/>
              <a:ea typeface="Calibri"/>
              <a:cs typeface="Calibri"/>
              <a:sym typeface="Calibri"/>
            </a:endParaRPr>
          </a:p>
        </p:txBody>
      </p:sp>
      <p:cxnSp>
        <p:nvCxnSpPr>
          <p:cNvPr id="382" name="Google Shape;382;p47"/>
          <p:cNvCxnSpPr/>
          <p:nvPr/>
        </p:nvCxnSpPr>
        <p:spPr>
          <a:xfrm flipH="1">
            <a:off x="3467715" y="4084293"/>
            <a:ext cx="659926" cy="52298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383" name="Google Shape;383;p47"/>
          <p:cNvSpPr txBox="1"/>
          <p:nvPr/>
        </p:nvSpPr>
        <p:spPr>
          <a:xfrm>
            <a:off x="1979774" y="4718983"/>
            <a:ext cx="297339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FFFFFF"/>
                </a:solidFill>
                <a:latin typeface="Calibri"/>
                <a:ea typeface="Calibri"/>
                <a:cs typeface="Calibri"/>
                <a:sym typeface="Calibri"/>
              </a:rPr>
              <a:t>Connects to other neurons </a:t>
            </a:r>
            <a:endParaRPr sz="2000">
              <a:solidFill>
                <a:srgbClr val="FFFFFF"/>
              </a:solidFill>
              <a:latin typeface="Calibri"/>
              <a:ea typeface="Calibri"/>
              <a:cs typeface="Calibri"/>
              <a:sym typeface="Calibri"/>
            </a:endParaRPr>
          </a:p>
        </p:txBody>
      </p:sp>
      <p:cxnSp>
        <p:nvCxnSpPr>
          <p:cNvPr id="384" name="Google Shape;384;p47"/>
          <p:cNvCxnSpPr/>
          <p:nvPr/>
        </p:nvCxnSpPr>
        <p:spPr>
          <a:xfrm flipH="1">
            <a:off x="1905065" y="5235594"/>
            <a:ext cx="498059" cy="34043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cxnSp>
        <p:nvCxnSpPr>
          <p:cNvPr id="385" name="Google Shape;385;p47"/>
          <p:cNvCxnSpPr/>
          <p:nvPr/>
        </p:nvCxnSpPr>
        <p:spPr>
          <a:xfrm flipH="1">
            <a:off x="2674263" y="5236851"/>
            <a:ext cx="498059" cy="34043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sp>
        <p:nvSpPr>
          <p:cNvPr id="386" name="Google Shape;386;p47"/>
          <p:cNvSpPr txBox="1"/>
          <p:nvPr/>
        </p:nvSpPr>
        <p:spPr>
          <a:xfrm>
            <a:off x="2040794" y="5756551"/>
            <a:ext cx="1293593" cy="4616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rgbClr val="FFFFFF"/>
                </a:solidFill>
                <a:latin typeface="Calibri"/>
                <a:ea typeface="Calibri"/>
                <a:cs typeface="Calibri"/>
                <a:sym typeface="Calibri"/>
              </a:rPr>
              <a:t>Behavior</a:t>
            </a:r>
            <a:endParaRPr sz="2400">
              <a:solidFill>
                <a:srgbClr val="FFFFFF"/>
              </a:solidFill>
              <a:latin typeface="Calibri"/>
              <a:ea typeface="Calibri"/>
              <a:cs typeface="Calibri"/>
              <a:sym typeface="Calibri"/>
            </a:endParaRPr>
          </a:p>
        </p:txBody>
      </p:sp>
      <p:cxnSp>
        <p:nvCxnSpPr>
          <p:cNvPr id="387" name="Google Shape;387;p47"/>
          <p:cNvCxnSpPr/>
          <p:nvPr/>
        </p:nvCxnSpPr>
        <p:spPr>
          <a:xfrm flipH="1">
            <a:off x="3334387" y="5282889"/>
            <a:ext cx="498059" cy="340438"/>
          </a:xfrm>
          <a:prstGeom prst="straightConnector1">
            <a:avLst/>
          </a:prstGeom>
          <a:noFill/>
          <a:ln cap="flat" cmpd="sng" w="76200">
            <a:solidFill>
              <a:srgbClr val="FFFF00"/>
            </a:solidFill>
            <a:prstDash val="solid"/>
            <a:round/>
            <a:headEnd len="sm" w="sm" type="none"/>
            <a:tailEnd len="med" w="med" type="stealth"/>
          </a:ln>
          <a:effectLst>
            <a:outerShdw blurRad="40000" rotWithShape="0" dir="5400000" dist="20000">
              <a:srgbClr val="000000">
                <a:alpha val="37647"/>
              </a:srgbClr>
            </a:outerShdw>
          </a:effectLst>
        </p:spPr>
      </p:cxnSp>
      <p:pic>
        <p:nvPicPr>
          <p:cNvPr id="388" name="Google Shape;388;p47"/>
          <p:cNvPicPr preferRelativeResize="0"/>
          <p:nvPr/>
        </p:nvPicPr>
        <p:blipFill rotWithShape="1">
          <a:blip r:embed="rId3">
            <a:alphaModFix/>
          </a:blip>
          <a:srcRect b="0" l="0" r="0" t="0"/>
          <a:stretch/>
        </p:blipFill>
        <p:spPr>
          <a:xfrm>
            <a:off x="628271" y="2101827"/>
            <a:ext cx="2369928" cy="236992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4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3200" u="none" cap="none" strike="noStrike">
                <a:solidFill>
                  <a:schemeClr val="lt1"/>
                </a:solidFill>
                <a:latin typeface="Calibri"/>
                <a:ea typeface="Calibri"/>
                <a:cs typeface="Calibri"/>
                <a:sym typeface="Calibri"/>
              </a:rPr>
              <a:t>Activating specific neurons </a:t>
            </a:r>
            <a:r>
              <a:rPr lang="en-US" sz="3200"/>
              <a:t>can change mouse behavior</a:t>
            </a:r>
            <a:endParaRPr b="0" i="0" sz="3200" u="none" cap="none" strike="noStrike">
              <a:solidFill>
                <a:schemeClr val="lt1"/>
              </a:solidFill>
              <a:latin typeface="Calibri"/>
              <a:ea typeface="Calibri"/>
              <a:cs typeface="Calibri"/>
              <a:sym typeface="Calibri"/>
            </a:endParaRPr>
          </a:p>
        </p:txBody>
      </p:sp>
      <p:sp>
        <p:nvSpPr>
          <p:cNvPr id="395" name="Google Shape;395;p48"/>
          <p:cNvSpPr/>
          <p:nvPr/>
        </p:nvSpPr>
        <p:spPr>
          <a:xfrm>
            <a:off x="0" y="6240685"/>
            <a:ext cx="9144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3"/>
              </a:rPr>
              <a:t>http://www.nature.com/neuro/journal/v18/n9/fig_tab/nn.4091_SV1.html?cookies=accepted</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rPr lang="en-US" sz="1800" u="sng">
                <a:solidFill>
                  <a:schemeClr val="hlink"/>
                </a:solidFill>
                <a:latin typeface="Calibri"/>
                <a:ea typeface="Calibri"/>
                <a:cs typeface="Calibri"/>
                <a:sym typeface="Calibri"/>
                <a:hlinkClick r:id="rId4"/>
              </a:rPr>
              <a:t>https://www.youtube.com/watch?v=7Mmsah0v9Qc</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pic>
        <p:nvPicPr>
          <p:cNvPr descr="Screen Shot 2016-11-29 at 8.45.01 PM.png" id="396" name="Google Shape;396;p48"/>
          <p:cNvPicPr preferRelativeResize="0"/>
          <p:nvPr/>
        </p:nvPicPr>
        <p:blipFill>
          <a:blip r:embed="rId5">
            <a:alphaModFix/>
          </a:blip>
          <a:stretch>
            <a:fillRect/>
          </a:stretch>
        </p:blipFill>
        <p:spPr>
          <a:xfrm>
            <a:off x="4752950" y="2561620"/>
            <a:ext cx="3666874" cy="2535076"/>
          </a:xfrm>
          <a:prstGeom prst="rect">
            <a:avLst/>
          </a:prstGeom>
          <a:noFill/>
          <a:ln>
            <a:noFill/>
          </a:ln>
        </p:spPr>
      </p:pic>
      <p:pic>
        <p:nvPicPr>
          <p:cNvPr descr="human motor cortex.jpg" id="397" name="Google Shape;397;p48"/>
          <p:cNvPicPr preferRelativeResize="0"/>
          <p:nvPr/>
        </p:nvPicPr>
        <p:blipFill>
          <a:blip r:embed="rId6">
            <a:alphaModFix/>
          </a:blip>
          <a:stretch>
            <a:fillRect/>
          </a:stretch>
        </p:blipFill>
        <p:spPr>
          <a:xfrm>
            <a:off x="869350" y="4002150"/>
            <a:ext cx="2946775" cy="2210076"/>
          </a:xfrm>
          <a:prstGeom prst="rect">
            <a:avLst/>
          </a:prstGeom>
          <a:noFill/>
          <a:ln>
            <a:noFill/>
          </a:ln>
        </p:spPr>
      </p:pic>
      <p:pic>
        <p:nvPicPr>
          <p:cNvPr descr="Mouse motor cortex.gif" id="398" name="Google Shape;398;p48"/>
          <p:cNvPicPr preferRelativeResize="0"/>
          <p:nvPr/>
        </p:nvPicPr>
        <p:blipFill rotWithShape="1">
          <a:blip r:embed="rId7">
            <a:alphaModFix/>
          </a:blip>
          <a:srcRect b="2509" l="0" r="64233" t="7860"/>
          <a:stretch/>
        </p:blipFill>
        <p:spPr>
          <a:xfrm>
            <a:off x="869350" y="1752050"/>
            <a:ext cx="2946776" cy="2099925"/>
          </a:xfrm>
          <a:prstGeom prst="rect">
            <a:avLst/>
          </a:prstGeom>
          <a:noFill/>
          <a:ln>
            <a:noFill/>
          </a:ln>
        </p:spPr>
      </p:pic>
      <p:sp>
        <p:nvSpPr>
          <p:cNvPr id="399" name="Google Shape;399;p48"/>
          <p:cNvSpPr/>
          <p:nvPr/>
        </p:nvSpPr>
        <p:spPr>
          <a:xfrm>
            <a:off x="2227600" y="2644750"/>
            <a:ext cx="400500" cy="400500"/>
          </a:xfrm>
          <a:prstGeom prst="ellipse">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8"/>
          <p:cNvSpPr/>
          <p:nvPr/>
        </p:nvSpPr>
        <p:spPr>
          <a:xfrm>
            <a:off x="1178600" y="4479350"/>
            <a:ext cx="400500" cy="400500"/>
          </a:xfrm>
          <a:prstGeom prst="ellipse">
            <a:avLst/>
          </a:prstGeom>
          <a:noFill/>
          <a:ln cap="flat" cmpd="sng" w="38100">
            <a:solidFill>
              <a:srgbClr val="99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49"/>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Cool optogenetics experiments today</a:t>
            </a:r>
            <a:endParaRPr/>
          </a:p>
        </p:txBody>
      </p:sp>
      <p:sp>
        <p:nvSpPr>
          <p:cNvPr id="407" name="Google Shape;407;p4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406400" lvl="0" marL="457200" rtl="0" algn="l">
              <a:spcBef>
                <a:spcPts val="640"/>
              </a:spcBef>
              <a:spcAft>
                <a:spcPts val="0"/>
              </a:spcAft>
              <a:buSzPts val="2800"/>
              <a:buChar char="•"/>
            </a:pPr>
            <a:r>
              <a:rPr b="1" lang="en-US" sz="2800">
                <a:solidFill>
                  <a:srgbClr val="A4C2F4"/>
                </a:solidFill>
              </a:rPr>
              <a:t>Memory storage</a:t>
            </a:r>
            <a:r>
              <a:rPr lang="en-US" sz="2800"/>
              <a:t> - how can we weaken traumatic memories to help people with PTSD recover? (Christine Denny at Columbia!) </a:t>
            </a:r>
            <a:endParaRPr sz="2800"/>
          </a:p>
          <a:p>
            <a:pPr indent="0" lvl="0" marL="0" rtl="0" algn="l">
              <a:spcBef>
                <a:spcPts val="640"/>
              </a:spcBef>
              <a:spcAft>
                <a:spcPts val="0"/>
              </a:spcAft>
              <a:buNone/>
            </a:pPr>
            <a:r>
              <a:t/>
            </a:r>
            <a:endParaRPr sz="1200"/>
          </a:p>
          <a:p>
            <a:pPr indent="-406400" lvl="0" marL="457200" rtl="0" algn="l">
              <a:spcBef>
                <a:spcPts val="640"/>
              </a:spcBef>
              <a:spcAft>
                <a:spcPts val="0"/>
              </a:spcAft>
              <a:buSzPts val="2800"/>
              <a:buChar char="•"/>
            </a:pPr>
            <a:r>
              <a:rPr b="1" lang="en-US" sz="2800">
                <a:solidFill>
                  <a:srgbClr val="A4C2F4"/>
                </a:solidFill>
              </a:rPr>
              <a:t>Seizures</a:t>
            </a:r>
            <a:r>
              <a:rPr lang="en-US" sz="2800"/>
              <a:t> and how to stop them</a:t>
            </a:r>
            <a:endParaRPr sz="2800"/>
          </a:p>
          <a:p>
            <a:pPr indent="0" lvl="0" marL="0" rtl="0" algn="l">
              <a:spcBef>
                <a:spcPts val="640"/>
              </a:spcBef>
              <a:spcAft>
                <a:spcPts val="0"/>
              </a:spcAft>
              <a:buNone/>
            </a:pPr>
            <a:r>
              <a:t/>
            </a:r>
            <a:endParaRPr sz="1200"/>
          </a:p>
          <a:p>
            <a:pPr indent="-406400" lvl="0" marL="457200" rtl="0" algn="l">
              <a:spcBef>
                <a:spcPts val="640"/>
              </a:spcBef>
              <a:spcAft>
                <a:spcPts val="0"/>
              </a:spcAft>
              <a:buSzPts val="2800"/>
              <a:buChar char="•"/>
            </a:pPr>
            <a:r>
              <a:rPr lang="en-US" sz="2800"/>
              <a:t>Finding cells responsible for movement disruption in </a:t>
            </a:r>
            <a:r>
              <a:rPr b="1" lang="en-US" sz="2800">
                <a:solidFill>
                  <a:srgbClr val="A4C2F4"/>
                </a:solidFill>
              </a:rPr>
              <a:t>Parkinson’s disease</a:t>
            </a:r>
            <a:endParaRPr b="1" sz="2800">
              <a:solidFill>
                <a:srgbClr val="A4C2F4"/>
              </a:solidFill>
            </a:endParaRPr>
          </a:p>
          <a:p>
            <a:pPr indent="0" lvl="0" marL="0" rtl="0" algn="l">
              <a:spcBef>
                <a:spcPts val="640"/>
              </a:spcBef>
              <a:spcAft>
                <a:spcPts val="0"/>
              </a:spcAft>
              <a:buNone/>
            </a:pPr>
            <a:r>
              <a:t/>
            </a:r>
            <a:endParaRPr b="1" sz="1200">
              <a:solidFill>
                <a:srgbClr val="A4C2F4"/>
              </a:solidFill>
            </a:endParaRPr>
          </a:p>
          <a:p>
            <a:pPr indent="-406400" lvl="0" marL="457200" rtl="0" algn="l">
              <a:spcBef>
                <a:spcPts val="640"/>
              </a:spcBef>
              <a:spcAft>
                <a:spcPts val="0"/>
              </a:spcAft>
              <a:buSzPts val="2800"/>
              <a:buChar char="•"/>
            </a:pPr>
            <a:r>
              <a:rPr lang="en-US" sz="2800"/>
              <a:t>Neurodegenerative processes in </a:t>
            </a:r>
            <a:r>
              <a:rPr b="1" lang="en-US" sz="2800">
                <a:solidFill>
                  <a:srgbClr val="A4C2F4"/>
                </a:solidFill>
              </a:rPr>
              <a:t>Alzheimer’s, Huntington’s</a:t>
            </a:r>
            <a:r>
              <a:rPr lang="en-US" sz="2800"/>
              <a:t>, as well as </a:t>
            </a:r>
            <a:r>
              <a:rPr b="1" lang="en-US" sz="2800">
                <a:solidFill>
                  <a:srgbClr val="A4C2F4"/>
                </a:solidFill>
              </a:rPr>
              <a:t>regeneration</a:t>
            </a:r>
            <a:endParaRPr b="1" sz="2800">
              <a:solidFill>
                <a:srgbClr val="A4C2F4"/>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5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Summary	</a:t>
            </a:r>
            <a:endParaRPr b="0" i="0" sz="4400" u="none" cap="none" strike="noStrike">
              <a:solidFill>
                <a:schemeClr val="lt1"/>
              </a:solidFill>
              <a:latin typeface="Calibri"/>
              <a:ea typeface="Calibri"/>
              <a:cs typeface="Calibri"/>
              <a:sym typeface="Calibri"/>
            </a:endParaRPr>
          </a:p>
        </p:txBody>
      </p:sp>
      <p:sp>
        <p:nvSpPr>
          <p:cNvPr id="414" name="Google Shape;414;p5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Old days: lesion studies</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Anatomy: Staining to investigate cellular structure of the brain</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Neurophysiology: recording the electrical activity of neurons</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Optogenetics: activating neurons in the brain with light</a:t>
            </a:r>
            <a:endParaRPr/>
          </a:p>
          <a:p>
            <a:pPr indent="-139700" lvl="0" marL="342900" marR="0" rtl="0" algn="l">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l">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139700" lvl="0" marL="342900" marR="0" rtl="0" algn="l">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5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lt1"/>
              </a:buClr>
              <a:buFont typeface="Calibri"/>
              <a:buNone/>
            </a:pPr>
            <a:r>
              <a:rPr b="1" i="0" lang="en-US" sz="4000" u="none" cap="none" strike="noStrike">
                <a:solidFill>
                  <a:schemeClr val="lt1"/>
                </a:solidFill>
                <a:latin typeface="Calibri"/>
                <a:ea typeface="Calibri"/>
                <a:cs typeface="Calibri"/>
                <a:sym typeface="Calibri"/>
              </a:rPr>
              <a:t>QUESTIONS? THANK YOU!</a:t>
            </a:r>
            <a:endParaRPr b="1" i="0" sz="4000" u="none" cap="none" strike="noStrike">
              <a:solidFill>
                <a:schemeClr val="lt1"/>
              </a:solidFill>
              <a:latin typeface="Calibri"/>
              <a:ea typeface="Calibri"/>
              <a:cs typeface="Calibri"/>
              <a:sym typeface="Calibri"/>
            </a:endParaRPr>
          </a:p>
        </p:txBody>
      </p:sp>
      <p:sp>
        <p:nvSpPr>
          <p:cNvPr id="421" name="Google Shape;421;p5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Arial"/>
              <a:buNone/>
            </a:pPr>
            <a:r>
              <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1066800" y="457004"/>
            <a:ext cx="8229600" cy="1143200"/>
          </a:xfrm>
          <a:prstGeom prst="rect">
            <a:avLst/>
          </a:prstGeom>
          <a:noFill/>
          <a:ln>
            <a:noFill/>
          </a:ln>
        </p:spPr>
        <p:txBody>
          <a:bodyPr anchorCtr="0" anchor="b" bIns="91425" lIns="91425" spcFirstLastPara="1" rIns="91425" wrap="square" tIns="91425">
            <a:noAutofit/>
          </a:bodyPr>
          <a:lstStyle/>
          <a:p>
            <a:pPr indent="254000" lvl="0" marL="0" marR="0" rtl="0" algn="ctr">
              <a:lnSpc>
                <a:spcPct val="100000"/>
              </a:lnSpc>
              <a:spcBef>
                <a:spcPts val="0"/>
              </a:spcBef>
              <a:spcAft>
                <a:spcPts val="0"/>
              </a:spcAft>
              <a:buClr>
                <a:srgbClr val="00387E"/>
              </a:buClr>
              <a:buFont typeface="Trebuchet MS"/>
              <a:buNone/>
            </a:pPr>
            <a:r>
              <a:rPr b="1" lang="en-US" sz="4000">
                <a:solidFill>
                  <a:srgbClr val="FFFFFF"/>
                </a:solidFill>
                <a:latin typeface="Trebuchet MS"/>
                <a:ea typeface="Trebuchet MS"/>
                <a:cs typeface="Trebuchet MS"/>
                <a:sym typeface="Trebuchet MS"/>
              </a:rPr>
              <a:t>Kelly Martyniuk</a:t>
            </a:r>
            <a:endParaRPr/>
          </a:p>
        </p:txBody>
      </p:sp>
      <p:sp>
        <p:nvSpPr>
          <p:cNvPr id="114" name="Google Shape;114;p17"/>
          <p:cNvSpPr txBox="1"/>
          <p:nvPr/>
        </p:nvSpPr>
        <p:spPr>
          <a:xfrm>
            <a:off x="5338150" y="2006602"/>
            <a:ext cx="3592800" cy="265596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chemeClr val="lt1"/>
                </a:solidFill>
                <a:latin typeface="Trebuchet MS"/>
                <a:ea typeface="Trebuchet MS"/>
                <a:cs typeface="Trebuchet MS"/>
                <a:sym typeface="Trebuchet MS"/>
              </a:rPr>
              <a:t>PhD student</a:t>
            </a:r>
            <a:endParaRPr/>
          </a:p>
          <a:p>
            <a:pPr indent="0" lvl="0" marL="0" marR="0" rtl="0" algn="l">
              <a:lnSpc>
                <a:spcPct val="100000"/>
              </a:lnSpc>
              <a:spcBef>
                <a:spcPts val="0"/>
              </a:spcBef>
              <a:spcAft>
                <a:spcPts val="0"/>
              </a:spcAft>
              <a:buClr>
                <a:schemeClr val="dk2"/>
              </a:buClr>
              <a:buFont typeface="Trebuchet MS"/>
              <a:buNone/>
            </a:pPr>
            <a:r>
              <a:t/>
            </a:r>
            <a:endParaRPr sz="2800">
              <a:solidFill>
                <a:schemeClr val="lt1"/>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2"/>
              </a:buClr>
              <a:buFont typeface="Trebuchet MS"/>
              <a:buNone/>
            </a:pPr>
            <a:r>
              <a:rPr lang="en-US" sz="2800">
                <a:solidFill>
                  <a:schemeClr val="lt1"/>
                </a:solidFill>
                <a:latin typeface="Trebuchet MS"/>
                <a:ea typeface="Trebuchet MS"/>
                <a:cs typeface="Trebuchet MS"/>
                <a:sym typeface="Trebuchet MS"/>
              </a:rPr>
              <a:t>Studies psychiatric diseases (anxiety, depression, PTSD)</a:t>
            </a:r>
            <a:endParaRPr sz="2800">
              <a:solidFill>
                <a:schemeClr val="lt1"/>
              </a:solidFill>
              <a:latin typeface="Trebuchet MS"/>
              <a:ea typeface="Trebuchet MS"/>
              <a:cs typeface="Trebuchet MS"/>
              <a:sym typeface="Trebuchet MS"/>
            </a:endParaRPr>
          </a:p>
        </p:txBody>
      </p:sp>
      <p:pic>
        <p:nvPicPr>
          <p:cNvPr descr="13173142_10154154291232594_8088182200161832167_o.jpg" id="115" name="Google Shape;115;p17"/>
          <p:cNvPicPr preferRelativeResize="0"/>
          <p:nvPr/>
        </p:nvPicPr>
        <p:blipFill>
          <a:blip r:embed="rId3">
            <a:alphaModFix/>
          </a:blip>
          <a:stretch>
            <a:fillRect/>
          </a:stretch>
        </p:blipFill>
        <p:spPr>
          <a:xfrm>
            <a:off x="834100" y="2006600"/>
            <a:ext cx="4195149" cy="4195149"/>
          </a:xfrm>
          <a:prstGeom prst="rect">
            <a:avLst/>
          </a:prstGeom>
          <a:noFill/>
          <a:ln>
            <a:noFill/>
          </a:ln>
        </p:spPr>
      </p:pic>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8"/>
          <p:cNvSpPr txBox="1"/>
          <p:nvPr>
            <p:ph type="title"/>
          </p:nvPr>
        </p:nvSpPr>
        <p:spPr>
          <a:xfrm>
            <a:off x="1066800" y="457004"/>
            <a:ext cx="8229600" cy="1143300"/>
          </a:xfrm>
          <a:prstGeom prst="rect">
            <a:avLst/>
          </a:prstGeom>
          <a:noFill/>
          <a:ln>
            <a:noFill/>
          </a:ln>
        </p:spPr>
        <p:txBody>
          <a:bodyPr anchorCtr="0" anchor="b" bIns="91425" lIns="91425" spcFirstLastPara="1" rIns="91425" wrap="square" tIns="91425">
            <a:noAutofit/>
          </a:bodyPr>
          <a:lstStyle/>
          <a:p>
            <a:pPr indent="254000" lvl="0" marL="0" marR="0" rtl="0" algn="ctr">
              <a:lnSpc>
                <a:spcPct val="100000"/>
              </a:lnSpc>
              <a:spcBef>
                <a:spcPts val="0"/>
              </a:spcBef>
              <a:spcAft>
                <a:spcPts val="0"/>
              </a:spcAft>
              <a:buClr>
                <a:srgbClr val="00387E"/>
              </a:buClr>
              <a:buFont typeface="Trebuchet MS"/>
              <a:buNone/>
            </a:pPr>
            <a:r>
              <a:rPr b="1" lang="en-US" sz="4000">
                <a:solidFill>
                  <a:srgbClr val="FFFFFF"/>
                </a:solidFill>
                <a:latin typeface="Trebuchet MS"/>
                <a:ea typeface="Trebuchet MS"/>
                <a:cs typeface="Trebuchet MS"/>
                <a:sym typeface="Trebuchet MS"/>
              </a:rPr>
              <a:t>Nicholas Singletary</a:t>
            </a:r>
            <a:endParaRPr/>
          </a:p>
        </p:txBody>
      </p:sp>
      <p:sp>
        <p:nvSpPr>
          <p:cNvPr id="121" name="Google Shape;121;p18"/>
          <p:cNvSpPr txBox="1"/>
          <p:nvPr/>
        </p:nvSpPr>
        <p:spPr>
          <a:xfrm>
            <a:off x="5338150" y="2006602"/>
            <a:ext cx="3592800" cy="265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Trebuchet MS"/>
              <a:buNone/>
            </a:pPr>
            <a:r>
              <a:rPr b="0" i="0" lang="en-US" sz="2800" u="none" cap="none" strike="noStrike">
                <a:solidFill>
                  <a:srgbClr val="FFFFFF"/>
                </a:solidFill>
                <a:latin typeface="Trebuchet MS"/>
                <a:ea typeface="Trebuchet MS"/>
                <a:cs typeface="Trebuchet MS"/>
                <a:sym typeface="Trebuchet MS"/>
              </a:rPr>
              <a:t>PhD student</a:t>
            </a:r>
            <a:endParaRPr>
              <a:solidFill>
                <a:srgbClr val="FFFFFF"/>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2"/>
              </a:buClr>
              <a:buFont typeface="Trebuchet MS"/>
              <a:buNone/>
            </a:pPr>
            <a:r>
              <a:t/>
            </a:r>
            <a:endParaRPr sz="2800">
              <a:solidFill>
                <a:srgbClr val="FFFFFF"/>
              </a:solidFill>
              <a:latin typeface="Trebuchet MS"/>
              <a:ea typeface="Trebuchet MS"/>
              <a:cs typeface="Trebuchet MS"/>
              <a:sym typeface="Trebuchet MS"/>
            </a:endParaRPr>
          </a:p>
          <a:p>
            <a:pPr indent="0" lvl="0" marL="0" rtl="0" algn="l">
              <a:lnSpc>
                <a:spcPct val="90000"/>
              </a:lnSpc>
              <a:spcBef>
                <a:spcPts val="1000"/>
              </a:spcBef>
              <a:spcAft>
                <a:spcPts val="0"/>
              </a:spcAft>
              <a:buClr>
                <a:schemeClr val="dk1"/>
              </a:buClr>
              <a:buSzPts val="1100"/>
              <a:buFont typeface="Arial"/>
              <a:buNone/>
            </a:pPr>
            <a:r>
              <a:rPr lang="en-US" sz="2800">
                <a:solidFill>
                  <a:srgbClr val="FFFFFF"/>
                </a:solidFill>
                <a:latin typeface="Trebuchet MS"/>
                <a:ea typeface="Trebuchet MS"/>
                <a:cs typeface="Trebuchet MS"/>
                <a:sym typeface="Trebuchet MS"/>
              </a:rPr>
              <a:t>Studies how reward and uncertainty motivate curiosity</a:t>
            </a:r>
            <a:endParaRPr sz="2800">
              <a:solidFill>
                <a:srgbClr val="FFFFFF"/>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2"/>
              </a:buClr>
              <a:buFont typeface="Trebuchet MS"/>
              <a:buNone/>
            </a:pPr>
            <a:r>
              <a:t/>
            </a:r>
            <a:endParaRPr sz="2800">
              <a:solidFill>
                <a:schemeClr val="lt1"/>
              </a:solidFill>
              <a:latin typeface="Trebuchet MS"/>
              <a:ea typeface="Trebuchet MS"/>
              <a:cs typeface="Trebuchet MS"/>
              <a:sym typeface="Trebuchet MS"/>
            </a:endParaRPr>
          </a:p>
        </p:txBody>
      </p:sp>
      <p:pic>
        <p:nvPicPr>
          <p:cNvPr id="122" name="Google Shape;122;p18"/>
          <p:cNvPicPr preferRelativeResize="0"/>
          <p:nvPr/>
        </p:nvPicPr>
        <p:blipFill>
          <a:blip r:embed="rId3">
            <a:alphaModFix/>
          </a:blip>
          <a:stretch>
            <a:fillRect/>
          </a:stretch>
        </p:blipFill>
        <p:spPr>
          <a:xfrm>
            <a:off x="1468100" y="2163854"/>
            <a:ext cx="3209925" cy="356235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9"/>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How do I become a scientist?</a:t>
            </a:r>
            <a:endParaRPr/>
          </a:p>
        </p:txBody>
      </p:sp>
      <p:pic>
        <p:nvPicPr>
          <p:cNvPr descr="Severus_in_his_classroom.jpg" id="129" name="Google Shape;129;p19"/>
          <p:cNvPicPr preferRelativeResize="0"/>
          <p:nvPr/>
        </p:nvPicPr>
        <p:blipFill>
          <a:blip r:embed="rId3">
            <a:alphaModFix/>
          </a:blip>
          <a:stretch>
            <a:fillRect/>
          </a:stretch>
        </p:blipFill>
        <p:spPr>
          <a:xfrm>
            <a:off x="1238250" y="1417650"/>
            <a:ext cx="6667500" cy="4438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0"/>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How do I become a scientist?</a:t>
            </a:r>
            <a:endParaRPr/>
          </a:p>
        </p:txBody>
      </p:sp>
      <p:sp>
        <p:nvSpPr>
          <p:cNvPr id="136" name="Google Shape;136;p20"/>
          <p:cNvSpPr txBox="1"/>
          <p:nvPr>
            <p:ph idx="1" type="body"/>
          </p:nvPr>
        </p:nvSpPr>
        <p:spPr>
          <a:xfrm>
            <a:off x="457200" y="1417650"/>
            <a:ext cx="8229600" cy="4526100"/>
          </a:xfrm>
          <a:prstGeom prst="rect">
            <a:avLst/>
          </a:prstGeom>
        </p:spPr>
        <p:txBody>
          <a:bodyPr anchorCtr="0" anchor="t" bIns="91425" lIns="91425" spcFirstLastPara="1" rIns="91425" wrap="square" tIns="91425">
            <a:noAutofit/>
          </a:bodyPr>
          <a:lstStyle/>
          <a:p>
            <a:pPr indent="-431800" lvl="0" marL="457200" rtl="0" algn="l">
              <a:spcBef>
                <a:spcPts val="640"/>
              </a:spcBef>
              <a:spcAft>
                <a:spcPts val="0"/>
              </a:spcAft>
              <a:buSzPts val="3200"/>
              <a:buChar char="•"/>
            </a:pPr>
            <a:r>
              <a:rPr lang="en-US"/>
              <a:t>Go to college (4 years)</a:t>
            </a:r>
            <a:endParaRPr/>
          </a:p>
          <a:p>
            <a:pPr indent="-431800" lvl="0" marL="457200" rtl="0" algn="l">
              <a:spcBef>
                <a:spcPts val="0"/>
              </a:spcBef>
              <a:spcAft>
                <a:spcPts val="0"/>
              </a:spcAft>
              <a:buSzPts val="3200"/>
              <a:buChar char="•"/>
            </a:pPr>
            <a:r>
              <a:rPr lang="en-US"/>
              <a:t>Gain research experience in a lab (undergraduate or technician)</a:t>
            </a:r>
            <a:endParaRPr/>
          </a:p>
          <a:p>
            <a:pPr indent="-431800" lvl="0" marL="457200" rtl="0" algn="l">
              <a:spcBef>
                <a:spcPts val="0"/>
              </a:spcBef>
              <a:spcAft>
                <a:spcPts val="0"/>
              </a:spcAft>
              <a:buSzPts val="3200"/>
              <a:buChar char="•"/>
            </a:pPr>
            <a:r>
              <a:rPr lang="en-US"/>
              <a:t>Go to graduate school (5-6 years for a PhD)</a:t>
            </a:r>
            <a:endParaRPr/>
          </a:p>
          <a:p>
            <a:pPr indent="-431800" lvl="0" marL="457200" rtl="0" algn="l">
              <a:spcBef>
                <a:spcPts val="0"/>
              </a:spcBef>
              <a:spcAft>
                <a:spcPts val="0"/>
              </a:spcAft>
              <a:buSzPts val="3200"/>
              <a:buChar char="•"/>
            </a:pPr>
            <a:r>
              <a:rPr lang="en-US"/>
              <a:t>Lots of job opportunities</a:t>
            </a:r>
            <a:endParaRPr/>
          </a:p>
          <a:p>
            <a:pPr indent="-406400" lvl="1" marL="914400" rtl="0" algn="l">
              <a:spcBef>
                <a:spcPts val="0"/>
              </a:spcBef>
              <a:spcAft>
                <a:spcPts val="0"/>
              </a:spcAft>
              <a:buSzPts val="2800"/>
              <a:buChar char="–"/>
            </a:pPr>
            <a:r>
              <a:rPr lang="en-US"/>
              <a:t>Academia: research or teaching at university</a:t>
            </a:r>
            <a:endParaRPr/>
          </a:p>
          <a:p>
            <a:pPr indent="-406400" lvl="1" marL="914400" rtl="0" algn="l">
              <a:spcBef>
                <a:spcPts val="0"/>
              </a:spcBef>
              <a:spcAft>
                <a:spcPts val="0"/>
              </a:spcAft>
              <a:buSzPts val="2800"/>
              <a:buChar char="–"/>
            </a:pPr>
            <a:r>
              <a:rPr lang="en-US"/>
              <a:t>Industry: biotech or pharmaceutical company</a:t>
            </a:r>
            <a:endParaRPr/>
          </a:p>
          <a:p>
            <a:pPr indent="-406400" lvl="1" marL="914400" rtl="0" algn="l">
              <a:spcBef>
                <a:spcPts val="0"/>
              </a:spcBef>
              <a:spcAft>
                <a:spcPts val="0"/>
              </a:spcAft>
              <a:buSzPts val="2800"/>
              <a:buChar char="–"/>
            </a:pPr>
            <a:r>
              <a:rPr lang="en-US"/>
              <a:t>Science policy</a:t>
            </a:r>
            <a:endParaRPr/>
          </a:p>
          <a:p>
            <a:pPr indent="-406400" lvl="1" marL="914400" rtl="0" algn="l">
              <a:spcBef>
                <a:spcPts val="0"/>
              </a:spcBef>
              <a:spcAft>
                <a:spcPts val="0"/>
              </a:spcAft>
              <a:buSzPts val="2800"/>
              <a:buChar char="–"/>
            </a:pPr>
            <a:r>
              <a:rPr lang="en-US"/>
              <a:t>And more!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Calibri"/>
              <a:buNone/>
            </a:pPr>
            <a:r>
              <a:rPr b="0" i="0" lang="en-US" sz="4400" u="none" cap="none" strike="noStrike">
                <a:solidFill>
                  <a:schemeClr val="lt1"/>
                </a:solidFill>
                <a:latin typeface="Calibri"/>
                <a:ea typeface="Calibri"/>
                <a:cs typeface="Calibri"/>
                <a:sym typeface="Calibri"/>
              </a:rPr>
              <a:t>What does the brain do?</a:t>
            </a:r>
            <a:endParaRPr b="0" i="0" sz="4400" u="none" cap="none" strike="noStrike">
              <a:solidFill>
                <a:schemeClr val="lt1"/>
              </a:solidFill>
              <a:latin typeface="Calibri"/>
              <a:ea typeface="Calibri"/>
              <a:cs typeface="Calibri"/>
              <a:sym typeface="Calibri"/>
            </a:endParaRPr>
          </a:p>
        </p:txBody>
      </p:sp>
      <p:pic>
        <p:nvPicPr>
          <p:cNvPr id="143" name="Google Shape;143;p21"/>
          <p:cNvPicPr preferRelativeResize="0"/>
          <p:nvPr/>
        </p:nvPicPr>
        <p:blipFill rotWithShape="1">
          <a:blip r:embed="rId3">
            <a:alphaModFix/>
          </a:blip>
          <a:srcRect b="0" l="0" r="0" t="0"/>
          <a:stretch/>
        </p:blipFill>
        <p:spPr>
          <a:xfrm>
            <a:off x="2440914" y="2540379"/>
            <a:ext cx="4542672" cy="3045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2"/>
          <p:cNvSpPr/>
          <p:nvPr/>
        </p:nvSpPr>
        <p:spPr>
          <a:xfrm>
            <a:off x="1147161" y="2717371"/>
            <a:ext cx="1709338" cy="56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lt1"/>
              </a:buClr>
              <a:buFont typeface="Calibri"/>
              <a:buNone/>
            </a:pPr>
            <a:r>
              <a:rPr b="0" i="0" lang="en-US" sz="1800" u="none" cap="none" strike="noStrike">
                <a:solidFill>
                  <a:schemeClr val="lt1"/>
                </a:solidFill>
                <a:latin typeface="Calibri"/>
                <a:ea typeface="Calibri"/>
                <a:cs typeface="Calibri"/>
                <a:sym typeface="Calibri"/>
              </a:rPr>
              <a:t>Information</a:t>
            </a:r>
            <a:endParaRPr/>
          </a:p>
        </p:txBody>
      </p:sp>
      <p:sp>
        <p:nvSpPr>
          <p:cNvPr id="150" name="Google Shape;150;p22"/>
          <p:cNvSpPr/>
          <p:nvPr/>
        </p:nvSpPr>
        <p:spPr>
          <a:xfrm>
            <a:off x="3031598" y="2144120"/>
            <a:ext cx="2871450" cy="1807449"/>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txBox="1"/>
          <p:nvPr/>
        </p:nvSpPr>
        <p:spPr>
          <a:xfrm>
            <a:off x="1746774" y="3300021"/>
            <a:ext cx="835499" cy="4572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Font typeface="Calibri"/>
              <a:buNone/>
            </a:pPr>
            <a:r>
              <a:rPr b="0" i="0" lang="en-US" sz="1800" u="none" cap="none" strike="noStrike">
                <a:solidFill>
                  <a:schemeClr val="lt1"/>
                </a:solidFill>
                <a:latin typeface="Calibri"/>
                <a:ea typeface="Calibri"/>
                <a:cs typeface="Calibri"/>
                <a:sym typeface="Calibri"/>
              </a:rPr>
              <a:t>senses</a:t>
            </a:r>
            <a:endParaRPr/>
          </a:p>
        </p:txBody>
      </p:sp>
      <p:sp>
        <p:nvSpPr>
          <p:cNvPr id="152" name="Google Shape;152;p22"/>
          <p:cNvSpPr/>
          <p:nvPr/>
        </p:nvSpPr>
        <p:spPr>
          <a:xfrm>
            <a:off x="2856499" y="2906971"/>
            <a:ext cx="430500" cy="184500"/>
          </a:xfrm>
          <a:prstGeom prst="rightArrow">
            <a:avLst>
              <a:gd fmla="val 50000" name="adj1"/>
              <a:gd fmla="val 50000" name="adj2"/>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22"/>
          <p:cNvSpPr/>
          <p:nvPr/>
        </p:nvSpPr>
        <p:spPr>
          <a:xfrm>
            <a:off x="5633199" y="2854346"/>
            <a:ext cx="430500" cy="184500"/>
          </a:xfrm>
          <a:prstGeom prst="rightArrow">
            <a:avLst>
              <a:gd fmla="val 50000" name="adj1"/>
              <a:gd fmla="val 50000" name="adj2"/>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22"/>
          <p:cNvSpPr/>
          <p:nvPr/>
        </p:nvSpPr>
        <p:spPr>
          <a:xfrm>
            <a:off x="6078149" y="2717371"/>
            <a:ext cx="1281300" cy="5637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Out</a:t>
            </a:r>
            <a:endParaRPr/>
          </a:p>
        </p:txBody>
      </p:sp>
      <p:sp>
        <p:nvSpPr>
          <p:cNvPr id="155" name="Google Shape;155;p22"/>
          <p:cNvSpPr txBox="1"/>
          <p:nvPr/>
        </p:nvSpPr>
        <p:spPr>
          <a:xfrm>
            <a:off x="6127499" y="3300021"/>
            <a:ext cx="1182599" cy="809699"/>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thought</a:t>
            </a:r>
            <a:endParaRPr/>
          </a:p>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mood</a:t>
            </a:r>
            <a:endParaRPr/>
          </a:p>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b</a:t>
            </a:r>
            <a:r>
              <a:rPr lang="en-US" sz="1800">
                <a:solidFill>
                  <a:schemeClr val="lt1"/>
                </a:solidFill>
                <a:latin typeface="Calibri"/>
                <a:ea typeface="Calibri"/>
                <a:cs typeface="Calibri"/>
                <a:sym typeface="Calibri"/>
              </a:rPr>
              <a:t>ehavior</a:t>
            </a:r>
            <a:endParaRPr sz="1800">
              <a:solidFill>
                <a:schemeClr val="lt1"/>
              </a:solidFill>
              <a:latin typeface="Calibri"/>
              <a:ea typeface="Calibri"/>
              <a:cs typeface="Calibri"/>
              <a:sym typeface="Calibri"/>
            </a:endParaRPr>
          </a:p>
          <a:p>
            <a:pPr indent="0" lvl="0" marL="0" marR="0" rtl="0" algn="l">
              <a:spcBef>
                <a:spcPts val="0"/>
              </a:spcBef>
              <a:spcAft>
                <a:spcPts val="0"/>
              </a:spcAft>
              <a:buClr>
                <a:schemeClr val="lt1"/>
              </a:buClr>
              <a:buFont typeface="Calibri"/>
              <a:buNone/>
            </a:pPr>
            <a:r>
              <a:rPr lang="en-US" sz="1800">
                <a:solidFill>
                  <a:schemeClr val="lt1"/>
                </a:solidFill>
                <a:latin typeface="Calibri"/>
                <a:ea typeface="Calibri"/>
                <a:cs typeface="Calibri"/>
                <a:sym typeface="Calibri"/>
              </a:rPr>
              <a:t>learning</a:t>
            </a:r>
            <a:endParaRPr sz="1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 Black ">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