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From wikipedia: “in 1825, Flourens pioneered the experimental method on 1825, Flourens pioneered the experimental method of carrying out localized lesions of the brain in living rabbits and pigeons and carefully observing their effects on motricity, sensibility and behavior. His intention was to investigate localisationism, i.e., whether different parts of the brain had different functions, carrying out localized lesions of the brain in living rabbits and pigeons and carefully observing their effects on motricity, sensibility and behavior. His intention was to investigate localisationism, i.e., whether different parts of the brain had different functions.”</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“By removing the cerebral hemispheres, for instance, all perceptions, motricity, and judgment were abolished. The removal of the cerebellum affected the animal's equilibrium and motor coordination, while the destruction of the brainstem (medulla oblongata) caused death. These experiments led Flourens to the conclusion that the cerebral hemispheres are responsible for higher cognitive functions, that the cerebellum regulates and integrates movements, and that the medulla controls vital functions, such as circulation, respiration and general bodily stability”</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“On the other hand, he was unable (probably because his experimental subjects have relatively primitive cortices) to find specific regions for memory and cognition, which led him to believe that they are represented in a diffuse form around the brain. So, different functions could indeed be ascribed to particular regions of the brain, but that a finer localization was lacking.”</a:t>
            </a:r>
            <a:endParaRPr/>
          </a:p>
        </p:txBody>
      </p:sp>
      <p:sp>
        <p:nvSpPr>
          <p:cNvPr id="160" name="Google Shape;160;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A neurologist who had multiple patients who could understand language but could not speak. Following the death of these patient, Broca examined his brain and found lesions in the left frontal lobe in multiple patients who could understand language but could not speak.</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9" name="Google Shape;169;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When look at brain cannot see individual cells. How to visualize??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 Have to selectively color some, but not all, of the cells in brain tissue.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5" name="Google Shape;185;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1873</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When look at brain cannot see individual cells. How to visualize? Have to selectively color some, but not all, of the cells in brain tissue. </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One early example of such a stain is the Golgi stain. By soaking brain tissue in a solution that contains silver– will cause stain of a small percentage of neurons become darkley colored in their entirtly. It stains neurons randomly, the reason of which we still do not know.</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“In Golgi staining, fixed (~killed, for practical purposes) neurons are impregnated with chemicals that produce silver chromate crystals that appear as dark black deposits on a yellow background. It stains neurons randomly, the reason of which we still do not know; but for the ones that it does stain, it shows the entire neuron with exquisite detail.”</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This stain allows you to see the complete structure of neurons—axons dendrites cell bodies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Based on this information about the structure of neurons, scientists of the day postulated that the long axons carried information between cells. They were right– good example of form informing function</a:t>
            </a:r>
            <a:endParaRPr b="0" i="0" sz="1200" u="none" cap="none" strike="noStrike">
              <a:solidFill>
                <a:schemeClr val="dk1"/>
              </a:solidFill>
              <a:latin typeface="Calibri"/>
              <a:ea typeface="Calibri"/>
              <a:cs typeface="Calibri"/>
              <a:sym typeface="Calibri"/>
            </a:endParaRPr>
          </a:p>
        </p:txBody>
      </p:sp>
      <p:sp>
        <p:nvSpPr>
          <p:cNvPr id="195" name="Google Shape;195;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Cajal famously used the golgi stain to analyze the structure of many brain regions. Many beautiful drawings.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Based on this information about the structure of neurons, cajal postulated that the long axons carried information between cells, information flowed from cell body through the axons. Can tell from the arros in the picture. He was right– good example of form informing function</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Cajal and golgi got nobel prize for this work in 1906</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6" name="Google Shape;206;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Golgi stains stain randomly. Let’ say you want to se where neurons of a particular neurotransmitter type are, or any specific molecule.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Neurons with a specific molecule are stained in green</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In red is a glial cell– molecule specific to glia</a:t>
            </a:r>
            <a:endParaRPr/>
          </a:p>
        </p:txBody>
      </p:sp>
      <p:sp>
        <p:nvSpPr>
          <p:cNvPr id="215" name="Google Shape;215;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So anatomy and structure can tell you a lot about the brain, but cells are not static structure. Looking at a dead stained tissue doesn’t tell us how neurons work in a living animal. </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it can’t tell you how neurons communicate with each other, when neurons are active. To investigate that, you need to record electrical potentials from neurons with metal wires– electrodes.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4" name="Google Shape;224;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So anatomy and structure can tell you a lot about the brain, but it can’t tell you how neurons communicate with each other. How can we investigate how neurons communicate with each other?</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 You all know that neurons communicate to each other via action potentials– electrical signals due to the opening and closing of ion channels and the flow of ions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To investigate that, you need to record electrical potentials from neurons with metal wires– electrodes. </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Figure– different kinds of action potentials in different areas of the brain-=- different neurons in different areas of the brain communicate differently.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6" name="Google Shape;236;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This rat has an array of electrodes implanted in its head.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We can record electrical activity of different brain areas in a behaving animal!</a:t>
            </a:r>
            <a:endParaRPr/>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Can ask: which cells in which areas of the brain fire during various behaviors? </a:t>
            </a:r>
            <a:endParaRPr b="0" i="0" sz="1200" u="none" cap="none" strike="noStrike">
              <a:solidFill>
                <a:schemeClr val="dk1"/>
              </a:solidFill>
              <a:latin typeface="Calibri"/>
              <a:ea typeface="Calibri"/>
              <a:cs typeface="Calibri"/>
              <a:sym typeface="Calibri"/>
            </a:endParaRPr>
          </a:p>
        </p:txBody>
      </p:sp>
      <p:sp>
        <p:nvSpPr>
          <p:cNvPr id="244" name="Google Shape;244;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3" name="Google Shape;253;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Important role in the formation of new memories about experienced events (episodic or autobiographical memory). We know this from ablation studies in animals, and unfortunate injuries. H/M: patient hippocampi removed for epilepsy– could no longer form new memories about people places events etc</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Episodic memory</a:t>
            </a:r>
            <a:r>
              <a:rPr b="0" i="0" lang="en-US" sz="1200" u="none" cap="none" strike="noStrike">
                <a:solidFill>
                  <a:schemeClr val="dk1"/>
                </a:solidFill>
                <a:latin typeface="Calibri"/>
                <a:ea typeface="Calibri"/>
                <a:cs typeface="Calibri"/>
                <a:sym typeface="Calibri"/>
              </a:rPr>
              <a:t> is the </a:t>
            </a:r>
            <a:r>
              <a:rPr b="1" i="0" lang="en-US" sz="1200" u="none" cap="none" strike="noStrike">
                <a:solidFill>
                  <a:schemeClr val="dk1"/>
                </a:solidFill>
                <a:latin typeface="Calibri"/>
                <a:ea typeface="Calibri"/>
                <a:cs typeface="Calibri"/>
                <a:sym typeface="Calibri"/>
              </a:rPr>
              <a:t>memory</a:t>
            </a:r>
            <a:r>
              <a:rPr b="0" i="0" lang="en-US" sz="1200" u="none" cap="none" strike="noStrike">
                <a:solidFill>
                  <a:schemeClr val="dk1"/>
                </a:solidFill>
                <a:latin typeface="Calibri"/>
                <a:ea typeface="Calibri"/>
                <a:cs typeface="Calibri"/>
                <a:sym typeface="Calibri"/>
              </a:rPr>
              <a:t> of autobiographical events (times, places, associated emotions, and other contextual who, what, when, where, why knowledge) that can be explicitly stated. It is the collection of past personal experiences that occurred at a particular time and place.</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0" name="Google Shape;260;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One important aspect of memory in the hippocampus , and one that has been studied extensively, is spatial memory– remembering where things are, and how to navigate</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Morris water maze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Can remember </a:t>
            </a:r>
            <a:r>
              <a:rPr b="1" i="0" lang="en-US" sz="1200" u="none" cap="none" strike="noStrike">
                <a:solidFill>
                  <a:schemeClr val="dk1"/>
                </a:solidFill>
                <a:latin typeface="Calibri"/>
                <a:ea typeface="Calibri"/>
                <a:cs typeface="Calibri"/>
                <a:sym typeface="Calibri"/>
              </a:rPr>
              <a:t>where</a:t>
            </a:r>
            <a:r>
              <a:rPr b="0" i="0" lang="en-US" sz="1200" u="none" cap="none" strike="noStrike">
                <a:solidFill>
                  <a:schemeClr val="dk1"/>
                </a:solidFill>
                <a:latin typeface="Calibri"/>
                <a:ea typeface="Calibri"/>
                <a:cs typeface="Calibri"/>
                <a:sym typeface="Calibri"/>
              </a:rPr>
              <a:t> platform is. </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How does hippocampus do this? How does activity within the hippocampus help the rat remember where it is in space??? </a:t>
            </a:r>
            <a:endParaRPr/>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Let’s Record from hippocampus as a rat navigates to find out!</a:t>
            </a:r>
            <a:endParaRPr b="1" i="0" sz="1200" u="none" cap="none" strike="noStrike">
              <a:solidFill>
                <a:schemeClr val="dk1"/>
              </a:solidFill>
              <a:latin typeface="Calibri"/>
              <a:ea typeface="Calibri"/>
              <a:cs typeface="Calibri"/>
              <a:sym typeface="Calibri"/>
            </a:endParaRPr>
          </a:p>
        </p:txBody>
      </p:sp>
      <p:sp>
        <p:nvSpPr>
          <p:cNvPr id="268" name="Google Shape;268;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So John O'Keefe recorded from the hippocampus, and found that different cells will fire very specifically when the rat is in a specific location in a box or maze. </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Left figure: Spatial firing patterns of 8 place cells recorded from the CA1 layer of a rat. The rat ran back and forth along an elevated track, stopping at each end to eat a small food reward. Dots indicate positions where action potentials were recorded, with color indicating which neuron emitted that action potential.</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Compare array to the figure on the right– each electrode in a different cell</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this is only after a rat get’s to know an environment. First 10 minutes, no place cells. After 10 minutes, place cells will develop. </a:t>
            </a:r>
            <a:endParaRPr/>
          </a:p>
          <a:p>
            <a:pPr indent="0" lvl="0" marL="0" marR="0" rtl="0" algn="l">
              <a:lnSpc>
                <a:spcPct val="100000"/>
              </a:lnSpc>
              <a:spcBef>
                <a:spcPts val="0"/>
              </a:spcBef>
              <a:spcAft>
                <a:spcPts val="0"/>
              </a:spcAft>
              <a:buClr>
                <a:schemeClr val="dk1"/>
              </a:buClr>
              <a:buFont typeface="Calibri"/>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The neurons in the hippocampus are letting the rat know where it is in space. </a:t>
            </a:r>
            <a:endParaRPr b="1" i="0" sz="1200" u="none" cap="none" strike="noStrike">
              <a:solidFill>
                <a:schemeClr val="dk1"/>
              </a:solidFill>
              <a:latin typeface="Calibri"/>
              <a:ea typeface="Calibri"/>
              <a:cs typeface="Calibri"/>
              <a:sym typeface="Calibri"/>
            </a:endParaRPr>
          </a:p>
        </p:txBody>
      </p:sp>
      <p:sp>
        <p:nvSpPr>
          <p:cNvPr id="276" name="Google Shape;276;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6" name="Google Shape;286;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4" name="Google Shape;294;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How can we figure out which neurons are sufficient to drive certain behaviors? We would have to activate them artificially. For a long time this couldn’t be done, and it was hard to figure out cause and effect relationships except for simple lesion studies.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1" name="Google Shape;301;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Normally found in GREEN algae. Responsible for response to light</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Blue light causes channelrhodpsin- an ion channel--to open- causing sodium to rush into the cell, and then an action potential</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8" name="Google Shape;308;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When genetically engineer an animal to express channel rhodopsin in specific neurons, can shine blue light on those neurons, which will activate them, then can see how the animal behaves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This has been an incredible recent tool- can now investigate cause and effect- activate a neuron, and see what happens to behavior.</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5" name="Google Shape;325;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2" name="Google Shape;332;p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3" name="Google Shape;343;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
        <p:nvSpPr>
          <p:cNvPr id="363" name="Google Shape;363;p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71" name="Google Shape;371;p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78" name="Google Shape;378;p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1" name="Google Shape;111;p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 name="Google Shape;118;p1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 name="Google Shape;125;p1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ask them-- what does the brain do?</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nervous system is responsible for many things-- controlling subconcious things like breathing walking, reflexes. complex things like feelings, emotions, language, memory.</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BRAIN BANK here!</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3" name="Google Shape;133;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nervous system is responsible for many things-- controlling subconscious things like breathing walking, reflexes. complex things like feelings, emotions, language, memory.</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takes in information, processes it, and then allows you to behave to react. you perceive heat and then pull your hand back. More complex-- you listen to someone talking, and then you talk back. that is all receiving a sensory input, processing it and then acting appropriately in response. heat is somewhat easy to imagine. one neuron senses pain-- sends signal back to brain-- brain processes that signal-- a few neurons talk to each other in the brain-- which eventually leads to a signal to a motor neuron that causes your muscle to move. language is much more complexand we don't understand exactly how it works, but similarly,  brain processes auditory signal-- a few neurons talk to each other in the brain, processing it, which eventually leads to a signal to a motor neuron that causes your voice box to move.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0" name="Google Shape;140;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Ask them: HOW DO WE KNOW WHAT THE BRAIN DOES? Just by looking at the brain, we can’t tell what it’s function is. How do we know the things in you’ve learned in your textbook. (Use an example someone mentioned) </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For this class, we’ll talk about how we study the brain</a:t>
            </a:r>
            <a:endParaRPr b="0" i="0" sz="1200" u="none" cap="none" strike="noStrike">
              <a:solidFill>
                <a:schemeClr val="dk1"/>
              </a:solidFill>
              <a:latin typeface="Calibri"/>
              <a:ea typeface="Calibri"/>
              <a:cs typeface="Calibri"/>
              <a:sym typeface="Calibri"/>
            </a:endParaRPr>
          </a:p>
        </p:txBody>
      </p:sp>
      <p:sp>
        <p:nvSpPr>
          <p:cNvPr id="152" name="Google Shape;152;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0" lvl="1" marL="457200" marR="0" rtl="0" algn="ctr">
              <a:spcBef>
                <a:spcPts val="56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indent="0" lvl="2" marL="914400" marR="0" rtl="0" algn="ctr">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indent="0" lvl="3" marL="13716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indent="0" lvl="4" marL="18288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indent="0" lvl="5" marL="22860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indent="0" lvl="6" marL="27432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indent="0" lvl="7" marL="32004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indent="0" lvl="8" marL="36576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1" name="Shape 71"/>
        <p:cNvGrpSpPr/>
        <p:nvPr/>
      </p:nvGrpSpPr>
      <p:grpSpPr>
        <a:xfrm>
          <a:off x="0" y="0"/>
          <a:ext cx="0" cy="0"/>
          <a:chOff x="0" y="0"/>
          <a:chExt cx="0" cy="0"/>
        </a:xfrm>
      </p:grpSpPr>
      <p:sp>
        <p:nvSpPr>
          <p:cNvPr id="72" name="Google Shape;72;p11"/>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Calibri"/>
              <a:buNone/>
              <a:defRPr b="1" i="0" sz="20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3" name="Google Shape;73;p11"/>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lt1"/>
              </a:buClr>
              <a:buSzPts val="1400"/>
              <a:buFont typeface="Arial"/>
              <a:buNone/>
              <a:defRPr b="0" i="0" sz="3200" u="none" cap="none" strike="noStrike">
                <a:solidFill>
                  <a:schemeClr val="lt1"/>
                </a:solidFill>
                <a:latin typeface="Calibri"/>
                <a:ea typeface="Calibri"/>
                <a:cs typeface="Calibri"/>
                <a:sym typeface="Calibri"/>
              </a:defRPr>
            </a:lvl1pPr>
            <a:lvl2pPr indent="0" lvl="1" marL="457200" marR="0" rtl="0" algn="l">
              <a:spcBef>
                <a:spcPts val="560"/>
              </a:spcBef>
              <a:spcAft>
                <a:spcPts val="0"/>
              </a:spcAft>
              <a:buClr>
                <a:schemeClr val="lt1"/>
              </a:buClr>
              <a:buSzPts val="1400"/>
              <a:buFont typeface="Arial"/>
              <a:buNone/>
              <a:defRPr b="0" i="0" sz="2800" u="none" cap="none" strike="noStrike">
                <a:solidFill>
                  <a:schemeClr val="lt1"/>
                </a:solidFill>
                <a:latin typeface="Calibri"/>
                <a:ea typeface="Calibri"/>
                <a:cs typeface="Calibri"/>
                <a:sym typeface="Calibri"/>
              </a:defRPr>
            </a:lvl2pPr>
            <a:lvl3pPr indent="0" lvl="2" marL="914400" marR="0" rtl="0" algn="l">
              <a:spcBef>
                <a:spcPts val="480"/>
              </a:spcBef>
              <a:spcAft>
                <a:spcPts val="0"/>
              </a:spcAft>
              <a:buClr>
                <a:schemeClr val="lt1"/>
              </a:buClr>
              <a:buSzPts val="1400"/>
              <a:buFont typeface="Arial"/>
              <a:buNone/>
              <a:defRPr b="0" i="0" sz="2400" u="none" cap="none" strike="noStrike">
                <a:solidFill>
                  <a:schemeClr val="lt1"/>
                </a:solidFill>
                <a:latin typeface="Calibri"/>
                <a:ea typeface="Calibri"/>
                <a:cs typeface="Calibri"/>
                <a:sym typeface="Calibri"/>
              </a:defRPr>
            </a:lvl3pPr>
            <a:lvl4pPr indent="0" lvl="3" marL="13716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4pPr>
            <a:lvl5pPr indent="0" lvl="4" marL="18288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5pPr>
            <a:lvl6pPr indent="0" lvl="5" marL="22860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6pPr>
            <a:lvl7pPr indent="0" lvl="6" marL="27432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7pPr>
            <a:lvl8pPr indent="0" lvl="7" marL="32004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8pPr>
            <a:lvl9pPr indent="0" lvl="8" marL="36576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9pPr>
          </a:lstStyle>
          <a:p/>
        </p:txBody>
      </p:sp>
      <p:sp>
        <p:nvSpPr>
          <p:cNvPr id="74" name="Google Shape;74;p11"/>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lt1"/>
              </a:buClr>
              <a:buSzPts val="32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spcBef>
                <a:spcPts val="240"/>
              </a:spcBef>
              <a:spcAft>
                <a:spcPts val="0"/>
              </a:spcAft>
              <a:buClr>
                <a:schemeClr val="lt1"/>
              </a:buClr>
              <a:buSzPts val="2800"/>
              <a:buFont typeface="Arial"/>
              <a:buNone/>
              <a:defRPr b="0" i="0" sz="1200" u="none" cap="none" strike="noStrike">
                <a:solidFill>
                  <a:schemeClr val="lt1"/>
                </a:solidFill>
                <a:latin typeface="Calibri"/>
                <a:ea typeface="Calibri"/>
                <a:cs typeface="Calibri"/>
                <a:sym typeface="Calibri"/>
              </a:defRPr>
            </a:lvl2pPr>
            <a:lvl3pPr indent="-228600" lvl="2" marL="1371600" marR="0" rtl="0" algn="l">
              <a:spcBef>
                <a:spcPts val="200"/>
              </a:spcBef>
              <a:spcAft>
                <a:spcPts val="0"/>
              </a:spcAft>
              <a:buClr>
                <a:schemeClr val="lt1"/>
              </a:buClr>
              <a:buSzPts val="2400"/>
              <a:buFont typeface="Arial"/>
              <a:buNone/>
              <a:defRPr b="0" i="0" sz="1000" u="none" cap="none" strike="noStrike">
                <a:solidFill>
                  <a:schemeClr val="lt1"/>
                </a:solidFill>
                <a:latin typeface="Calibri"/>
                <a:ea typeface="Calibri"/>
                <a:cs typeface="Calibri"/>
                <a:sym typeface="Calibri"/>
              </a:defRPr>
            </a:lvl3pPr>
            <a:lvl4pPr indent="-228600" lvl="3" marL="18288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4pPr>
            <a:lvl5pPr indent="-228600" lvl="4" marL="22860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5pPr>
            <a:lvl6pPr indent="-228600" lvl="5" marL="27432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6pPr>
            <a:lvl7pPr indent="-228600" lvl="6" marL="32004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7pPr>
            <a:lvl8pPr indent="-228600" lvl="7" marL="36576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8pPr>
            <a:lvl9pPr indent="-228600" lvl="8" marL="41148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8" name="Shape 78"/>
        <p:cNvGrpSpPr/>
        <p:nvPr/>
      </p:nvGrpSpPr>
      <p:grpSpPr>
        <a:xfrm>
          <a:off x="0" y="0"/>
          <a:ext cx="0" cy="0"/>
          <a:chOff x="0" y="0"/>
          <a:chExt cx="0" cy="0"/>
        </a:xfrm>
      </p:grpSpPr>
      <p:sp>
        <p:nvSpPr>
          <p:cNvPr id="79" name="Google Shape;79;p12"/>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0" name="Google Shape;80;p12"/>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3"/>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6" name="Google Shape;86;p13"/>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7" name="Google Shape;87;p13"/>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8" name="Google Shape;88;p1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9" name="Google Shape;89;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sp>
        <p:nvSpPr>
          <p:cNvPr id="22" name="Google Shape;22;p3"/>
          <p:cNvSpPr/>
          <p:nvPr/>
        </p:nvSpPr>
        <p:spPr>
          <a:xfrm flipH="1" rot="10800000">
            <a:off x="-348182" y="-21897"/>
            <a:ext cx="1723519" cy="6879897"/>
          </a:xfrm>
          <a:custGeom>
            <a:rect b="b" l="l" r="r" t="t"/>
            <a:pathLst>
              <a:path extrusionOk="0" h="120000" w="120000">
                <a:moveTo>
                  <a:pt x="120000" y="279"/>
                </a:moveTo>
                <a:lnTo>
                  <a:pt x="23580" y="0"/>
                </a:lnTo>
                <a:cubicBezTo>
                  <a:pt x="23755" y="40000"/>
                  <a:pt x="23930" y="80000"/>
                  <a:pt x="24104" y="119999"/>
                </a:cubicBezTo>
                <a:lnTo>
                  <a:pt x="104803" y="119678"/>
                </a:lnTo>
                <a:cubicBezTo>
                  <a:pt x="0" y="61876"/>
                  <a:pt x="45456" y="31820"/>
                  <a:pt x="120000" y="279"/>
                </a:cubicBezTo>
                <a:close/>
              </a:path>
            </a:pathLst>
          </a:custGeom>
          <a:gradFill>
            <a:gsLst>
              <a:gs pos="0">
                <a:srgbClr val="549FFF">
                  <a:alpha val="52941"/>
                </a:srgbClr>
              </a:gs>
              <a:gs pos="41000">
                <a:srgbClr val="003171">
                  <a:alpha val="52941"/>
                </a:srgbClr>
              </a:gs>
              <a:gs pos="100000">
                <a:srgbClr val="003171">
                  <a:alpha val="52941"/>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
          <p:cNvSpPr txBox="1"/>
          <p:nvPr>
            <p:ph idx="1" type="body"/>
          </p:nvPr>
        </p:nvSpPr>
        <p:spPr>
          <a:xfrm>
            <a:off x="457200" y="1658988"/>
            <a:ext cx="8229600" cy="48404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4" name="Google Shape;24;p3"/>
          <p:cNvSpPr/>
          <p:nvPr/>
        </p:nvSpPr>
        <p:spPr>
          <a:xfrm flipH="1" rot="10800000">
            <a:off x="-1118653" y="1032"/>
            <a:ext cx="3100650" cy="6856965"/>
          </a:xfrm>
          <a:custGeom>
            <a:rect b="b" l="l" r="r" t="t"/>
            <a:pathLst>
              <a:path extrusionOk="0" h="120000" w="120000">
                <a:moveTo>
                  <a:pt x="69972" y="279"/>
                </a:moveTo>
                <a:lnTo>
                  <a:pt x="43516" y="0"/>
                </a:lnTo>
                <a:cubicBezTo>
                  <a:pt x="43613" y="40000"/>
                  <a:pt x="43710" y="80000"/>
                  <a:pt x="43807" y="119999"/>
                </a:cubicBezTo>
                <a:lnTo>
                  <a:pt x="60871" y="119678"/>
                </a:lnTo>
                <a:cubicBezTo>
                  <a:pt x="120000" y="81127"/>
                  <a:pt x="0" y="54304"/>
                  <a:pt x="69972" y="279"/>
                </a:cubicBezTo>
                <a:close/>
              </a:path>
            </a:pathLst>
          </a:custGeom>
          <a:gradFill>
            <a:gsLst>
              <a:gs pos="0">
                <a:srgbClr val="549FFF">
                  <a:alpha val="52941"/>
                </a:srgbClr>
              </a:gs>
              <a:gs pos="41000">
                <a:srgbClr val="003171">
                  <a:alpha val="52941"/>
                </a:srgbClr>
              </a:gs>
              <a:gs pos="100000">
                <a:srgbClr val="003171">
                  <a:alpha val="52941"/>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
          <p:cNvSpPr/>
          <p:nvPr/>
        </p:nvSpPr>
        <p:spPr>
          <a:xfrm rot="10800000">
            <a:off x="8088846" y="-12730"/>
            <a:ext cx="1100666" cy="6870732"/>
          </a:xfrm>
          <a:custGeom>
            <a:rect b="b" l="l" r="r" t="t"/>
            <a:pathLst>
              <a:path extrusionOk="0" h="120000" w="120000">
                <a:moveTo>
                  <a:pt x="0" y="203"/>
                </a:moveTo>
                <a:lnTo>
                  <a:pt x="104307" y="0"/>
                </a:lnTo>
                <a:cubicBezTo>
                  <a:pt x="3692" y="59332"/>
                  <a:pt x="24000" y="78147"/>
                  <a:pt x="120000" y="120000"/>
                </a:cubicBezTo>
                <a:lnTo>
                  <a:pt x="0" y="120000"/>
                </a:lnTo>
                <a:lnTo>
                  <a:pt x="0" y="203"/>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
          <p:cNvSpPr txBox="1"/>
          <p:nvPr>
            <p:ph type="title"/>
          </p:nvPr>
        </p:nvSpPr>
        <p:spPr>
          <a:xfrm>
            <a:off x="457200" y="274637"/>
            <a:ext cx="8229600" cy="13256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9" name="Google Shape;29;p4"/>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0" name="Google Shape;30;p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1" name="Google Shape;31;p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2" name="Google Shape;32;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5" name="Google Shape;35;p5"/>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36" name="Google Shape;36;p5"/>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37" name="Google Shape;37;p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8" name="Google Shape;38;p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9" name="Google Shape;39;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0" name="Shape 40"/>
        <p:cNvGrpSpPr/>
        <p:nvPr/>
      </p:nvGrpSpPr>
      <p:grpSpPr>
        <a:xfrm>
          <a:off x="0" y="0"/>
          <a:ext cx="0" cy="0"/>
          <a:chOff x="0" y="0"/>
          <a:chExt cx="0" cy="0"/>
        </a:xfrm>
      </p:grpSpPr>
      <p:sp>
        <p:nvSpPr>
          <p:cNvPr id="41" name="Google Shape;41;p6"/>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lt1"/>
              </a:buClr>
              <a:buSzPts val="1400"/>
              <a:buFont typeface="Calibri"/>
              <a:buNone/>
              <a:defRPr b="1" i="0" sz="40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2" name="Google Shape;42;p6"/>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chemeClr val="lt1"/>
              </a:buClr>
              <a:buSzPts val="32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spcBef>
                <a:spcPts val="360"/>
              </a:spcBef>
              <a:spcAft>
                <a:spcPts val="0"/>
              </a:spcAft>
              <a:buClr>
                <a:schemeClr val="lt1"/>
              </a:buClr>
              <a:buSzPts val="2800"/>
              <a:buFont typeface="Arial"/>
              <a:buNone/>
              <a:defRPr b="0" i="0" sz="1800" u="none" cap="none" strike="noStrike">
                <a:solidFill>
                  <a:schemeClr val="lt1"/>
                </a:solidFill>
                <a:latin typeface="Calibri"/>
                <a:ea typeface="Calibri"/>
                <a:cs typeface="Calibri"/>
                <a:sym typeface="Calibri"/>
              </a:defRPr>
            </a:lvl2pPr>
            <a:lvl3pPr indent="-228600" lvl="2" marL="1371600" marR="0" rtl="0" algn="l">
              <a:spcBef>
                <a:spcPts val="320"/>
              </a:spcBef>
              <a:spcAft>
                <a:spcPts val="0"/>
              </a:spcAft>
              <a:buClr>
                <a:schemeClr val="lt1"/>
              </a:buClr>
              <a:buSzPts val="2400"/>
              <a:buFont typeface="Arial"/>
              <a:buNone/>
              <a:defRPr b="0" i="0" sz="1600" u="none" cap="none" strike="noStrike">
                <a:solidFill>
                  <a:schemeClr val="lt1"/>
                </a:solidFill>
                <a:latin typeface="Calibri"/>
                <a:ea typeface="Calibri"/>
                <a:cs typeface="Calibri"/>
                <a:sym typeface="Calibri"/>
              </a:defRPr>
            </a:lvl3pPr>
            <a:lvl4pPr indent="-228600" lvl="3" marL="18288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4pPr>
            <a:lvl5pPr indent="-228600" lvl="4" marL="22860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5pPr>
            <a:lvl6pPr indent="-228600" lvl="5" marL="27432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6pPr>
            <a:lvl7pPr indent="-228600" lvl="6" marL="32004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7pPr>
            <a:lvl8pPr indent="-228600" lvl="7" marL="36576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8pPr>
            <a:lvl9pPr indent="-228600" lvl="8" marL="41148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9pPr>
          </a:lstStyle>
          <a:p/>
        </p:txBody>
      </p:sp>
      <p:sp>
        <p:nvSpPr>
          <p:cNvPr id="43" name="Google Shape;43;p6"/>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4" name="Google Shape;44;p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5" name="Google Shape;45;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6" name="Shape 46"/>
        <p:cNvGrpSpPr/>
        <p:nvPr/>
      </p:nvGrpSpPr>
      <p:grpSpPr>
        <a:xfrm>
          <a:off x="0" y="0"/>
          <a:ext cx="0" cy="0"/>
          <a:chOff x="0" y="0"/>
          <a:chExt cx="0" cy="0"/>
        </a:xfrm>
      </p:grpSpPr>
      <p:sp>
        <p:nvSpPr>
          <p:cNvPr id="47" name="Google Shape;47;p7"/>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8" name="Google Shape;48;p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9" name="Google Shape;49;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0" name="Shape 50"/>
        <p:cNvGrpSpPr/>
        <p:nvPr/>
      </p:nvGrpSpPr>
      <p:grpSpPr>
        <a:xfrm>
          <a:off x="0" y="0"/>
          <a:ext cx="0" cy="0"/>
          <a:chOff x="0" y="0"/>
          <a:chExt cx="0" cy="0"/>
        </a:xfrm>
      </p:grpSpPr>
      <p:sp>
        <p:nvSpPr>
          <p:cNvPr id="51" name="Google Shape;51;p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2" name="Google Shape;52;p8"/>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lt1"/>
              </a:buClr>
              <a:buSzPts val="32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spcBef>
                <a:spcPts val="400"/>
              </a:spcBef>
              <a:spcAft>
                <a:spcPts val="0"/>
              </a:spcAft>
              <a:buClr>
                <a:schemeClr val="lt1"/>
              </a:buClr>
              <a:buSzPts val="2800"/>
              <a:buFont typeface="Arial"/>
              <a:buNone/>
              <a:defRPr b="1" i="0" sz="2000" u="none" cap="none" strike="noStrike">
                <a:solidFill>
                  <a:schemeClr val="lt1"/>
                </a:solidFill>
                <a:latin typeface="Calibri"/>
                <a:ea typeface="Calibri"/>
                <a:cs typeface="Calibri"/>
                <a:sym typeface="Calibri"/>
              </a:defRPr>
            </a:lvl2pPr>
            <a:lvl3pPr indent="-228600" lvl="2" marL="1371600" marR="0" rtl="0" algn="l">
              <a:spcBef>
                <a:spcPts val="360"/>
              </a:spcBef>
              <a:spcAft>
                <a:spcPts val="0"/>
              </a:spcAft>
              <a:buClr>
                <a:schemeClr val="lt1"/>
              </a:buClr>
              <a:buSzPts val="2400"/>
              <a:buFont typeface="Arial"/>
              <a:buNone/>
              <a:defRPr b="1" i="0" sz="1800" u="none" cap="none" strike="noStrike">
                <a:solidFill>
                  <a:schemeClr val="lt1"/>
                </a:solidFill>
                <a:latin typeface="Calibri"/>
                <a:ea typeface="Calibri"/>
                <a:cs typeface="Calibri"/>
                <a:sym typeface="Calibri"/>
              </a:defRPr>
            </a:lvl3pPr>
            <a:lvl4pPr indent="-228600" lvl="3" marL="18288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4pPr>
            <a:lvl5pPr indent="-228600" lvl="4" marL="22860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5pPr>
            <a:lvl6pPr indent="-228600" lvl="5" marL="27432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6pPr>
            <a:lvl7pPr indent="-228600" lvl="6" marL="32004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7pPr>
            <a:lvl8pPr indent="-228600" lvl="7" marL="36576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8pPr>
            <a:lvl9pPr indent="-228600" lvl="8" marL="41148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9pPr>
          </a:lstStyle>
          <a:p/>
        </p:txBody>
      </p:sp>
      <p:sp>
        <p:nvSpPr>
          <p:cNvPr id="53" name="Google Shape;53;p8"/>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6pPr>
            <a:lvl7pPr indent="-330200" lvl="6" marL="32004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7pPr>
            <a:lvl8pPr indent="-330200" lvl="7" marL="36576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8pPr>
            <a:lvl9pPr indent="-330200" lvl="8" marL="4114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9pPr>
          </a:lstStyle>
          <a:p/>
        </p:txBody>
      </p:sp>
      <p:sp>
        <p:nvSpPr>
          <p:cNvPr id="54" name="Google Shape;54;p8"/>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lt1"/>
              </a:buClr>
              <a:buSzPts val="32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spcBef>
                <a:spcPts val="400"/>
              </a:spcBef>
              <a:spcAft>
                <a:spcPts val="0"/>
              </a:spcAft>
              <a:buClr>
                <a:schemeClr val="lt1"/>
              </a:buClr>
              <a:buSzPts val="2800"/>
              <a:buFont typeface="Arial"/>
              <a:buNone/>
              <a:defRPr b="1" i="0" sz="2000" u="none" cap="none" strike="noStrike">
                <a:solidFill>
                  <a:schemeClr val="lt1"/>
                </a:solidFill>
                <a:latin typeface="Calibri"/>
                <a:ea typeface="Calibri"/>
                <a:cs typeface="Calibri"/>
                <a:sym typeface="Calibri"/>
              </a:defRPr>
            </a:lvl2pPr>
            <a:lvl3pPr indent="-228600" lvl="2" marL="1371600" marR="0" rtl="0" algn="l">
              <a:spcBef>
                <a:spcPts val="360"/>
              </a:spcBef>
              <a:spcAft>
                <a:spcPts val="0"/>
              </a:spcAft>
              <a:buClr>
                <a:schemeClr val="lt1"/>
              </a:buClr>
              <a:buSzPts val="2400"/>
              <a:buFont typeface="Arial"/>
              <a:buNone/>
              <a:defRPr b="1" i="0" sz="1800" u="none" cap="none" strike="noStrike">
                <a:solidFill>
                  <a:schemeClr val="lt1"/>
                </a:solidFill>
                <a:latin typeface="Calibri"/>
                <a:ea typeface="Calibri"/>
                <a:cs typeface="Calibri"/>
                <a:sym typeface="Calibri"/>
              </a:defRPr>
            </a:lvl3pPr>
            <a:lvl4pPr indent="-228600" lvl="3" marL="18288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4pPr>
            <a:lvl5pPr indent="-228600" lvl="4" marL="22860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5pPr>
            <a:lvl6pPr indent="-228600" lvl="5" marL="27432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6pPr>
            <a:lvl7pPr indent="-228600" lvl="6" marL="32004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7pPr>
            <a:lvl8pPr indent="-228600" lvl="7" marL="36576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8pPr>
            <a:lvl9pPr indent="-228600" lvl="8" marL="41148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9pPr>
          </a:lstStyle>
          <a:p/>
        </p:txBody>
      </p:sp>
      <p:sp>
        <p:nvSpPr>
          <p:cNvPr id="55" name="Google Shape;55;p8"/>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6pPr>
            <a:lvl7pPr indent="-330200" lvl="6" marL="32004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7pPr>
            <a:lvl8pPr indent="-330200" lvl="7" marL="36576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8pPr>
            <a:lvl9pPr indent="-330200" lvl="8" marL="4114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9pPr>
          </a:lstStyle>
          <a:p/>
        </p:txBody>
      </p:sp>
      <p:sp>
        <p:nvSpPr>
          <p:cNvPr id="56" name="Google Shape;56;p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7" name="Google Shape;57;p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8" name="Google Shape;58;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9" name="Shape 59"/>
        <p:cNvGrpSpPr/>
        <p:nvPr/>
      </p:nvGrpSpPr>
      <p:grpSpPr>
        <a:xfrm>
          <a:off x="0" y="0"/>
          <a:ext cx="0" cy="0"/>
          <a:chOff x="0" y="0"/>
          <a:chExt cx="0" cy="0"/>
        </a:xfrm>
      </p:grpSpPr>
      <p:sp>
        <p:nvSpPr>
          <p:cNvPr id="60" name="Google Shape;60;p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1" name="Google Shape;61;p9"/>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2" name="Google Shape;62;p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3" name="Google Shape;63;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4" name="Shape 64"/>
        <p:cNvGrpSpPr/>
        <p:nvPr/>
      </p:nvGrpSpPr>
      <p:grpSpPr>
        <a:xfrm>
          <a:off x="0" y="0"/>
          <a:ext cx="0" cy="0"/>
          <a:chOff x="0" y="0"/>
          <a:chExt cx="0" cy="0"/>
        </a:xfrm>
      </p:grpSpPr>
      <p:sp>
        <p:nvSpPr>
          <p:cNvPr id="65" name="Google Shape;65;p10"/>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Calibri"/>
              <a:buNone/>
              <a:defRPr b="1" i="0" sz="20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6" name="Google Shape;66;p10"/>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67" name="Google Shape;67;p10"/>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lt1"/>
              </a:buClr>
              <a:buSzPts val="32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spcBef>
                <a:spcPts val="240"/>
              </a:spcBef>
              <a:spcAft>
                <a:spcPts val="0"/>
              </a:spcAft>
              <a:buClr>
                <a:schemeClr val="lt1"/>
              </a:buClr>
              <a:buSzPts val="2800"/>
              <a:buFont typeface="Arial"/>
              <a:buNone/>
              <a:defRPr b="0" i="0" sz="1200" u="none" cap="none" strike="noStrike">
                <a:solidFill>
                  <a:schemeClr val="lt1"/>
                </a:solidFill>
                <a:latin typeface="Calibri"/>
                <a:ea typeface="Calibri"/>
                <a:cs typeface="Calibri"/>
                <a:sym typeface="Calibri"/>
              </a:defRPr>
            </a:lvl2pPr>
            <a:lvl3pPr indent="-228600" lvl="2" marL="1371600" marR="0" rtl="0" algn="l">
              <a:spcBef>
                <a:spcPts val="200"/>
              </a:spcBef>
              <a:spcAft>
                <a:spcPts val="0"/>
              </a:spcAft>
              <a:buClr>
                <a:schemeClr val="lt1"/>
              </a:buClr>
              <a:buSzPts val="2400"/>
              <a:buFont typeface="Arial"/>
              <a:buNone/>
              <a:defRPr b="0" i="0" sz="1000" u="none" cap="none" strike="noStrike">
                <a:solidFill>
                  <a:schemeClr val="lt1"/>
                </a:solidFill>
                <a:latin typeface="Calibri"/>
                <a:ea typeface="Calibri"/>
                <a:cs typeface="Calibri"/>
                <a:sym typeface="Calibri"/>
              </a:defRPr>
            </a:lvl3pPr>
            <a:lvl4pPr indent="-228600" lvl="3" marL="18288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4pPr>
            <a:lvl5pPr indent="-228600" lvl="4" marL="22860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5pPr>
            <a:lvl6pPr indent="-228600" lvl="5" marL="27432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6pPr>
            <a:lvl7pPr indent="-228600" lvl="6" marL="32004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7pPr>
            <a:lvl8pPr indent="-228600" lvl="7" marL="36576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8pPr>
            <a:lvl9pPr indent="-228600" lvl="8" marL="41148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9pPr>
          </a:lstStyle>
          <a:p/>
        </p:txBody>
      </p:sp>
      <p:sp>
        <p:nvSpPr>
          <p:cNvPr id="68" name="Google Shape;68;p10"/>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9" name="Google Shape;69;p1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0" name="Google Shape;70;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4"/>
          <p:cNvPicPr preferRelativeResize="0"/>
          <p:nvPr/>
        </p:nvPicPr>
        <p:blipFill rotWithShape="1">
          <a:blip r:embed="rId3">
            <a:alphaModFix amt="58999"/>
          </a:blip>
          <a:srcRect b="0" l="0" r="0" t="0"/>
          <a:stretch/>
        </p:blipFill>
        <p:spPr>
          <a:xfrm>
            <a:off x="0" y="0"/>
            <a:ext cx="9144000" cy="6858000"/>
          </a:xfrm>
          <a:prstGeom prst="rect">
            <a:avLst/>
          </a:prstGeom>
          <a:noFill/>
          <a:ln>
            <a:noFill/>
          </a:ln>
        </p:spPr>
      </p:pic>
      <p:sp>
        <p:nvSpPr>
          <p:cNvPr id="95" name="Google Shape;95;p1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Advanced Methods in Neuroscience</a:t>
            </a:r>
            <a:endParaRPr b="0" i="0" sz="4400" u="none" cap="none" strike="noStrike">
              <a:solidFill>
                <a:schemeClr val="lt1"/>
              </a:solidFill>
              <a:latin typeface="Calibri"/>
              <a:ea typeface="Calibri"/>
              <a:cs typeface="Calibri"/>
              <a:sym typeface="Calibri"/>
            </a:endParaRPr>
          </a:p>
        </p:txBody>
      </p:sp>
      <p:sp>
        <p:nvSpPr>
          <p:cNvPr id="96" name="Google Shape;96;p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Font typeface="Arial"/>
              <a:buNone/>
            </a:pPr>
            <a:r>
              <a:rPr b="0" i="0" lang="en-US" sz="3200" u="none" cap="none" strike="noStrike">
                <a:solidFill>
                  <a:schemeClr val="lt1"/>
                </a:solidFill>
                <a:latin typeface="Calibri"/>
                <a:ea typeface="Calibri"/>
                <a:cs typeface="Calibri"/>
                <a:sym typeface="Calibri"/>
              </a:rPr>
              <a:t>Columbia University</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600" u="none" cap="none" strike="noStrike">
                <a:solidFill>
                  <a:schemeClr val="lt1"/>
                </a:solidFill>
                <a:latin typeface="Calibri"/>
                <a:ea typeface="Calibri"/>
                <a:cs typeface="Calibri"/>
                <a:sym typeface="Calibri"/>
              </a:rPr>
              <a:t>The Old Days- poke holes in the brain</a:t>
            </a:r>
            <a:endParaRPr b="0" i="0" sz="3600" u="none" cap="none" strike="noStrike">
              <a:solidFill>
                <a:schemeClr val="lt1"/>
              </a:solidFill>
              <a:latin typeface="Calibri"/>
              <a:ea typeface="Calibri"/>
              <a:cs typeface="Calibri"/>
              <a:sym typeface="Calibri"/>
            </a:endParaRPr>
          </a:p>
        </p:txBody>
      </p:sp>
      <p:sp>
        <p:nvSpPr>
          <p:cNvPr id="163" name="Google Shape;163;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Jean Pierre Flourens- 1825</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Systematic lesions of cerebrum, cerebellum, brainstem. </a:t>
            </a:r>
            <a:endParaRPr/>
          </a:p>
        </p:txBody>
      </p:sp>
      <p:pic>
        <p:nvPicPr>
          <p:cNvPr id="164" name="Google Shape;164;p23"/>
          <p:cNvPicPr preferRelativeResize="0"/>
          <p:nvPr/>
        </p:nvPicPr>
        <p:blipFill rotWithShape="1">
          <a:blip r:embed="rId3">
            <a:alphaModFix/>
          </a:blip>
          <a:srcRect b="0" l="0" r="0" t="0"/>
          <a:stretch/>
        </p:blipFill>
        <p:spPr>
          <a:xfrm>
            <a:off x="696490" y="3612314"/>
            <a:ext cx="3781051" cy="2534486"/>
          </a:xfrm>
          <a:prstGeom prst="rect">
            <a:avLst/>
          </a:prstGeom>
          <a:noFill/>
          <a:ln>
            <a:noFill/>
          </a:ln>
        </p:spPr>
      </p:pic>
      <p:pic>
        <p:nvPicPr>
          <p:cNvPr id="165" name="Google Shape;165;p23"/>
          <p:cNvPicPr preferRelativeResize="0"/>
          <p:nvPr/>
        </p:nvPicPr>
        <p:blipFill rotWithShape="1">
          <a:blip r:embed="rId4">
            <a:alphaModFix/>
          </a:blip>
          <a:srcRect b="0" l="0" r="0" t="0"/>
          <a:stretch/>
        </p:blipFill>
        <p:spPr>
          <a:xfrm>
            <a:off x="4875434" y="3588056"/>
            <a:ext cx="3715506" cy="27746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The Old Days- insights from unfortunate injury</a:t>
            </a:r>
            <a:endParaRPr b="0" i="0" sz="3200" u="none" cap="none" strike="noStrike">
              <a:solidFill>
                <a:schemeClr val="lt1"/>
              </a:solidFill>
              <a:latin typeface="Calibri"/>
              <a:ea typeface="Calibri"/>
              <a:cs typeface="Calibri"/>
              <a:sym typeface="Calibri"/>
            </a:endParaRPr>
          </a:p>
        </p:txBody>
      </p:sp>
      <p:sp>
        <p:nvSpPr>
          <p:cNvPr id="172" name="Google Shape;172;p2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Paul Broca’s patients: lesions in the left frontal lobe in patients who could understand language but could not speak.</a:t>
            </a:r>
            <a:endParaRPr/>
          </a:p>
          <a:p>
            <a:pPr indent="-342900" lvl="0" marL="342900" marR="0" rtl="0" algn="l">
              <a:spcBef>
                <a:spcPts val="56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Broca’s area determined to be essential for speech production </a:t>
            </a:r>
            <a:endParaRPr b="0" i="0" sz="2800" u="none" cap="none" strike="noStrike">
              <a:solidFill>
                <a:schemeClr val="lt1"/>
              </a:solidFill>
              <a:latin typeface="Calibri"/>
              <a:ea typeface="Calibri"/>
              <a:cs typeface="Calibri"/>
              <a:sym typeface="Calibri"/>
            </a:endParaRPr>
          </a:p>
          <a:p>
            <a:pPr indent="0" lvl="0" marL="0" marR="0" rtl="0" algn="l">
              <a:spcBef>
                <a:spcPts val="560"/>
              </a:spcBef>
              <a:spcAft>
                <a:spcPts val="0"/>
              </a:spcAft>
              <a:buClr>
                <a:schemeClr val="lt1"/>
              </a:buClr>
              <a:buFont typeface="Arial"/>
              <a:buNone/>
            </a:pPr>
            <a:r>
              <a:t/>
            </a:r>
            <a:endParaRPr b="0" i="0" sz="2800" u="none" cap="none" strike="noStrike">
              <a:solidFill>
                <a:schemeClr val="lt1"/>
              </a:solidFill>
              <a:latin typeface="Calibri"/>
              <a:ea typeface="Calibri"/>
              <a:cs typeface="Calibri"/>
              <a:sym typeface="Calibri"/>
            </a:endParaRPr>
          </a:p>
        </p:txBody>
      </p:sp>
      <p:pic>
        <p:nvPicPr>
          <p:cNvPr id="173" name="Google Shape;173;p24"/>
          <p:cNvPicPr preferRelativeResize="0"/>
          <p:nvPr/>
        </p:nvPicPr>
        <p:blipFill rotWithShape="1">
          <a:blip r:embed="rId3">
            <a:alphaModFix/>
          </a:blip>
          <a:srcRect b="0" l="0" r="0" t="0"/>
          <a:stretch/>
        </p:blipFill>
        <p:spPr>
          <a:xfrm>
            <a:off x="4633505" y="2075501"/>
            <a:ext cx="4385046" cy="3105799"/>
          </a:xfrm>
          <a:prstGeom prst="rect">
            <a:avLst/>
          </a:prstGeom>
          <a:noFill/>
          <a:ln>
            <a:noFill/>
          </a:ln>
        </p:spPr>
      </p:pic>
      <p:sp>
        <p:nvSpPr>
          <p:cNvPr id="174" name="Google Shape;174;p24"/>
          <p:cNvSpPr txBox="1"/>
          <p:nvPr/>
        </p:nvSpPr>
        <p:spPr>
          <a:xfrm>
            <a:off x="6762850" y="5538418"/>
            <a:ext cx="1862748"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1861</a:t>
            </a:r>
            <a:endParaRPr sz="2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5"/>
          <p:cNvSpPr txBox="1"/>
          <p:nvPr>
            <p:ph type="title"/>
          </p:nvPr>
        </p:nvSpPr>
        <p:spPr>
          <a:xfrm>
            <a:off x="457200" y="-284151"/>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Video of Broca’s aphasia patient</a:t>
            </a:r>
            <a:endParaRPr b="0" i="0" sz="4400" u="none" cap="none" strike="noStrike">
              <a:solidFill>
                <a:schemeClr val="lt1"/>
              </a:solidFill>
              <a:latin typeface="Calibri"/>
              <a:ea typeface="Calibri"/>
              <a:cs typeface="Calibri"/>
              <a:sym typeface="Calibri"/>
            </a:endParaRPr>
          </a:p>
        </p:txBody>
      </p:sp>
      <p:pic>
        <p:nvPicPr>
          <p:cNvPr id="180" name="Google Shape;180;p25"/>
          <p:cNvPicPr preferRelativeResize="0"/>
          <p:nvPr>
            <p:ph idx="1" type="body"/>
          </p:nvPr>
        </p:nvPicPr>
        <p:blipFill rotWithShape="1">
          <a:blip r:embed="rId3">
            <a:alphaModFix/>
          </a:blip>
          <a:srcRect b="0" l="0" r="0" t="0"/>
          <a:stretch/>
        </p:blipFill>
        <p:spPr>
          <a:xfrm>
            <a:off x="840845" y="778933"/>
            <a:ext cx="7524300" cy="5643600"/>
          </a:xfrm>
          <a:prstGeom prst="rect">
            <a:avLst/>
          </a:prstGeom>
          <a:noFill/>
          <a:ln>
            <a:noFill/>
          </a:ln>
        </p:spPr>
      </p:pic>
      <p:sp>
        <p:nvSpPr>
          <p:cNvPr id="181" name="Google Shape;181;p25"/>
          <p:cNvSpPr/>
          <p:nvPr/>
        </p:nvSpPr>
        <p:spPr>
          <a:xfrm>
            <a:off x="0" y="6420936"/>
            <a:ext cx="70104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3F3F3F"/>
                </a:solidFill>
                <a:latin typeface="Calibri"/>
                <a:ea typeface="Calibri"/>
                <a:cs typeface="Calibri"/>
                <a:sym typeface="Calibri"/>
              </a:rPr>
              <a:t>https://www.youtube.com/watch?v=f2IiMEbMnPM</a:t>
            </a:r>
            <a:endParaRPr sz="1800">
              <a:solidFill>
                <a:srgbClr val="3F3F3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6"/>
          <p:cNvSpPr txBox="1"/>
          <p:nvPr>
            <p:ph type="title"/>
          </p:nvPr>
        </p:nvSpPr>
        <p:spPr>
          <a:xfrm>
            <a:off x="457200" y="8461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000" u="none" cap="none" strike="noStrike">
                <a:solidFill>
                  <a:schemeClr val="lt1"/>
                </a:solidFill>
                <a:latin typeface="Calibri"/>
                <a:ea typeface="Calibri"/>
                <a:cs typeface="Calibri"/>
                <a:sym typeface="Calibri"/>
              </a:rPr>
              <a:t>How do we know the structure of neurons?</a:t>
            </a:r>
            <a:endParaRPr/>
          </a:p>
        </p:txBody>
      </p:sp>
      <p:pic>
        <p:nvPicPr>
          <p:cNvPr id="188" name="Google Shape;188;p26"/>
          <p:cNvPicPr preferRelativeResize="0"/>
          <p:nvPr/>
        </p:nvPicPr>
        <p:blipFill rotWithShape="1">
          <a:blip r:embed="rId3">
            <a:alphaModFix/>
          </a:blip>
          <a:srcRect b="0" l="0" r="0" t="0"/>
          <a:stretch/>
        </p:blipFill>
        <p:spPr>
          <a:xfrm>
            <a:off x="290664" y="2861254"/>
            <a:ext cx="3622902" cy="2427344"/>
          </a:xfrm>
          <a:prstGeom prst="rect">
            <a:avLst/>
          </a:prstGeom>
          <a:noFill/>
          <a:ln>
            <a:noFill/>
          </a:ln>
        </p:spPr>
      </p:pic>
      <p:pic>
        <p:nvPicPr>
          <p:cNvPr id="189" name="Google Shape;189;p26"/>
          <p:cNvPicPr preferRelativeResize="0"/>
          <p:nvPr/>
        </p:nvPicPr>
        <p:blipFill rotWithShape="1">
          <a:blip r:embed="rId4">
            <a:alphaModFix/>
          </a:blip>
          <a:srcRect b="0" l="0" r="0" t="0"/>
          <a:stretch/>
        </p:blipFill>
        <p:spPr>
          <a:xfrm>
            <a:off x="5752683" y="3706182"/>
            <a:ext cx="3191383" cy="1462717"/>
          </a:xfrm>
          <a:prstGeom prst="rect">
            <a:avLst/>
          </a:prstGeom>
          <a:noFill/>
          <a:ln>
            <a:noFill/>
          </a:ln>
        </p:spPr>
      </p:pic>
      <p:cxnSp>
        <p:nvCxnSpPr>
          <p:cNvPr id="190" name="Google Shape;190;p26"/>
          <p:cNvCxnSpPr/>
          <p:nvPr/>
        </p:nvCxnSpPr>
        <p:spPr>
          <a:xfrm>
            <a:off x="4329906" y="4607281"/>
            <a:ext cx="1040959" cy="0"/>
          </a:xfrm>
          <a:prstGeom prst="straightConnector1">
            <a:avLst/>
          </a:prstGeom>
          <a:noFill/>
          <a:ln cap="flat" cmpd="sng" w="762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sp>
        <p:nvSpPr>
          <p:cNvPr id="191" name="Google Shape;191;p26"/>
          <p:cNvSpPr txBox="1"/>
          <p:nvPr/>
        </p:nvSpPr>
        <p:spPr>
          <a:xfrm>
            <a:off x="4329906" y="3435502"/>
            <a:ext cx="895237"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800">
                <a:solidFill>
                  <a:srgbClr val="FFFF00"/>
                </a:solidFill>
                <a:latin typeface="Calibri"/>
                <a:ea typeface="Calibri"/>
                <a:cs typeface="Calibri"/>
                <a:sym typeface="Calibri"/>
              </a:rPr>
              <a:t>?</a:t>
            </a:r>
            <a:endParaRPr sz="4800">
              <a:solidFill>
                <a:srgbClr val="FFFF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Golgi stain-early method to visualize neurons</a:t>
            </a:r>
            <a:endParaRPr b="0" i="0" sz="3200" u="none" cap="none" strike="noStrike">
              <a:solidFill>
                <a:schemeClr val="lt1"/>
              </a:solidFill>
              <a:latin typeface="Calibri"/>
              <a:ea typeface="Calibri"/>
              <a:cs typeface="Calibri"/>
              <a:sym typeface="Calibri"/>
            </a:endParaRPr>
          </a:p>
        </p:txBody>
      </p:sp>
      <p:pic>
        <p:nvPicPr>
          <p:cNvPr id="198" name="Google Shape;198;p27"/>
          <p:cNvPicPr preferRelativeResize="0"/>
          <p:nvPr/>
        </p:nvPicPr>
        <p:blipFill rotWithShape="1">
          <a:blip r:embed="rId3">
            <a:alphaModFix/>
          </a:blip>
          <a:srcRect b="0" l="0" r="0" t="0"/>
          <a:stretch/>
        </p:blipFill>
        <p:spPr>
          <a:xfrm>
            <a:off x="5520881" y="4404226"/>
            <a:ext cx="2981553" cy="2280888"/>
          </a:xfrm>
          <a:prstGeom prst="rect">
            <a:avLst/>
          </a:prstGeom>
          <a:noFill/>
          <a:ln>
            <a:noFill/>
          </a:ln>
        </p:spPr>
      </p:pic>
      <p:pic>
        <p:nvPicPr>
          <p:cNvPr id="199" name="Google Shape;199;p27"/>
          <p:cNvPicPr preferRelativeResize="0"/>
          <p:nvPr/>
        </p:nvPicPr>
        <p:blipFill rotWithShape="1">
          <a:blip r:embed="rId4">
            <a:alphaModFix/>
          </a:blip>
          <a:srcRect b="0" l="0" r="0" t="0"/>
          <a:stretch/>
        </p:blipFill>
        <p:spPr>
          <a:xfrm>
            <a:off x="5367505" y="1315203"/>
            <a:ext cx="3052989" cy="2484767"/>
          </a:xfrm>
          <a:prstGeom prst="rect">
            <a:avLst/>
          </a:prstGeom>
          <a:noFill/>
          <a:ln>
            <a:noFill/>
          </a:ln>
        </p:spPr>
      </p:pic>
      <p:pic>
        <p:nvPicPr>
          <p:cNvPr id="200" name="Google Shape;200;p27"/>
          <p:cNvPicPr preferRelativeResize="0"/>
          <p:nvPr/>
        </p:nvPicPr>
        <p:blipFill rotWithShape="1">
          <a:blip r:embed="rId5">
            <a:alphaModFix/>
          </a:blip>
          <a:srcRect b="0" l="0" r="0" t="0"/>
          <a:stretch/>
        </p:blipFill>
        <p:spPr>
          <a:xfrm>
            <a:off x="457200" y="1882996"/>
            <a:ext cx="4513113" cy="3506155"/>
          </a:xfrm>
          <a:prstGeom prst="rect">
            <a:avLst/>
          </a:prstGeom>
          <a:noFill/>
          <a:ln>
            <a:noFill/>
          </a:ln>
        </p:spPr>
      </p:pic>
      <p:sp>
        <p:nvSpPr>
          <p:cNvPr id="201" name="Google Shape;201;p27"/>
          <p:cNvSpPr txBox="1"/>
          <p:nvPr/>
        </p:nvSpPr>
        <p:spPr>
          <a:xfrm>
            <a:off x="1167646" y="5756827"/>
            <a:ext cx="1597831"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Cortex</a:t>
            </a:r>
            <a:endParaRPr sz="2400">
              <a:solidFill>
                <a:schemeClr val="lt1"/>
              </a:solidFill>
              <a:latin typeface="Calibri"/>
              <a:ea typeface="Calibri"/>
              <a:cs typeface="Calibri"/>
              <a:sym typeface="Calibri"/>
            </a:endParaRPr>
          </a:p>
        </p:txBody>
      </p:sp>
      <p:sp>
        <p:nvSpPr>
          <p:cNvPr id="202" name="Google Shape;202;p27"/>
          <p:cNvSpPr txBox="1"/>
          <p:nvPr/>
        </p:nvSpPr>
        <p:spPr>
          <a:xfrm>
            <a:off x="6052085" y="3746682"/>
            <a:ext cx="201901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Cerebellum</a:t>
            </a:r>
            <a:endParaRPr sz="24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8"/>
          <p:cNvSpPr txBox="1"/>
          <p:nvPr>
            <p:ph type="title"/>
          </p:nvPr>
        </p:nvSpPr>
        <p:spPr>
          <a:xfrm>
            <a:off x="2377091" y="479507"/>
            <a:ext cx="6535044"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000" u="none" cap="none" strike="noStrike">
                <a:solidFill>
                  <a:schemeClr val="lt1"/>
                </a:solidFill>
                <a:latin typeface="Calibri"/>
                <a:ea typeface="Calibri"/>
                <a:cs typeface="Calibri"/>
                <a:sym typeface="Calibri"/>
              </a:rPr>
              <a:t>Santiago Ramon y Cajal: structure informs function</a:t>
            </a:r>
            <a:endParaRPr b="0" i="0" sz="3000" u="none" cap="none" strike="noStrike">
              <a:solidFill>
                <a:schemeClr val="lt1"/>
              </a:solidFill>
              <a:latin typeface="Calibri"/>
              <a:ea typeface="Calibri"/>
              <a:cs typeface="Calibri"/>
              <a:sym typeface="Calibri"/>
            </a:endParaRPr>
          </a:p>
        </p:txBody>
      </p:sp>
      <p:pic>
        <p:nvPicPr>
          <p:cNvPr id="209" name="Google Shape;209;p28"/>
          <p:cNvPicPr preferRelativeResize="0"/>
          <p:nvPr/>
        </p:nvPicPr>
        <p:blipFill rotWithShape="1">
          <a:blip r:embed="rId3">
            <a:alphaModFix/>
          </a:blip>
          <a:srcRect b="0" l="0" r="0" t="0"/>
          <a:stretch/>
        </p:blipFill>
        <p:spPr>
          <a:xfrm>
            <a:off x="5353119" y="2944116"/>
            <a:ext cx="3790881" cy="3332643"/>
          </a:xfrm>
          <a:prstGeom prst="rect">
            <a:avLst/>
          </a:prstGeom>
          <a:noFill/>
          <a:ln>
            <a:noFill/>
          </a:ln>
        </p:spPr>
      </p:pic>
      <p:pic>
        <p:nvPicPr>
          <p:cNvPr id="210" name="Google Shape;210;p28"/>
          <p:cNvPicPr preferRelativeResize="0"/>
          <p:nvPr/>
        </p:nvPicPr>
        <p:blipFill rotWithShape="1">
          <a:blip r:embed="rId4">
            <a:alphaModFix/>
          </a:blip>
          <a:srcRect b="0" l="0" r="0" t="0"/>
          <a:stretch/>
        </p:blipFill>
        <p:spPr>
          <a:xfrm>
            <a:off x="170410" y="274638"/>
            <a:ext cx="1981346" cy="2669478"/>
          </a:xfrm>
          <a:prstGeom prst="rect">
            <a:avLst/>
          </a:prstGeom>
          <a:noFill/>
          <a:ln>
            <a:noFill/>
          </a:ln>
        </p:spPr>
      </p:pic>
      <p:pic>
        <p:nvPicPr>
          <p:cNvPr id="211" name="Google Shape;211;p28"/>
          <p:cNvPicPr preferRelativeResize="0"/>
          <p:nvPr/>
        </p:nvPicPr>
        <p:blipFill rotWithShape="1">
          <a:blip r:embed="rId5">
            <a:alphaModFix/>
          </a:blip>
          <a:srcRect b="0" l="0" r="0" t="0"/>
          <a:stretch/>
        </p:blipFill>
        <p:spPr>
          <a:xfrm>
            <a:off x="170409" y="3339370"/>
            <a:ext cx="5084231" cy="297790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Modern methods can stain specific cell types- Immunohistochemistry</a:t>
            </a:r>
            <a:endParaRPr b="0" i="0" sz="3200" u="none" cap="none" strike="noStrike">
              <a:solidFill>
                <a:schemeClr val="lt1"/>
              </a:solidFill>
              <a:latin typeface="Calibri"/>
              <a:ea typeface="Calibri"/>
              <a:cs typeface="Calibri"/>
              <a:sym typeface="Calibri"/>
            </a:endParaRPr>
          </a:p>
        </p:txBody>
      </p:sp>
      <p:pic>
        <p:nvPicPr>
          <p:cNvPr id="218" name="Google Shape;218;p29"/>
          <p:cNvPicPr preferRelativeResize="0"/>
          <p:nvPr/>
        </p:nvPicPr>
        <p:blipFill rotWithShape="1">
          <a:blip r:embed="rId3">
            <a:alphaModFix/>
          </a:blip>
          <a:srcRect b="0" l="0" r="0" t="0"/>
          <a:stretch/>
        </p:blipFill>
        <p:spPr>
          <a:xfrm>
            <a:off x="768715" y="3827807"/>
            <a:ext cx="3379915" cy="2522865"/>
          </a:xfrm>
          <a:prstGeom prst="rect">
            <a:avLst/>
          </a:prstGeom>
          <a:noFill/>
          <a:ln>
            <a:noFill/>
          </a:ln>
        </p:spPr>
      </p:pic>
      <p:pic>
        <p:nvPicPr>
          <p:cNvPr id="219" name="Google Shape;219;p29"/>
          <p:cNvPicPr preferRelativeResize="0"/>
          <p:nvPr/>
        </p:nvPicPr>
        <p:blipFill rotWithShape="1">
          <a:blip r:embed="rId4">
            <a:alphaModFix/>
          </a:blip>
          <a:srcRect b="0" l="48819" r="0" t="0"/>
          <a:stretch/>
        </p:blipFill>
        <p:spPr>
          <a:xfrm>
            <a:off x="5037975" y="1650023"/>
            <a:ext cx="3648825" cy="4378766"/>
          </a:xfrm>
          <a:prstGeom prst="rect">
            <a:avLst/>
          </a:prstGeom>
          <a:noFill/>
          <a:ln>
            <a:noFill/>
          </a:ln>
        </p:spPr>
      </p:pic>
      <p:pic>
        <p:nvPicPr>
          <p:cNvPr id="220" name="Google Shape;220;p29"/>
          <p:cNvPicPr preferRelativeResize="0"/>
          <p:nvPr/>
        </p:nvPicPr>
        <p:blipFill rotWithShape="1">
          <a:blip r:embed="rId4">
            <a:alphaModFix/>
          </a:blip>
          <a:srcRect b="40686" l="0" r="51150" t="0"/>
          <a:stretch/>
        </p:blipFill>
        <p:spPr>
          <a:xfrm>
            <a:off x="2730410" y="1650023"/>
            <a:ext cx="2254578" cy="16813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0"/>
          <p:cNvSpPr txBox="1"/>
          <p:nvPr>
            <p:ph type="ctrTitle"/>
          </p:nvPr>
        </p:nvSpPr>
        <p:spPr>
          <a:xfrm>
            <a:off x="685800" y="585651"/>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How do we know how neurons communicate?</a:t>
            </a:r>
            <a:endParaRPr/>
          </a:p>
        </p:txBody>
      </p:sp>
      <p:grpSp>
        <p:nvGrpSpPr>
          <p:cNvPr id="227" name="Google Shape;227;p30"/>
          <p:cNvGrpSpPr/>
          <p:nvPr/>
        </p:nvGrpSpPr>
        <p:grpSpPr>
          <a:xfrm>
            <a:off x="479623" y="2844800"/>
            <a:ext cx="4786644" cy="3005449"/>
            <a:chOff x="2164999" y="3456328"/>
            <a:chExt cx="4933701" cy="2647922"/>
          </a:xfrm>
        </p:grpSpPr>
        <p:sp>
          <p:nvSpPr>
            <p:cNvPr id="228" name="Google Shape;228;p30"/>
            <p:cNvSpPr/>
            <p:nvPr/>
          </p:nvSpPr>
          <p:spPr>
            <a:xfrm>
              <a:off x="2164999" y="3456328"/>
              <a:ext cx="4933701" cy="2647922"/>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0"/>
            <p:cNvSpPr/>
            <p:nvPr/>
          </p:nvSpPr>
          <p:spPr>
            <a:xfrm>
              <a:off x="4580466" y="4732868"/>
              <a:ext cx="499533" cy="618067"/>
            </a:xfrm>
            <a:prstGeom prst="rect">
              <a:avLst/>
            </a:prstGeom>
            <a:noFill/>
            <a:ln cap="flat" cmpd="sng" w="38100">
              <a:solidFill>
                <a:srgbClr val="00FF00"/>
              </a:solidFill>
              <a:prstDash val="solid"/>
              <a:bevel/>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30" name="Google Shape;230;p30"/>
          <p:cNvSpPr/>
          <p:nvPr/>
        </p:nvSpPr>
        <p:spPr>
          <a:xfrm>
            <a:off x="5672666" y="2387600"/>
            <a:ext cx="3206975" cy="3841992"/>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0"/>
          <p:cNvSpPr txBox="1"/>
          <p:nvPr/>
        </p:nvSpPr>
        <p:spPr>
          <a:xfrm>
            <a:off x="5672666" y="2539531"/>
            <a:ext cx="1168401" cy="491533"/>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Calibri"/>
              <a:buNone/>
            </a:pPr>
            <a:r>
              <a:rPr lang="en-US" sz="1400">
                <a:solidFill>
                  <a:srgbClr val="000000"/>
                </a:solidFill>
                <a:latin typeface="Calibri"/>
                <a:ea typeface="Calibri"/>
                <a:cs typeface="Calibri"/>
                <a:sym typeface="Calibri"/>
              </a:rPr>
              <a:t>Si</a:t>
            </a:r>
            <a:r>
              <a:rPr b="0" i="0" lang="en-US" sz="1400" u="none" cap="none" strike="noStrike">
                <a:solidFill>
                  <a:srgbClr val="000000"/>
                </a:solidFill>
                <a:latin typeface="Calibri"/>
                <a:ea typeface="Calibri"/>
                <a:cs typeface="Calibri"/>
                <a:sym typeface="Calibri"/>
              </a:rPr>
              <a:t>gnal-sending cell</a:t>
            </a:r>
            <a:endParaRPr/>
          </a:p>
        </p:txBody>
      </p:sp>
      <p:sp>
        <p:nvSpPr>
          <p:cNvPr id="232" name="Google Shape;232;p30"/>
          <p:cNvSpPr txBox="1"/>
          <p:nvPr/>
        </p:nvSpPr>
        <p:spPr>
          <a:xfrm>
            <a:off x="5684478" y="5853963"/>
            <a:ext cx="1698300" cy="284147"/>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Calibri"/>
              <a:buNone/>
            </a:pPr>
            <a:r>
              <a:rPr b="0" i="0" lang="en-US" sz="1400" u="none" cap="none" strike="noStrike">
                <a:solidFill>
                  <a:srgbClr val="000000"/>
                </a:solidFill>
                <a:latin typeface="Calibri"/>
                <a:ea typeface="Calibri"/>
                <a:cs typeface="Calibri"/>
                <a:sym typeface="Calibri"/>
              </a:rPr>
              <a:t>Signal-receiving cell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Neurophysiology- recording the electrical activity of neurons</a:t>
            </a:r>
            <a:endParaRPr b="0" i="0" sz="3200" u="none" cap="none" strike="noStrike">
              <a:solidFill>
                <a:schemeClr val="lt1"/>
              </a:solidFill>
              <a:latin typeface="Calibri"/>
              <a:ea typeface="Calibri"/>
              <a:cs typeface="Calibri"/>
              <a:sym typeface="Calibri"/>
            </a:endParaRPr>
          </a:p>
        </p:txBody>
      </p:sp>
      <p:pic>
        <p:nvPicPr>
          <p:cNvPr id="239" name="Google Shape;239;p31"/>
          <p:cNvPicPr preferRelativeResize="0"/>
          <p:nvPr/>
        </p:nvPicPr>
        <p:blipFill rotWithShape="1">
          <a:blip r:embed="rId3">
            <a:alphaModFix/>
          </a:blip>
          <a:srcRect b="0" l="0" r="0" t="0"/>
          <a:stretch/>
        </p:blipFill>
        <p:spPr>
          <a:xfrm>
            <a:off x="4056034" y="1724717"/>
            <a:ext cx="4980391" cy="4828704"/>
          </a:xfrm>
          <a:prstGeom prst="rect">
            <a:avLst/>
          </a:prstGeom>
          <a:noFill/>
          <a:ln>
            <a:noFill/>
          </a:ln>
        </p:spPr>
      </p:pic>
      <p:sp>
        <p:nvSpPr>
          <p:cNvPr id="240" name="Google Shape;240;p31"/>
          <p:cNvSpPr/>
          <p:nvPr/>
        </p:nvSpPr>
        <p:spPr>
          <a:xfrm>
            <a:off x="225335" y="1479100"/>
            <a:ext cx="3543907" cy="21266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id="246" name="Google Shape;246;p32"/>
          <p:cNvPicPr preferRelativeResize="0"/>
          <p:nvPr/>
        </p:nvPicPr>
        <p:blipFill rotWithShape="1">
          <a:blip r:embed="rId3">
            <a:alphaModFix/>
          </a:blip>
          <a:srcRect b="0" l="0" r="0" t="0"/>
          <a:stretch/>
        </p:blipFill>
        <p:spPr>
          <a:xfrm>
            <a:off x="4038716" y="1786132"/>
            <a:ext cx="4897111" cy="3635525"/>
          </a:xfrm>
          <a:prstGeom prst="rect">
            <a:avLst/>
          </a:prstGeom>
          <a:noFill/>
          <a:ln>
            <a:noFill/>
          </a:ln>
        </p:spPr>
      </p:pic>
      <p:sp>
        <p:nvSpPr>
          <p:cNvPr id="247" name="Google Shape;247;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We can record the electrical signals of neurons in behaving animals!</a:t>
            </a:r>
            <a:endParaRPr b="0" i="0" sz="3200" u="none" cap="none" strike="noStrike">
              <a:solidFill>
                <a:schemeClr val="lt1"/>
              </a:solidFill>
              <a:latin typeface="Calibri"/>
              <a:ea typeface="Calibri"/>
              <a:cs typeface="Calibri"/>
              <a:sym typeface="Calibri"/>
            </a:endParaRPr>
          </a:p>
        </p:txBody>
      </p:sp>
      <p:pic>
        <p:nvPicPr>
          <p:cNvPr id="248" name="Google Shape;248;p32"/>
          <p:cNvPicPr preferRelativeResize="0"/>
          <p:nvPr/>
        </p:nvPicPr>
        <p:blipFill rotWithShape="1">
          <a:blip r:embed="rId4">
            <a:alphaModFix/>
          </a:blip>
          <a:srcRect b="0" l="12206" r="7645" t="8093"/>
          <a:stretch/>
        </p:blipFill>
        <p:spPr>
          <a:xfrm>
            <a:off x="713240" y="2040482"/>
            <a:ext cx="3533649" cy="2701455"/>
          </a:xfrm>
          <a:prstGeom prst="rect">
            <a:avLst/>
          </a:prstGeom>
          <a:noFill/>
          <a:ln>
            <a:noFill/>
          </a:ln>
        </p:spPr>
      </p:pic>
      <p:sp>
        <p:nvSpPr>
          <p:cNvPr id="249" name="Google Shape;249;p32"/>
          <p:cNvSpPr txBox="1"/>
          <p:nvPr/>
        </p:nvSpPr>
        <p:spPr>
          <a:xfrm>
            <a:off x="457200" y="5342224"/>
            <a:ext cx="5080284" cy="110799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Can investigate: which neurons are active during different behaviors? </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Who are we?</a:t>
            </a:r>
            <a:endParaRPr b="0" i="0" sz="4400" u="none" cap="none" strike="noStrik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Neurophysiology example: recording neurons in the hippocampus in behaving rats</a:t>
            </a:r>
            <a:endParaRPr/>
          </a:p>
        </p:txBody>
      </p:sp>
      <p:sp>
        <p:nvSpPr>
          <p:cNvPr id="256" name="Google Shape;256;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Nobel Prize (2014) </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“For their discoveries of cells that constitute a positioning system in the brain” </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 John O'Keefe</a:t>
            </a:r>
            <a:br>
              <a:rPr b="0" i="0" lang="en-US" sz="3200" u="none" cap="none" strike="noStrike">
                <a:solidFill>
                  <a:schemeClr val="lt1"/>
                </a:solidFill>
                <a:latin typeface="Calibri"/>
                <a:ea typeface="Calibri"/>
                <a:cs typeface="Calibri"/>
                <a:sym typeface="Calibri"/>
              </a:rPr>
            </a:br>
            <a:r>
              <a:rPr b="0" i="0" lang="en-US" sz="3200" u="none" cap="none" strike="noStrike">
                <a:solidFill>
                  <a:schemeClr val="lt1"/>
                </a:solidFill>
                <a:latin typeface="Calibri"/>
                <a:ea typeface="Calibri"/>
                <a:cs typeface="Calibri"/>
                <a:sym typeface="Calibri"/>
              </a:rPr>
              <a:t>– May-Britt and Edvard Moser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The Hippocampus </a:t>
            </a:r>
            <a:endParaRPr/>
          </a:p>
        </p:txBody>
      </p:sp>
      <p:sp>
        <p:nvSpPr>
          <p:cNvPr id="263" name="Google Shape;263;p34"/>
          <p:cNvSpPr txBox="1"/>
          <p:nvPr>
            <p:ph idx="1" type="body"/>
          </p:nvPr>
        </p:nvSpPr>
        <p:spPr>
          <a:xfrm>
            <a:off x="4445249" y="1522292"/>
            <a:ext cx="4507856"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Important for memories about experienced events:</a:t>
            </a:r>
            <a:endParaRPr/>
          </a:p>
          <a:p>
            <a:pPr indent="-285750" lvl="1" marL="742950" marR="0" rtl="0" algn="l">
              <a:spcBef>
                <a:spcPts val="400"/>
              </a:spcBef>
              <a:spcAft>
                <a:spcPts val="0"/>
              </a:spcAft>
              <a:buClr>
                <a:schemeClr val="lt1"/>
              </a:buClr>
              <a:buSzPts val="2000"/>
              <a:buFont typeface="Arial"/>
              <a:buChar char="–"/>
            </a:pPr>
            <a:r>
              <a:rPr b="1" i="0" lang="en-US" sz="2000" u="none" cap="none" strike="noStrike">
                <a:solidFill>
                  <a:schemeClr val="lt1"/>
                </a:solidFill>
                <a:latin typeface="Calibri"/>
                <a:ea typeface="Calibri"/>
                <a:cs typeface="Calibri"/>
                <a:sym typeface="Calibri"/>
              </a:rPr>
              <a:t>Episodic memory</a:t>
            </a:r>
            <a:r>
              <a:rPr b="0" i="0" lang="en-US" sz="2000" u="none" cap="none" strike="noStrike">
                <a:solidFill>
                  <a:schemeClr val="lt1"/>
                </a:solidFill>
                <a:latin typeface="Calibri"/>
                <a:ea typeface="Calibri"/>
                <a:cs typeface="Calibri"/>
                <a:sym typeface="Calibri"/>
              </a:rPr>
              <a:t> is the </a:t>
            </a:r>
            <a:r>
              <a:rPr b="1" i="0" lang="en-US" sz="2000" u="none" cap="none" strike="noStrike">
                <a:solidFill>
                  <a:schemeClr val="lt1"/>
                </a:solidFill>
                <a:latin typeface="Calibri"/>
                <a:ea typeface="Calibri"/>
                <a:cs typeface="Calibri"/>
                <a:sym typeface="Calibri"/>
              </a:rPr>
              <a:t>memory</a:t>
            </a:r>
            <a:r>
              <a:rPr b="0" i="0" lang="en-US" sz="2000" u="none" cap="none" strike="noStrike">
                <a:solidFill>
                  <a:schemeClr val="lt1"/>
                </a:solidFill>
                <a:latin typeface="Calibri"/>
                <a:ea typeface="Calibri"/>
                <a:cs typeface="Calibri"/>
                <a:sym typeface="Calibri"/>
              </a:rPr>
              <a:t> of autobiographical events (times, </a:t>
            </a:r>
            <a:r>
              <a:rPr b="0" i="0" lang="en-US" sz="2000" u="none" cap="none" strike="noStrike">
                <a:solidFill>
                  <a:srgbClr val="FF0000"/>
                </a:solidFill>
                <a:latin typeface="Calibri"/>
                <a:ea typeface="Calibri"/>
                <a:cs typeface="Calibri"/>
                <a:sym typeface="Calibri"/>
              </a:rPr>
              <a:t>places</a:t>
            </a:r>
            <a:r>
              <a:rPr b="0" i="0" lang="en-US" sz="2000" u="none" cap="none" strike="noStrike">
                <a:solidFill>
                  <a:schemeClr val="lt1"/>
                </a:solidFill>
                <a:latin typeface="Calibri"/>
                <a:ea typeface="Calibri"/>
                <a:cs typeface="Calibri"/>
                <a:sym typeface="Calibri"/>
              </a:rPr>
              <a:t>, associated emotions, etc) that can be explicitly stated. It is the collection of past personal experiences that occurred at a particular time and place.</a:t>
            </a:r>
            <a:endParaRPr b="0" i="0" sz="2000" u="none" cap="none" strike="noStrike">
              <a:solidFill>
                <a:schemeClr val="lt1"/>
              </a:solidFill>
              <a:latin typeface="Calibri"/>
              <a:ea typeface="Calibri"/>
              <a:cs typeface="Calibri"/>
              <a:sym typeface="Calibri"/>
            </a:endParaRPr>
          </a:p>
        </p:txBody>
      </p:sp>
      <p:pic>
        <p:nvPicPr>
          <p:cNvPr id="264" name="Google Shape;264;p34"/>
          <p:cNvPicPr preferRelativeResize="0"/>
          <p:nvPr/>
        </p:nvPicPr>
        <p:blipFill rotWithShape="1">
          <a:blip r:embed="rId3">
            <a:alphaModFix/>
          </a:blip>
          <a:srcRect b="0" l="0" r="0" t="0"/>
          <a:stretch/>
        </p:blipFill>
        <p:spPr>
          <a:xfrm>
            <a:off x="457200" y="1868351"/>
            <a:ext cx="3712130" cy="35353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The hippocampus is essential for spatial memory</a:t>
            </a:r>
            <a:endParaRPr b="0" i="0" sz="3200" u="none" cap="none" strike="noStrike">
              <a:solidFill>
                <a:schemeClr val="lt1"/>
              </a:solidFill>
              <a:latin typeface="Calibri"/>
              <a:ea typeface="Calibri"/>
              <a:cs typeface="Calibri"/>
              <a:sym typeface="Calibri"/>
            </a:endParaRPr>
          </a:p>
        </p:txBody>
      </p:sp>
      <p:pic>
        <p:nvPicPr>
          <p:cNvPr id="271" name="Google Shape;271;p35"/>
          <p:cNvPicPr preferRelativeResize="0"/>
          <p:nvPr/>
        </p:nvPicPr>
        <p:blipFill rotWithShape="1">
          <a:blip r:embed="rId3">
            <a:alphaModFix/>
          </a:blip>
          <a:srcRect b="0" l="0" r="0" t="0"/>
          <a:stretch/>
        </p:blipFill>
        <p:spPr>
          <a:xfrm>
            <a:off x="1026225" y="1509164"/>
            <a:ext cx="7246252" cy="2997959"/>
          </a:xfrm>
          <a:prstGeom prst="rect">
            <a:avLst/>
          </a:prstGeom>
          <a:noFill/>
          <a:ln>
            <a:noFill/>
          </a:ln>
        </p:spPr>
      </p:pic>
      <p:sp>
        <p:nvSpPr>
          <p:cNvPr id="272" name="Google Shape;272;p35"/>
          <p:cNvSpPr txBox="1"/>
          <p:nvPr/>
        </p:nvSpPr>
        <p:spPr>
          <a:xfrm>
            <a:off x="938841" y="4704036"/>
            <a:ext cx="7333636" cy="221599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How does neural activity in the hippocampus help the rat remember where it is in space?</a:t>
            </a:r>
            <a:endParaRPr/>
          </a:p>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l">
              <a:spcBef>
                <a:spcPts val="0"/>
              </a:spcBef>
              <a:spcAft>
                <a:spcPts val="0"/>
              </a:spcAft>
              <a:buNone/>
            </a:pPr>
            <a:r>
              <a:rPr lang="en-US" sz="2400">
                <a:solidFill>
                  <a:schemeClr val="lt1"/>
                </a:solidFill>
                <a:latin typeface="Calibri"/>
                <a:ea typeface="Calibri"/>
                <a:cs typeface="Calibri"/>
                <a:sym typeface="Calibri"/>
              </a:rPr>
              <a:t>Let’s record from cells in the hippocampus as a rat navigates to find out</a:t>
            </a:r>
            <a:endParaRPr sz="2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6"/>
          <p:cNvSpPr txBox="1"/>
          <p:nvPr>
            <p:ph type="title"/>
          </p:nvPr>
        </p:nvSpPr>
        <p:spPr>
          <a:xfrm>
            <a:off x="457200" y="131229"/>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Neurophysiology example: recording neurons in the hippocampus in behaving rats</a:t>
            </a:r>
            <a:endParaRPr/>
          </a:p>
        </p:txBody>
      </p:sp>
      <p:pic>
        <p:nvPicPr>
          <p:cNvPr id="279" name="Google Shape;279;p36"/>
          <p:cNvPicPr preferRelativeResize="0"/>
          <p:nvPr/>
        </p:nvPicPr>
        <p:blipFill rotWithShape="1">
          <a:blip r:embed="rId3">
            <a:alphaModFix/>
          </a:blip>
          <a:srcRect b="0" l="0" r="0" t="0"/>
          <a:stretch/>
        </p:blipFill>
        <p:spPr>
          <a:xfrm>
            <a:off x="4786957" y="1611094"/>
            <a:ext cx="4125914" cy="4719368"/>
          </a:xfrm>
          <a:prstGeom prst="rect">
            <a:avLst/>
          </a:prstGeom>
          <a:noFill/>
          <a:ln>
            <a:noFill/>
          </a:ln>
        </p:spPr>
      </p:pic>
      <p:pic>
        <p:nvPicPr>
          <p:cNvPr id="280" name="Google Shape;280;p36"/>
          <p:cNvPicPr preferRelativeResize="0"/>
          <p:nvPr/>
        </p:nvPicPr>
        <p:blipFill rotWithShape="1">
          <a:blip r:embed="rId4">
            <a:alphaModFix/>
          </a:blip>
          <a:srcRect b="0" l="0" r="0" t="0"/>
          <a:stretch/>
        </p:blipFill>
        <p:spPr>
          <a:xfrm>
            <a:off x="662051" y="1635268"/>
            <a:ext cx="3404312" cy="2294536"/>
          </a:xfrm>
          <a:prstGeom prst="rect">
            <a:avLst/>
          </a:prstGeom>
          <a:noFill/>
          <a:ln>
            <a:noFill/>
          </a:ln>
        </p:spPr>
      </p:pic>
      <p:pic>
        <p:nvPicPr>
          <p:cNvPr id="281" name="Google Shape;281;p36"/>
          <p:cNvPicPr preferRelativeResize="0"/>
          <p:nvPr/>
        </p:nvPicPr>
        <p:blipFill rotWithShape="1">
          <a:blip r:embed="rId5">
            <a:alphaModFix/>
          </a:blip>
          <a:srcRect b="0" l="46291" r="7645" t="46947"/>
          <a:stretch/>
        </p:blipFill>
        <p:spPr>
          <a:xfrm>
            <a:off x="3363341" y="5039986"/>
            <a:ext cx="1300706" cy="998738"/>
          </a:xfrm>
          <a:prstGeom prst="rect">
            <a:avLst/>
          </a:prstGeom>
          <a:noFill/>
          <a:ln>
            <a:noFill/>
          </a:ln>
        </p:spPr>
      </p:pic>
      <p:sp>
        <p:nvSpPr>
          <p:cNvPr id="282" name="Google Shape;282;p36"/>
          <p:cNvSpPr txBox="1"/>
          <p:nvPr/>
        </p:nvSpPr>
        <p:spPr>
          <a:xfrm>
            <a:off x="395746" y="4548298"/>
            <a:ext cx="3029050"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The neurons in the hippocampus are letting the rat know where it is in space</a:t>
            </a:r>
            <a:endParaRPr sz="24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7"/>
          <p:cNvSpPr txBox="1"/>
          <p:nvPr>
            <p:ph type="title"/>
          </p:nvPr>
        </p:nvSpPr>
        <p:spPr>
          <a:xfrm>
            <a:off x="457200" y="-284151"/>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Video on place cells</a:t>
            </a:r>
            <a:endParaRPr b="0" i="0" sz="4400" u="none" cap="none" strike="noStrike">
              <a:solidFill>
                <a:schemeClr val="lt1"/>
              </a:solidFill>
              <a:latin typeface="Calibri"/>
              <a:ea typeface="Calibri"/>
              <a:cs typeface="Calibri"/>
              <a:sym typeface="Calibri"/>
            </a:endParaRPr>
          </a:p>
        </p:txBody>
      </p:sp>
      <p:pic>
        <p:nvPicPr>
          <p:cNvPr id="289" name="Google Shape;289;p37"/>
          <p:cNvPicPr preferRelativeResize="0"/>
          <p:nvPr>
            <p:ph idx="1" type="body"/>
          </p:nvPr>
        </p:nvPicPr>
        <p:blipFill rotWithShape="1">
          <a:blip r:embed="rId3">
            <a:alphaModFix/>
          </a:blip>
          <a:srcRect b="0" l="0" r="0" t="0"/>
          <a:stretch/>
        </p:blipFill>
        <p:spPr>
          <a:xfrm>
            <a:off x="1157288" y="580235"/>
            <a:ext cx="6936845" cy="5917698"/>
          </a:xfrm>
          <a:prstGeom prst="rect">
            <a:avLst/>
          </a:prstGeom>
          <a:noFill/>
          <a:ln>
            <a:noFill/>
          </a:ln>
        </p:spPr>
      </p:pic>
      <p:sp>
        <p:nvSpPr>
          <p:cNvPr id="290" name="Google Shape;290;p37"/>
          <p:cNvSpPr/>
          <p:nvPr/>
        </p:nvSpPr>
        <p:spPr>
          <a:xfrm>
            <a:off x="-1" y="6396335"/>
            <a:ext cx="765386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3F3F3F"/>
                </a:solidFill>
                <a:latin typeface="Calibri"/>
                <a:ea typeface="Calibri"/>
                <a:cs typeface="Calibri"/>
                <a:sym typeface="Calibri"/>
              </a:rPr>
              <a:t>https://www.youtube.com/watch?v=PGHRDcPKio8</a:t>
            </a:r>
            <a:endParaRPr sz="1800">
              <a:solidFill>
                <a:srgbClr val="3F3F3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8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So far….</a:t>
            </a:r>
            <a:endParaRPr b="0" i="0" sz="4400" u="none" cap="none" strike="noStrike">
              <a:solidFill>
                <a:schemeClr val="lt1"/>
              </a:solidFill>
              <a:latin typeface="Calibri"/>
              <a:ea typeface="Calibri"/>
              <a:cs typeface="Calibri"/>
              <a:sym typeface="Calibri"/>
            </a:endParaRPr>
          </a:p>
        </p:txBody>
      </p:sp>
      <p:sp>
        <p:nvSpPr>
          <p:cNvPr id="297" name="Google Shape;297;p38"/>
          <p:cNvSpPr txBox="1"/>
          <p:nvPr>
            <p:ph idx="1" type="body"/>
          </p:nvPr>
        </p:nvSpPr>
        <p:spPr>
          <a:xfrm>
            <a:off x="457200" y="1559226"/>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lesioned the brain to see which areas are essential for specific behaviors</a:t>
            </a:r>
            <a:endParaRPr/>
          </a:p>
          <a:p>
            <a:pPr indent="-342900" lvl="0" marL="342900" marR="0" rtl="0" algn="l">
              <a:spcBef>
                <a:spcPts val="48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stained the brain with chemicals to see it’s cellular structure</a:t>
            </a:r>
            <a:endParaRPr/>
          </a:p>
          <a:p>
            <a:pPr indent="-342900" lvl="0" marL="342900" marR="0" rtl="0" algn="l">
              <a:spcBef>
                <a:spcPts val="48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measured the activity of neurons with electrodes during behavior</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How can we figure out which neurons are sufficient to drive certain behaviors? </a:t>
            </a:r>
            <a:endParaRPr/>
          </a:p>
          <a:p>
            <a:pPr indent="-165100" lvl="0" marL="342900" marR="0" rtl="0" algn="l">
              <a:spcBef>
                <a:spcPts val="560"/>
              </a:spcBef>
              <a:spcAft>
                <a:spcPts val="0"/>
              </a:spcAft>
              <a:buClr>
                <a:schemeClr val="lt1"/>
              </a:buClr>
              <a:buSzPts val="2800"/>
              <a:buFont typeface="Arial"/>
              <a:buNone/>
            </a:pPr>
            <a:r>
              <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So far….</a:t>
            </a:r>
            <a:endParaRPr b="0" i="0" sz="4400" u="none" cap="none" strike="noStrike">
              <a:solidFill>
                <a:schemeClr val="lt1"/>
              </a:solidFill>
              <a:latin typeface="Calibri"/>
              <a:ea typeface="Calibri"/>
              <a:cs typeface="Calibri"/>
              <a:sym typeface="Calibri"/>
            </a:endParaRPr>
          </a:p>
        </p:txBody>
      </p:sp>
      <p:sp>
        <p:nvSpPr>
          <p:cNvPr id="304" name="Google Shape;304;p39"/>
          <p:cNvSpPr txBox="1"/>
          <p:nvPr>
            <p:ph idx="1" type="body"/>
          </p:nvPr>
        </p:nvSpPr>
        <p:spPr>
          <a:xfrm>
            <a:off x="457200" y="1559226"/>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lesioned the brain to see which areas are essential for specific behaviors</a:t>
            </a:r>
            <a:endParaRPr/>
          </a:p>
          <a:p>
            <a:pPr indent="-342900" lvl="0" marL="342900" marR="0" rtl="0" algn="l">
              <a:spcBef>
                <a:spcPts val="48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stained the brain with chemicals to see it’s cellular structure</a:t>
            </a:r>
            <a:endParaRPr/>
          </a:p>
          <a:p>
            <a:pPr indent="-342900" lvl="0" marL="342900" marR="0" rtl="0" algn="l">
              <a:spcBef>
                <a:spcPts val="48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measured the activity of neurons with electrodes during behavior</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How can we figure out which neurons are sufficient to drive certain behaviors? </a:t>
            </a:r>
            <a:endParaRPr b="0" i="0" sz="3200" u="none" cap="none" strike="noStrike">
              <a:solidFill>
                <a:schemeClr val="lt1"/>
              </a:solidFill>
              <a:latin typeface="Calibri"/>
              <a:ea typeface="Calibri"/>
              <a:cs typeface="Calibri"/>
              <a:sym typeface="Calibri"/>
            </a:endParaRPr>
          </a:p>
          <a:p>
            <a:pPr indent="-285750" lvl="1" marL="742950" marR="0" rtl="0" algn="l">
              <a:spcBef>
                <a:spcPts val="56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We have to activate neurons artificially</a:t>
            </a:r>
            <a:endParaRPr/>
          </a:p>
          <a:p>
            <a:pPr indent="-107950" lvl="1" marL="742950" marR="0" rtl="0" algn="l">
              <a:spcBef>
                <a:spcPts val="560"/>
              </a:spcBef>
              <a:spcAft>
                <a:spcPts val="0"/>
              </a:spcAft>
              <a:buClr>
                <a:schemeClr val="lt1"/>
              </a:buClr>
              <a:buSzPts val="2800"/>
              <a:buFont typeface="Arial"/>
              <a:buNone/>
            </a:pPr>
            <a:r>
              <a:t/>
            </a:r>
            <a:endParaRPr b="0" i="0" sz="2800" u="none" cap="none" strike="noStrike">
              <a:solidFill>
                <a:schemeClr val="lt1"/>
              </a:solidFill>
              <a:latin typeface="Calibri"/>
              <a:ea typeface="Calibri"/>
              <a:cs typeface="Calibri"/>
              <a:sym typeface="Calibri"/>
            </a:endParaRPr>
          </a:p>
          <a:p>
            <a:pPr indent="-165100" lvl="0" marL="342900" marR="0" rtl="0" algn="l">
              <a:spcBef>
                <a:spcPts val="560"/>
              </a:spcBef>
              <a:spcAft>
                <a:spcPts val="0"/>
              </a:spcAft>
              <a:buClr>
                <a:schemeClr val="lt1"/>
              </a:buClr>
              <a:buSzPts val="2800"/>
              <a:buFont typeface="Arial"/>
              <a:buNone/>
            </a:pPr>
            <a:r>
              <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Font typeface="Calibri"/>
              <a:buNone/>
            </a:pPr>
            <a:r>
              <a:rPr b="0" i="0" lang="en-US" sz="3600" u="none" cap="none" strike="noStrike">
                <a:solidFill>
                  <a:srgbClr val="FFFFFF"/>
                </a:solidFill>
                <a:latin typeface="Calibri"/>
                <a:ea typeface="Calibri"/>
                <a:cs typeface="Calibri"/>
                <a:sym typeface="Calibri"/>
              </a:rPr>
              <a:t>We can artificially activate neurons with light using channelrhodopsin </a:t>
            </a:r>
            <a:endParaRPr b="0" i="0" sz="3600" u="none" cap="none" strike="noStrike">
              <a:solidFill>
                <a:srgbClr val="FFFFFF"/>
              </a:solidFill>
              <a:latin typeface="Calibri"/>
              <a:ea typeface="Calibri"/>
              <a:cs typeface="Calibri"/>
              <a:sym typeface="Calibri"/>
            </a:endParaRPr>
          </a:p>
        </p:txBody>
      </p:sp>
      <p:grpSp>
        <p:nvGrpSpPr>
          <p:cNvPr id="311" name="Google Shape;311;p40"/>
          <p:cNvGrpSpPr/>
          <p:nvPr/>
        </p:nvGrpSpPr>
        <p:grpSpPr>
          <a:xfrm>
            <a:off x="-128810" y="1845272"/>
            <a:ext cx="3861538" cy="3254482"/>
            <a:chOff x="1232909" y="1443936"/>
            <a:chExt cx="3861538" cy="3254482"/>
          </a:xfrm>
        </p:grpSpPr>
        <p:sp>
          <p:nvSpPr>
            <p:cNvPr id="312" name="Google Shape;312;p40"/>
            <p:cNvSpPr/>
            <p:nvPr/>
          </p:nvSpPr>
          <p:spPr>
            <a:xfrm rot="-832766">
              <a:off x="1486621" y="1809387"/>
              <a:ext cx="3354114" cy="2523580"/>
            </a:xfrm>
            <a:custGeom>
              <a:rect b="b" l="l" r="r" t="t"/>
              <a:pathLst>
                <a:path extrusionOk="0" h="120000" w="120000">
                  <a:moveTo>
                    <a:pt x="89213" y="27985"/>
                  </a:moveTo>
                  <a:cubicBezTo>
                    <a:pt x="89745" y="28056"/>
                    <a:pt x="91140" y="27812"/>
                    <a:pt x="92084" y="27561"/>
                  </a:cubicBezTo>
                  <a:cubicBezTo>
                    <a:pt x="92744" y="27386"/>
                    <a:pt x="93998" y="26713"/>
                    <a:pt x="93998" y="26713"/>
                  </a:cubicBezTo>
                  <a:cubicBezTo>
                    <a:pt x="95062" y="24593"/>
                    <a:pt x="94317" y="25724"/>
                    <a:pt x="96551" y="23745"/>
                  </a:cubicBezTo>
                  <a:lnTo>
                    <a:pt x="97508" y="22897"/>
                  </a:lnTo>
                  <a:cubicBezTo>
                    <a:pt x="97614" y="22473"/>
                    <a:pt x="97734" y="22055"/>
                    <a:pt x="97827" y="21625"/>
                  </a:cubicBezTo>
                  <a:cubicBezTo>
                    <a:pt x="98628" y="17898"/>
                    <a:pt x="97700" y="21707"/>
                    <a:pt x="98465" y="18657"/>
                  </a:cubicBezTo>
                  <a:cubicBezTo>
                    <a:pt x="98571" y="16961"/>
                    <a:pt x="98662" y="15263"/>
                    <a:pt x="98784" y="13568"/>
                  </a:cubicBezTo>
                  <a:cubicBezTo>
                    <a:pt x="98986" y="10749"/>
                    <a:pt x="98945" y="10276"/>
                    <a:pt x="99422" y="8056"/>
                  </a:cubicBezTo>
                  <a:cubicBezTo>
                    <a:pt x="99514" y="7626"/>
                    <a:pt x="99590" y="7184"/>
                    <a:pt x="99741" y="6784"/>
                  </a:cubicBezTo>
                  <a:cubicBezTo>
                    <a:pt x="99912" y="6328"/>
                    <a:pt x="100166" y="5936"/>
                    <a:pt x="100379" y="5512"/>
                  </a:cubicBezTo>
                  <a:cubicBezTo>
                    <a:pt x="100804" y="5653"/>
                    <a:pt x="101290" y="5613"/>
                    <a:pt x="101655" y="5936"/>
                  </a:cubicBezTo>
                  <a:cubicBezTo>
                    <a:pt x="101974" y="6219"/>
                    <a:pt x="102241" y="6703"/>
                    <a:pt x="102293" y="7208"/>
                  </a:cubicBezTo>
                  <a:cubicBezTo>
                    <a:pt x="102566" y="9873"/>
                    <a:pt x="102215" y="12628"/>
                    <a:pt x="102612" y="15265"/>
                  </a:cubicBezTo>
                  <a:cubicBezTo>
                    <a:pt x="102678" y="15703"/>
                    <a:pt x="103250" y="15547"/>
                    <a:pt x="103569" y="15689"/>
                  </a:cubicBezTo>
                  <a:cubicBezTo>
                    <a:pt x="104207" y="15406"/>
                    <a:pt x="105110" y="15584"/>
                    <a:pt x="105483" y="14840"/>
                  </a:cubicBezTo>
                  <a:lnTo>
                    <a:pt x="106760" y="12296"/>
                  </a:lnTo>
                  <a:cubicBezTo>
                    <a:pt x="106690" y="11557"/>
                    <a:pt x="106597" y="8771"/>
                    <a:pt x="106121" y="7632"/>
                  </a:cubicBezTo>
                  <a:cubicBezTo>
                    <a:pt x="105749" y="6741"/>
                    <a:pt x="104845" y="5088"/>
                    <a:pt x="104845" y="5088"/>
                  </a:cubicBezTo>
                  <a:cubicBezTo>
                    <a:pt x="104625" y="3622"/>
                    <a:pt x="104215" y="2313"/>
                    <a:pt x="104845" y="848"/>
                  </a:cubicBezTo>
                  <a:cubicBezTo>
                    <a:pt x="105036" y="405"/>
                    <a:pt x="105483" y="282"/>
                    <a:pt x="105802" y="0"/>
                  </a:cubicBezTo>
                  <a:cubicBezTo>
                    <a:pt x="106334" y="141"/>
                    <a:pt x="106946" y="24"/>
                    <a:pt x="107398" y="424"/>
                  </a:cubicBezTo>
                  <a:cubicBezTo>
                    <a:pt x="107677" y="671"/>
                    <a:pt x="107628" y="1264"/>
                    <a:pt x="107717" y="1696"/>
                  </a:cubicBezTo>
                  <a:cubicBezTo>
                    <a:pt x="107815" y="2174"/>
                    <a:pt x="108617" y="6882"/>
                    <a:pt x="108993" y="7632"/>
                  </a:cubicBezTo>
                  <a:cubicBezTo>
                    <a:pt x="109205" y="8056"/>
                    <a:pt x="109475" y="8438"/>
                    <a:pt x="109631" y="8904"/>
                  </a:cubicBezTo>
                  <a:cubicBezTo>
                    <a:pt x="109904" y="9721"/>
                    <a:pt x="110269" y="11448"/>
                    <a:pt x="110269" y="11448"/>
                  </a:cubicBezTo>
                  <a:cubicBezTo>
                    <a:pt x="110248" y="11559"/>
                    <a:pt x="109797" y="14140"/>
                    <a:pt x="109631" y="14416"/>
                  </a:cubicBezTo>
                  <a:cubicBezTo>
                    <a:pt x="109391" y="14814"/>
                    <a:pt x="108968" y="14938"/>
                    <a:pt x="108674" y="15265"/>
                  </a:cubicBezTo>
                  <a:cubicBezTo>
                    <a:pt x="105275" y="19029"/>
                    <a:pt x="109787" y="14725"/>
                    <a:pt x="106760" y="16961"/>
                  </a:cubicBezTo>
                  <a:cubicBezTo>
                    <a:pt x="106089" y="17456"/>
                    <a:pt x="104845" y="18657"/>
                    <a:pt x="104845" y="18657"/>
                  </a:cubicBezTo>
                  <a:cubicBezTo>
                    <a:pt x="104209" y="19925"/>
                    <a:pt x="102878" y="21219"/>
                    <a:pt x="103888" y="22897"/>
                  </a:cubicBezTo>
                  <a:cubicBezTo>
                    <a:pt x="104098" y="23246"/>
                    <a:pt x="104545" y="23121"/>
                    <a:pt x="104845" y="23321"/>
                  </a:cubicBezTo>
                  <a:cubicBezTo>
                    <a:pt x="105188" y="23549"/>
                    <a:pt x="105483" y="23886"/>
                    <a:pt x="105802" y="24169"/>
                  </a:cubicBezTo>
                  <a:cubicBezTo>
                    <a:pt x="108116" y="23913"/>
                    <a:pt x="109946" y="23358"/>
                    <a:pt x="112183" y="24169"/>
                  </a:cubicBezTo>
                  <a:cubicBezTo>
                    <a:pt x="112553" y="24303"/>
                    <a:pt x="112821" y="24734"/>
                    <a:pt x="113140" y="25017"/>
                  </a:cubicBezTo>
                  <a:cubicBezTo>
                    <a:pt x="113034" y="25724"/>
                    <a:pt x="113205" y="26628"/>
                    <a:pt x="112821" y="27137"/>
                  </a:cubicBezTo>
                  <a:cubicBezTo>
                    <a:pt x="112346" y="27769"/>
                    <a:pt x="110907" y="27985"/>
                    <a:pt x="110907" y="27985"/>
                  </a:cubicBezTo>
                  <a:cubicBezTo>
                    <a:pt x="108177" y="27813"/>
                    <a:pt x="103732" y="27121"/>
                    <a:pt x="100698" y="27985"/>
                  </a:cubicBezTo>
                  <a:cubicBezTo>
                    <a:pt x="100323" y="28092"/>
                    <a:pt x="100060" y="28551"/>
                    <a:pt x="99741" y="28833"/>
                  </a:cubicBezTo>
                  <a:cubicBezTo>
                    <a:pt x="98571" y="31166"/>
                    <a:pt x="99741" y="29187"/>
                    <a:pt x="98146" y="30954"/>
                  </a:cubicBezTo>
                  <a:cubicBezTo>
                    <a:pt x="95689" y="33674"/>
                    <a:pt x="98608" y="30968"/>
                    <a:pt x="96232" y="33074"/>
                  </a:cubicBezTo>
                  <a:cubicBezTo>
                    <a:pt x="96338" y="34063"/>
                    <a:pt x="96403" y="35062"/>
                    <a:pt x="96551" y="36042"/>
                  </a:cubicBezTo>
                  <a:cubicBezTo>
                    <a:pt x="96616" y="36480"/>
                    <a:pt x="96632" y="36998"/>
                    <a:pt x="96870" y="37314"/>
                  </a:cubicBezTo>
                  <a:cubicBezTo>
                    <a:pt x="97967" y="38772"/>
                    <a:pt x="98537" y="38901"/>
                    <a:pt x="99741" y="39434"/>
                  </a:cubicBezTo>
                  <a:cubicBezTo>
                    <a:pt x="100379" y="39293"/>
                    <a:pt x="101125" y="39503"/>
                    <a:pt x="101655" y="39010"/>
                  </a:cubicBezTo>
                  <a:cubicBezTo>
                    <a:pt x="102283" y="38426"/>
                    <a:pt x="102506" y="37314"/>
                    <a:pt x="102931" y="36466"/>
                  </a:cubicBezTo>
                  <a:cubicBezTo>
                    <a:pt x="103144" y="36042"/>
                    <a:pt x="103250" y="35477"/>
                    <a:pt x="103569" y="35194"/>
                  </a:cubicBezTo>
                  <a:cubicBezTo>
                    <a:pt x="103888" y="34911"/>
                    <a:pt x="104176" y="34553"/>
                    <a:pt x="104526" y="34346"/>
                  </a:cubicBezTo>
                  <a:cubicBezTo>
                    <a:pt x="105141" y="33983"/>
                    <a:pt x="106441" y="33498"/>
                    <a:pt x="106441" y="33498"/>
                  </a:cubicBezTo>
                  <a:cubicBezTo>
                    <a:pt x="106760" y="33639"/>
                    <a:pt x="107135" y="33643"/>
                    <a:pt x="107398" y="33922"/>
                  </a:cubicBezTo>
                  <a:cubicBezTo>
                    <a:pt x="107960" y="34520"/>
                    <a:pt x="108145" y="35628"/>
                    <a:pt x="108355" y="36466"/>
                  </a:cubicBezTo>
                  <a:cubicBezTo>
                    <a:pt x="108284" y="37222"/>
                    <a:pt x="108379" y="40315"/>
                    <a:pt x="107398" y="41130"/>
                  </a:cubicBezTo>
                  <a:cubicBezTo>
                    <a:pt x="106827" y="41604"/>
                    <a:pt x="106121" y="41696"/>
                    <a:pt x="105483" y="41978"/>
                  </a:cubicBezTo>
                  <a:cubicBezTo>
                    <a:pt x="105164" y="42120"/>
                    <a:pt x="104853" y="42294"/>
                    <a:pt x="104526" y="42402"/>
                  </a:cubicBezTo>
                  <a:cubicBezTo>
                    <a:pt x="103676" y="42685"/>
                    <a:pt x="102806" y="42882"/>
                    <a:pt x="101974" y="43250"/>
                  </a:cubicBezTo>
                  <a:cubicBezTo>
                    <a:pt x="101655" y="43392"/>
                    <a:pt x="101349" y="43606"/>
                    <a:pt x="101017" y="43674"/>
                  </a:cubicBezTo>
                  <a:cubicBezTo>
                    <a:pt x="99961" y="43890"/>
                    <a:pt x="98890" y="43957"/>
                    <a:pt x="97827" y="44098"/>
                  </a:cubicBezTo>
                  <a:cubicBezTo>
                    <a:pt x="97508" y="44240"/>
                    <a:pt x="97107" y="44206"/>
                    <a:pt x="96870" y="44522"/>
                  </a:cubicBezTo>
                  <a:cubicBezTo>
                    <a:pt x="96327" y="45243"/>
                    <a:pt x="95593" y="47067"/>
                    <a:pt x="95593" y="47067"/>
                  </a:cubicBezTo>
                  <a:cubicBezTo>
                    <a:pt x="95715" y="47873"/>
                    <a:pt x="95905" y="49590"/>
                    <a:pt x="96232" y="50459"/>
                  </a:cubicBezTo>
                  <a:cubicBezTo>
                    <a:pt x="96403" y="50915"/>
                    <a:pt x="96581" y="51395"/>
                    <a:pt x="96870" y="51731"/>
                  </a:cubicBezTo>
                  <a:cubicBezTo>
                    <a:pt x="97447" y="52402"/>
                    <a:pt x="98056" y="53105"/>
                    <a:pt x="98784" y="53427"/>
                  </a:cubicBezTo>
                  <a:lnTo>
                    <a:pt x="100698" y="54275"/>
                  </a:lnTo>
                  <a:lnTo>
                    <a:pt x="101655" y="54699"/>
                  </a:lnTo>
                  <a:cubicBezTo>
                    <a:pt x="104233" y="54128"/>
                    <a:pt x="102956" y="54547"/>
                    <a:pt x="105483" y="53427"/>
                  </a:cubicBezTo>
                  <a:lnTo>
                    <a:pt x="106441" y="53003"/>
                  </a:lnTo>
                  <a:cubicBezTo>
                    <a:pt x="107940" y="51010"/>
                    <a:pt x="107147" y="52230"/>
                    <a:pt x="108674" y="49187"/>
                  </a:cubicBezTo>
                  <a:cubicBezTo>
                    <a:pt x="108886" y="48763"/>
                    <a:pt x="109191" y="48398"/>
                    <a:pt x="109312" y="47915"/>
                  </a:cubicBezTo>
                  <a:lnTo>
                    <a:pt x="110269" y="44098"/>
                  </a:lnTo>
                  <a:cubicBezTo>
                    <a:pt x="110375" y="43674"/>
                    <a:pt x="110308" y="43074"/>
                    <a:pt x="110588" y="42826"/>
                  </a:cubicBezTo>
                  <a:cubicBezTo>
                    <a:pt x="114008" y="39796"/>
                    <a:pt x="108817" y="44515"/>
                    <a:pt x="112502" y="40706"/>
                  </a:cubicBezTo>
                  <a:cubicBezTo>
                    <a:pt x="114148" y="39005"/>
                    <a:pt x="113929" y="39226"/>
                    <a:pt x="115373" y="38586"/>
                  </a:cubicBezTo>
                  <a:cubicBezTo>
                    <a:pt x="116543" y="38727"/>
                    <a:pt x="117760" y="38551"/>
                    <a:pt x="118883" y="39010"/>
                  </a:cubicBezTo>
                  <a:cubicBezTo>
                    <a:pt x="119925" y="39436"/>
                    <a:pt x="119449" y="41827"/>
                    <a:pt x="119202" y="42402"/>
                  </a:cubicBezTo>
                  <a:cubicBezTo>
                    <a:pt x="118952" y="42985"/>
                    <a:pt x="117743" y="43540"/>
                    <a:pt x="117288" y="43674"/>
                  </a:cubicBezTo>
                  <a:cubicBezTo>
                    <a:pt x="116405" y="43935"/>
                    <a:pt x="115278" y="43950"/>
                    <a:pt x="114416" y="44522"/>
                  </a:cubicBezTo>
                  <a:cubicBezTo>
                    <a:pt x="114073" y="44750"/>
                    <a:pt x="113778" y="45088"/>
                    <a:pt x="113459" y="45371"/>
                  </a:cubicBezTo>
                  <a:cubicBezTo>
                    <a:pt x="113247" y="45795"/>
                    <a:pt x="112869" y="46137"/>
                    <a:pt x="112821" y="46643"/>
                  </a:cubicBezTo>
                  <a:cubicBezTo>
                    <a:pt x="112754" y="47358"/>
                    <a:pt x="112839" y="48163"/>
                    <a:pt x="113140" y="48763"/>
                  </a:cubicBezTo>
                  <a:cubicBezTo>
                    <a:pt x="113327" y="49135"/>
                    <a:pt x="113763" y="49140"/>
                    <a:pt x="114097" y="49187"/>
                  </a:cubicBezTo>
                  <a:cubicBezTo>
                    <a:pt x="115793" y="49424"/>
                    <a:pt x="117500" y="49469"/>
                    <a:pt x="119202" y="49611"/>
                  </a:cubicBezTo>
                  <a:cubicBezTo>
                    <a:pt x="119414" y="50035"/>
                    <a:pt x="119786" y="50378"/>
                    <a:pt x="119840" y="50883"/>
                  </a:cubicBezTo>
                  <a:cubicBezTo>
                    <a:pt x="120000" y="52368"/>
                    <a:pt x="119507" y="52889"/>
                    <a:pt x="118564" y="53003"/>
                  </a:cubicBezTo>
                  <a:cubicBezTo>
                    <a:pt x="116549" y="53246"/>
                    <a:pt x="114523" y="53286"/>
                    <a:pt x="112502" y="53427"/>
                  </a:cubicBezTo>
                  <a:cubicBezTo>
                    <a:pt x="110639" y="54253"/>
                    <a:pt x="112350" y="53205"/>
                    <a:pt x="110907" y="55123"/>
                  </a:cubicBezTo>
                  <a:cubicBezTo>
                    <a:pt x="110636" y="55484"/>
                    <a:pt x="110244" y="55645"/>
                    <a:pt x="109950" y="55971"/>
                  </a:cubicBezTo>
                  <a:cubicBezTo>
                    <a:pt x="106951" y="59293"/>
                    <a:pt x="111917" y="54653"/>
                    <a:pt x="107079" y="58939"/>
                  </a:cubicBezTo>
                  <a:cubicBezTo>
                    <a:pt x="106760" y="59222"/>
                    <a:pt x="106485" y="59626"/>
                    <a:pt x="106121" y="59787"/>
                  </a:cubicBezTo>
                  <a:lnTo>
                    <a:pt x="104207" y="60636"/>
                  </a:lnTo>
                  <a:cubicBezTo>
                    <a:pt x="100028" y="60131"/>
                    <a:pt x="101812" y="60705"/>
                    <a:pt x="98784" y="59363"/>
                  </a:cubicBezTo>
                  <a:cubicBezTo>
                    <a:pt x="98465" y="59222"/>
                    <a:pt x="98106" y="59187"/>
                    <a:pt x="97827" y="58939"/>
                  </a:cubicBezTo>
                  <a:lnTo>
                    <a:pt x="94955" y="56395"/>
                  </a:lnTo>
                  <a:lnTo>
                    <a:pt x="93998" y="55547"/>
                  </a:lnTo>
                  <a:cubicBezTo>
                    <a:pt x="93679" y="55689"/>
                    <a:pt x="93251" y="55622"/>
                    <a:pt x="93041" y="55971"/>
                  </a:cubicBezTo>
                  <a:cubicBezTo>
                    <a:pt x="92767" y="56426"/>
                    <a:pt x="92722" y="57085"/>
                    <a:pt x="92722" y="57667"/>
                  </a:cubicBezTo>
                  <a:cubicBezTo>
                    <a:pt x="92722" y="58799"/>
                    <a:pt x="93158" y="59805"/>
                    <a:pt x="93679" y="60636"/>
                  </a:cubicBezTo>
                  <a:cubicBezTo>
                    <a:pt x="93968" y="61096"/>
                    <a:pt x="94290" y="61524"/>
                    <a:pt x="94636" y="61908"/>
                  </a:cubicBezTo>
                  <a:cubicBezTo>
                    <a:pt x="94931" y="62234"/>
                    <a:pt x="95274" y="62473"/>
                    <a:pt x="95593" y="62756"/>
                  </a:cubicBezTo>
                  <a:cubicBezTo>
                    <a:pt x="97295" y="66148"/>
                    <a:pt x="95062" y="62049"/>
                    <a:pt x="97189" y="64876"/>
                  </a:cubicBezTo>
                  <a:cubicBezTo>
                    <a:pt x="99315" y="67703"/>
                    <a:pt x="96232" y="64734"/>
                    <a:pt x="98784" y="66996"/>
                  </a:cubicBezTo>
                  <a:cubicBezTo>
                    <a:pt x="99291" y="68007"/>
                    <a:pt x="100117" y="70015"/>
                    <a:pt x="101017" y="70812"/>
                  </a:cubicBezTo>
                  <a:cubicBezTo>
                    <a:pt x="101297" y="71060"/>
                    <a:pt x="101640" y="71181"/>
                    <a:pt x="101974" y="71236"/>
                  </a:cubicBezTo>
                  <a:cubicBezTo>
                    <a:pt x="103350" y="71465"/>
                    <a:pt x="104739" y="71519"/>
                    <a:pt x="106121" y="71660"/>
                  </a:cubicBezTo>
                  <a:cubicBezTo>
                    <a:pt x="106441" y="71943"/>
                    <a:pt x="106936" y="72035"/>
                    <a:pt x="107079" y="72508"/>
                  </a:cubicBezTo>
                  <a:cubicBezTo>
                    <a:pt x="107203" y="72923"/>
                    <a:pt x="106970" y="73431"/>
                    <a:pt x="106760" y="73780"/>
                  </a:cubicBezTo>
                  <a:cubicBezTo>
                    <a:pt x="106520" y="74178"/>
                    <a:pt x="106145" y="74401"/>
                    <a:pt x="105802" y="74628"/>
                  </a:cubicBezTo>
                  <a:cubicBezTo>
                    <a:pt x="105345" y="74933"/>
                    <a:pt x="103978" y="75341"/>
                    <a:pt x="103569" y="75477"/>
                  </a:cubicBezTo>
                  <a:cubicBezTo>
                    <a:pt x="102293" y="75335"/>
                    <a:pt x="100997" y="75386"/>
                    <a:pt x="99741" y="75053"/>
                  </a:cubicBezTo>
                  <a:cubicBezTo>
                    <a:pt x="98412" y="74699"/>
                    <a:pt x="98465" y="72508"/>
                    <a:pt x="97508" y="71660"/>
                  </a:cubicBezTo>
                  <a:lnTo>
                    <a:pt x="96551" y="70812"/>
                  </a:lnTo>
                  <a:cubicBezTo>
                    <a:pt x="94849" y="67420"/>
                    <a:pt x="97082" y="71519"/>
                    <a:pt x="94955" y="68692"/>
                  </a:cubicBezTo>
                  <a:cubicBezTo>
                    <a:pt x="93512" y="66774"/>
                    <a:pt x="95224" y="67821"/>
                    <a:pt x="93360" y="66996"/>
                  </a:cubicBezTo>
                  <a:cubicBezTo>
                    <a:pt x="93041" y="67137"/>
                    <a:pt x="92697" y="67203"/>
                    <a:pt x="92403" y="67420"/>
                  </a:cubicBezTo>
                  <a:cubicBezTo>
                    <a:pt x="91733" y="67915"/>
                    <a:pt x="91216" y="68794"/>
                    <a:pt x="90489" y="69116"/>
                  </a:cubicBezTo>
                  <a:cubicBezTo>
                    <a:pt x="89168" y="69701"/>
                    <a:pt x="89812" y="69292"/>
                    <a:pt x="88575" y="70388"/>
                  </a:cubicBezTo>
                  <a:cubicBezTo>
                    <a:pt x="88256" y="70247"/>
                    <a:pt x="87855" y="70280"/>
                    <a:pt x="87618" y="69964"/>
                  </a:cubicBezTo>
                  <a:cubicBezTo>
                    <a:pt x="86918" y="69034"/>
                    <a:pt x="87408" y="68123"/>
                    <a:pt x="87937" y="67420"/>
                  </a:cubicBezTo>
                  <a:cubicBezTo>
                    <a:pt x="88208" y="67060"/>
                    <a:pt x="88575" y="66855"/>
                    <a:pt x="88894" y="66572"/>
                  </a:cubicBezTo>
                  <a:cubicBezTo>
                    <a:pt x="89216" y="65929"/>
                    <a:pt x="89851" y="64906"/>
                    <a:pt x="89851" y="64028"/>
                  </a:cubicBezTo>
                  <a:cubicBezTo>
                    <a:pt x="89851" y="63581"/>
                    <a:pt x="89805" y="63015"/>
                    <a:pt x="89532" y="62756"/>
                  </a:cubicBezTo>
                  <a:cubicBezTo>
                    <a:pt x="88985" y="62236"/>
                    <a:pt x="88256" y="62190"/>
                    <a:pt x="87618" y="61908"/>
                  </a:cubicBezTo>
                  <a:lnTo>
                    <a:pt x="84746" y="60636"/>
                  </a:lnTo>
                  <a:cubicBezTo>
                    <a:pt x="84427" y="60494"/>
                    <a:pt x="84119" y="60299"/>
                    <a:pt x="83789" y="60212"/>
                  </a:cubicBezTo>
                  <a:cubicBezTo>
                    <a:pt x="81864" y="59700"/>
                    <a:pt x="82709" y="60015"/>
                    <a:pt x="81237" y="59363"/>
                  </a:cubicBezTo>
                  <a:cubicBezTo>
                    <a:pt x="80280" y="59505"/>
                    <a:pt x="79260" y="59312"/>
                    <a:pt x="78366" y="59787"/>
                  </a:cubicBezTo>
                  <a:cubicBezTo>
                    <a:pt x="77642" y="60172"/>
                    <a:pt x="78312" y="62504"/>
                    <a:pt x="78366" y="62756"/>
                  </a:cubicBezTo>
                  <a:cubicBezTo>
                    <a:pt x="78787" y="64715"/>
                    <a:pt x="78818" y="64294"/>
                    <a:pt x="79961" y="66572"/>
                  </a:cubicBezTo>
                  <a:cubicBezTo>
                    <a:pt x="80174" y="66996"/>
                    <a:pt x="80478" y="67361"/>
                    <a:pt x="80599" y="67844"/>
                  </a:cubicBezTo>
                  <a:lnTo>
                    <a:pt x="80918" y="69116"/>
                  </a:lnTo>
                  <a:cubicBezTo>
                    <a:pt x="80812" y="69540"/>
                    <a:pt x="80837" y="70072"/>
                    <a:pt x="80599" y="70388"/>
                  </a:cubicBezTo>
                  <a:cubicBezTo>
                    <a:pt x="79903" y="71313"/>
                    <a:pt x="77796" y="70462"/>
                    <a:pt x="77409" y="70388"/>
                  </a:cubicBezTo>
                  <a:cubicBezTo>
                    <a:pt x="77196" y="69964"/>
                    <a:pt x="77059" y="69452"/>
                    <a:pt x="76771" y="69116"/>
                  </a:cubicBezTo>
                  <a:cubicBezTo>
                    <a:pt x="76193" y="68445"/>
                    <a:pt x="74856" y="67420"/>
                    <a:pt x="74856" y="67420"/>
                  </a:cubicBezTo>
                  <a:cubicBezTo>
                    <a:pt x="74078" y="67765"/>
                    <a:pt x="73561" y="67870"/>
                    <a:pt x="72942" y="68692"/>
                  </a:cubicBezTo>
                  <a:cubicBezTo>
                    <a:pt x="72671" y="69052"/>
                    <a:pt x="72604" y="69646"/>
                    <a:pt x="72304" y="69964"/>
                  </a:cubicBezTo>
                  <a:cubicBezTo>
                    <a:pt x="72042" y="70243"/>
                    <a:pt x="71648" y="70188"/>
                    <a:pt x="71347" y="70388"/>
                  </a:cubicBezTo>
                  <a:cubicBezTo>
                    <a:pt x="68873" y="72032"/>
                    <a:pt x="71839" y="70594"/>
                    <a:pt x="69433" y="71660"/>
                  </a:cubicBezTo>
                  <a:cubicBezTo>
                    <a:pt x="69114" y="71519"/>
                    <a:pt x="68738" y="71515"/>
                    <a:pt x="68476" y="71236"/>
                  </a:cubicBezTo>
                  <a:cubicBezTo>
                    <a:pt x="67624" y="70331"/>
                    <a:pt x="67740" y="69800"/>
                    <a:pt x="68157" y="68692"/>
                  </a:cubicBezTo>
                  <a:cubicBezTo>
                    <a:pt x="68328" y="68236"/>
                    <a:pt x="68495" y="67738"/>
                    <a:pt x="68795" y="67420"/>
                  </a:cubicBezTo>
                  <a:cubicBezTo>
                    <a:pt x="69057" y="67141"/>
                    <a:pt x="69458" y="67213"/>
                    <a:pt x="69752" y="66996"/>
                  </a:cubicBezTo>
                  <a:cubicBezTo>
                    <a:pt x="70422" y="66501"/>
                    <a:pt x="71028" y="65865"/>
                    <a:pt x="71666" y="65300"/>
                  </a:cubicBezTo>
                  <a:lnTo>
                    <a:pt x="72623" y="64452"/>
                  </a:lnTo>
                  <a:cubicBezTo>
                    <a:pt x="72836" y="63604"/>
                    <a:pt x="73345" y="62795"/>
                    <a:pt x="73261" y="61908"/>
                  </a:cubicBezTo>
                  <a:cubicBezTo>
                    <a:pt x="73151" y="60738"/>
                    <a:pt x="73115" y="58551"/>
                    <a:pt x="72623" y="57243"/>
                  </a:cubicBezTo>
                  <a:cubicBezTo>
                    <a:pt x="72452" y="56788"/>
                    <a:pt x="72240" y="56352"/>
                    <a:pt x="71985" y="55971"/>
                  </a:cubicBezTo>
                  <a:cubicBezTo>
                    <a:pt x="71386" y="55075"/>
                    <a:pt x="70822" y="54092"/>
                    <a:pt x="70071" y="53427"/>
                  </a:cubicBezTo>
                  <a:lnTo>
                    <a:pt x="68157" y="51731"/>
                  </a:lnTo>
                  <a:cubicBezTo>
                    <a:pt x="66694" y="48815"/>
                    <a:pt x="67608" y="49509"/>
                    <a:pt x="65923" y="48763"/>
                  </a:cubicBezTo>
                  <a:cubicBezTo>
                    <a:pt x="64095" y="45117"/>
                    <a:pt x="66530" y="49407"/>
                    <a:pt x="64328" y="47067"/>
                  </a:cubicBezTo>
                  <a:cubicBezTo>
                    <a:pt x="64029" y="46748"/>
                    <a:pt x="63961" y="46155"/>
                    <a:pt x="63690" y="45795"/>
                  </a:cubicBezTo>
                  <a:cubicBezTo>
                    <a:pt x="62932" y="44787"/>
                    <a:pt x="61767" y="44518"/>
                    <a:pt x="60819" y="44098"/>
                  </a:cubicBezTo>
                  <a:cubicBezTo>
                    <a:pt x="59446" y="43490"/>
                    <a:pt x="60188" y="43783"/>
                    <a:pt x="58586" y="43250"/>
                  </a:cubicBezTo>
                  <a:cubicBezTo>
                    <a:pt x="56778" y="43392"/>
                    <a:pt x="54967" y="43475"/>
                    <a:pt x="53162" y="43674"/>
                  </a:cubicBezTo>
                  <a:cubicBezTo>
                    <a:pt x="52256" y="43775"/>
                    <a:pt x="47185" y="44909"/>
                    <a:pt x="47101" y="44946"/>
                  </a:cubicBezTo>
                  <a:cubicBezTo>
                    <a:pt x="45271" y="45757"/>
                    <a:pt x="47051" y="45027"/>
                    <a:pt x="44548" y="45795"/>
                  </a:cubicBezTo>
                  <a:cubicBezTo>
                    <a:pt x="41944" y="46593"/>
                    <a:pt x="42367" y="46478"/>
                    <a:pt x="40082" y="47491"/>
                  </a:cubicBezTo>
                  <a:lnTo>
                    <a:pt x="39125" y="47915"/>
                  </a:lnTo>
                  <a:cubicBezTo>
                    <a:pt x="38806" y="48056"/>
                    <a:pt x="38448" y="48091"/>
                    <a:pt x="38168" y="48339"/>
                  </a:cubicBezTo>
                  <a:cubicBezTo>
                    <a:pt x="37530" y="48904"/>
                    <a:pt x="36981" y="49713"/>
                    <a:pt x="36254" y="50035"/>
                  </a:cubicBezTo>
                  <a:cubicBezTo>
                    <a:pt x="35934" y="50176"/>
                    <a:pt x="35590" y="50242"/>
                    <a:pt x="35296" y="50459"/>
                  </a:cubicBezTo>
                  <a:cubicBezTo>
                    <a:pt x="34626" y="50954"/>
                    <a:pt x="34020" y="51590"/>
                    <a:pt x="33382" y="52155"/>
                  </a:cubicBezTo>
                  <a:cubicBezTo>
                    <a:pt x="33063" y="52438"/>
                    <a:pt x="32696" y="52643"/>
                    <a:pt x="32425" y="53003"/>
                  </a:cubicBezTo>
                  <a:cubicBezTo>
                    <a:pt x="31197" y="54635"/>
                    <a:pt x="31843" y="53942"/>
                    <a:pt x="30511" y="55123"/>
                  </a:cubicBezTo>
                  <a:cubicBezTo>
                    <a:pt x="30298" y="55547"/>
                    <a:pt x="30144" y="56035"/>
                    <a:pt x="29873" y="56395"/>
                  </a:cubicBezTo>
                  <a:cubicBezTo>
                    <a:pt x="29602" y="56756"/>
                    <a:pt x="29168" y="56860"/>
                    <a:pt x="28916" y="57243"/>
                  </a:cubicBezTo>
                  <a:cubicBezTo>
                    <a:pt x="28411" y="58010"/>
                    <a:pt x="28182" y="59067"/>
                    <a:pt x="27640" y="59787"/>
                  </a:cubicBezTo>
                  <a:lnTo>
                    <a:pt x="26683" y="61060"/>
                  </a:lnTo>
                  <a:cubicBezTo>
                    <a:pt x="25924" y="64084"/>
                    <a:pt x="27000" y="60427"/>
                    <a:pt x="25406" y="63604"/>
                  </a:cubicBezTo>
                  <a:cubicBezTo>
                    <a:pt x="25220" y="63976"/>
                    <a:pt x="25251" y="64485"/>
                    <a:pt x="25087" y="64876"/>
                  </a:cubicBezTo>
                  <a:cubicBezTo>
                    <a:pt x="24715" y="65767"/>
                    <a:pt x="24237" y="66572"/>
                    <a:pt x="23811" y="67420"/>
                  </a:cubicBezTo>
                  <a:cubicBezTo>
                    <a:pt x="23599" y="67844"/>
                    <a:pt x="23294" y="68209"/>
                    <a:pt x="23173" y="68692"/>
                  </a:cubicBezTo>
                  <a:lnTo>
                    <a:pt x="22216" y="72508"/>
                  </a:lnTo>
                  <a:lnTo>
                    <a:pt x="21897" y="73780"/>
                  </a:lnTo>
                  <a:lnTo>
                    <a:pt x="21578" y="75053"/>
                  </a:lnTo>
                  <a:cubicBezTo>
                    <a:pt x="21838" y="76087"/>
                    <a:pt x="21917" y="76775"/>
                    <a:pt x="22535" y="77597"/>
                  </a:cubicBezTo>
                  <a:cubicBezTo>
                    <a:pt x="22806" y="77957"/>
                    <a:pt x="23173" y="78162"/>
                    <a:pt x="23492" y="78445"/>
                  </a:cubicBezTo>
                  <a:cubicBezTo>
                    <a:pt x="23705" y="78869"/>
                    <a:pt x="23859" y="79356"/>
                    <a:pt x="24130" y="79717"/>
                  </a:cubicBezTo>
                  <a:cubicBezTo>
                    <a:pt x="24401" y="80077"/>
                    <a:pt x="24848" y="80167"/>
                    <a:pt x="25087" y="80565"/>
                  </a:cubicBezTo>
                  <a:cubicBezTo>
                    <a:pt x="25297" y="80914"/>
                    <a:pt x="25256" y="81437"/>
                    <a:pt x="25406" y="81837"/>
                  </a:cubicBezTo>
                  <a:cubicBezTo>
                    <a:pt x="26643" y="85125"/>
                    <a:pt x="25562" y="81184"/>
                    <a:pt x="26364" y="84381"/>
                  </a:cubicBezTo>
                  <a:cubicBezTo>
                    <a:pt x="26257" y="84805"/>
                    <a:pt x="26255" y="85304"/>
                    <a:pt x="26044" y="85653"/>
                  </a:cubicBezTo>
                  <a:cubicBezTo>
                    <a:pt x="25805" y="86051"/>
                    <a:pt x="25466" y="86417"/>
                    <a:pt x="25087" y="86501"/>
                  </a:cubicBezTo>
                  <a:cubicBezTo>
                    <a:pt x="24559" y="86618"/>
                    <a:pt x="23507" y="85525"/>
                    <a:pt x="23173" y="85229"/>
                  </a:cubicBezTo>
                  <a:cubicBezTo>
                    <a:pt x="21711" y="82313"/>
                    <a:pt x="22625" y="83007"/>
                    <a:pt x="20940" y="82261"/>
                  </a:cubicBezTo>
                  <a:cubicBezTo>
                    <a:pt x="20621" y="82402"/>
                    <a:pt x="20245" y="82406"/>
                    <a:pt x="19983" y="82685"/>
                  </a:cubicBezTo>
                  <a:cubicBezTo>
                    <a:pt x="19683" y="83003"/>
                    <a:pt x="19501" y="83491"/>
                    <a:pt x="19345" y="83957"/>
                  </a:cubicBezTo>
                  <a:cubicBezTo>
                    <a:pt x="18756" y="85718"/>
                    <a:pt x="18661" y="86808"/>
                    <a:pt x="18388" y="88621"/>
                  </a:cubicBezTo>
                  <a:cubicBezTo>
                    <a:pt x="18227" y="93524"/>
                    <a:pt x="17746" y="98209"/>
                    <a:pt x="18388" y="103038"/>
                  </a:cubicBezTo>
                  <a:cubicBezTo>
                    <a:pt x="18837" y="106420"/>
                    <a:pt x="18830" y="104637"/>
                    <a:pt x="19664" y="106855"/>
                  </a:cubicBezTo>
                  <a:cubicBezTo>
                    <a:pt x="20434" y="108903"/>
                    <a:pt x="19327" y="107545"/>
                    <a:pt x="20940" y="108975"/>
                  </a:cubicBezTo>
                  <a:cubicBezTo>
                    <a:pt x="21567" y="110226"/>
                    <a:pt x="21614" y="110499"/>
                    <a:pt x="22535" y="111519"/>
                  </a:cubicBezTo>
                  <a:cubicBezTo>
                    <a:pt x="22830" y="111845"/>
                    <a:pt x="23173" y="112084"/>
                    <a:pt x="23492" y="112367"/>
                  </a:cubicBezTo>
                  <a:cubicBezTo>
                    <a:pt x="24981" y="115335"/>
                    <a:pt x="24130" y="114346"/>
                    <a:pt x="25725" y="115759"/>
                  </a:cubicBezTo>
                  <a:cubicBezTo>
                    <a:pt x="26484" y="118784"/>
                    <a:pt x="25408" y="115127"/>
                    <a:pt x="27002" y="118303"/>
                  </a:cubicBezTo>
                  <a:cubicBezTo>
                    <a:pt x="27188" y="118675"/>
                    <a:pt x="27214" y="119151"/>
                    <a:pt x="27321" y="119575"/>
                  </a:cubicBezTo>
                  <a:cubicBezTo>
                    <a:pt x="27002" y="119717"/>
                    <a:pt x="26700" y="120000"/>
                    <a:pt x="26364" y="120000"/>
                  </a:cubicBezTo>
                  <a:cubicBezTo>
                    <a:pt x="25401" y="120000"/>
                    <a:pt x="24426" y="119886"/>
                    <a:pt x="23492" y="119575"/>
                  </a:cubicBezTo>
                  <a:cubicBezTo>
                    <a:pt x="22813" y="119350"/>
                    <a:pt x="22037" y="117964"/>
                    <a:pt x="21578" y="117455"/>
                  </a:cubicBezTo>
                  <a:cubicBezTo>
                    <a:pt x="21283" y="117129"/>
                    <a:pt x="20940" y="116890"/>
                    <a:pt x="20621" y="116607"/>
                  </a:cubicBezTo>
                  <a:lnTo>
                    <a:pt x="19345" y="114063"/>
                  </a:lnTo>
                  <a:cubicBezTo>
                    <a:pt x="19132" y="113639"/>
                    <a:pt x="19026" y="113074"/>
                    <a:pt x="18707" y="112791"/>
                  </a:cubicBezTo>
                  <a:lnTo>
                    <a:pt x="17750" y="111943"/>
                  </a:lnTo>
                  <a:cubicBezTo>
                    <a:pt x="17348" y="110343"/>
                    <a:pt x="17252" y="109585"/>
                    <a:pt x="16155" y="108127"/>
                  </a:cubicBezTo>
                  <a:cubicBezTo>
                    <a:pt x="15835" y="107703"/>
                    <a:pt x="15486" y="107315"/>
                    <a:pt x="15197" y="106855"/>
                  </a:cubicBezTo>
                  <a:cubicBezTo>
                    <a:pt x="14055" y="105032"/>
                    <a:pt x="14960" y="106223"/>
                    <a:pt x="14240" y="104310"/>
                  </a:cubicBezTo>
                  <a:cubicBezTo>
                    <a:pt x="14069" y="103855"/>
                    <a:pt x="13815" y="103462"/>
                    <a:pt x="13602" y="103038"/>
                  </a:cubicBezTo>
                  <a:cubicBezTo>
                    <a:pt x="13687" y="101679"/>
                    <a:pt x="13914" y="96860"/>
                    <a:pt x="14240" y="94982"/>
                  </a:cubicBezTo>
                  <a:cubicBezTo>
                    <a:pt x="14392" y="94111"/>
                    <a:pt x="14666" y="93286"/>
                    <a:pt x="14878" y="92438"/>
                  </a:cubicBezTo>
                  <a:lnTo>
                    <a:pt x="15197" y="91166"/>
                  </a:lnTo>
                  <a:cubicBezTo>
                    <a:pt x="15304" y="90742"/>
                    <a:pt x="15435" y="90327"/>
                    <a:pt x="15516" y="89893"/>
                  </a:cubicBezTo>
                  <a:lnTo>
                    <a:pt x="15835" y="88197"/>
                  </a:lnTo>
                  <a:cubicBezTo>
                    <a:pt x="15729" y="87632"/>
                    <a:pt x="15950" y="86592"/>
                    <a:pt x="15516" y="86501"/>
                  </a:cubicBezTo>
                  <a:cubicBezTo>
                    <a:pt x="15419" y="86481"/>
                    <a:pt x="10543" y="86202"/>
                    <a:pt x="8817" y="87349"/>
                  </a:cubicBezTo>
                  <a:cubicBezTo>
                    <a:pt x="8474" y="87577"/>
                    <a:pt x="8179" y="87915"/>
                    <a:pt x="7860" y="88197"/>
                  </a:cubicBezTo>
                  <a:cubicBezTo>
                    <a:pt x="7222" y="89469"/>
                    <a:pt x="7328" y="89611"/>
                    <a:pt x="6265" y="90318"/>
                  </a:cubicBezTo>
                  <a:cubicBezTo>
                    <a:pt x="5964" y="90517"/>
                    <a:pt x="5601" y="90524"/>
                    <a:pt x="5307" y="90742"/>
                  </a:cubicBezTo>
                  <a:cubicBezTo>
                    <a:pt x="2016" y="93172"/>
                    <a:pt x="4602" y="91902"/>
                    <a:pt x="2436" y="92862"/>
                  </a:cubicBezTo>
                  <a:cubicBezTo>
                    <a:pt x="1904" y="92720"/>
                    <a:pt x="1312" y="92795"/>
                    <a:pt x="841" y="92438"/>
                  </a:cubicBezTo>
                  <a:cubicBezTo>
                    <a:pt x="0" y="91799"/>
                    <a:pt x="64" y="90382"/>
                    <a:pt x="522" y="89469"/>
                  </a:cubicBezTo>
                  <a:cubicBezTo>
                    <a:pt x="979" y="88558"/>
                    <a:pt x="1799" y="88621"/>
                    <a:pt x="2436" y="88197"/>
                  </a:cubicBezTo>
                  <a:cubicBezTo>
                    <a:pt x="3624" y="87408"/>
                    <a:pt x="3292" y="87249"/>
                    <a:pt x="4350" y="86077"/>
                  </a:cubicBezTo>
                  <a:cubicBezTo>
                    <a:pt x="5175" y="85164"/>
                    <a:pt x="5305" y="85230"/>
                    <a:pt x="6265" y="84805"/>
                  </a:cubicBezTo>
                  <a:cubicBezTo>
                    <a:pt x="6866" y="84006"/>
                    <a:pt x="7379" y="83157"/>
                    <a:pt x="8179" y="82685"/>
                  </a:cubicBezTo>
                  <a:cubicBezTo>
                    <a:pt x="8793" y="82322"/>
                    <a:pt x="9455" y="82120"/>
                    <a:pt x="10093" y="81837"/>
                  </a:cubicBezTo>
                  <a:cubicBezTo>
                    <a:pt x="10412" y="81696"/>
                    <a:pt x="10717" y="81476"/>
                    <a:pt x="11050" y="81413"/>
                  </a:cubicBezTo>
                  <a:lnTo>
                    <a:pt x="13283" y="80989"/>
                  </a:lnTo>
                  <a:cubicBezTo>
                    <a:pt x="13602" y="80848"/>
                    <a:pt x="13978" y="80844"/>
                    <a:pt x="14240" y="80565"/>
                  </a:cubicBezTo>
                  <a:cubicBezTo>
                    <a:pt x="14540" y="80247"/>
                    <a:pt x="14607" y="79653"/>
                    <a:pt x="14878" y="79293"/>
                  </a:cubicBezTo>
                  <a:cubicBezTo>
                    <a:pt x="15150" y="78932"/>
                    <a:pt x="15516" y="78727"/>
                    <a:pt x="15835" y="78445"/>
                  </a:cubicBezTo>
                  <a:cubicBezTo>
                    <a:pt x="16048" y="78021"/>
                    <a:pt x="16318" y="77638"/>
                    <a:pt x="16474" y="77173"/>
                  </a:cubicBezTo>
                  <a:cubicBezTo>
                    <a:pt x="16747" y="76356"/>
                    <a:pt x="16739" y="75372"/>
                    <a:pt x="17112" y="74628"/>
                  </a:cubicBezTo>
                  <a:lnTo>
                    <a:pt x="19664" y="69540"/>
                  </a:lnTo>
                  <a:lnTo>
                    <a:pt x="20302" y="68268"/>
                  </a:lnTo>
                  <a:cubicBezTo>
                    <a:pt x="20515" y="67844"/>
                    <a:pt x="20495" y="67632"/>
                    <a:pt x="20940" y="66996"/>
                  </a:cubicBezTo>
                  <a:cubicBezTo>
                    <a:pt x="21385" y="66360"/>
                    <a:pt x="22293" y="65300"/>
                    <a:pt x="22970" y="64452"/>
                  </a:cubicBezTo>
                  <a:lnTo>
                    <a:pt x="22970" y="61060"/>
                  </a:lnTo>
                  <a:lnTo>
                    <a:pt x="22970" y="61060"/>
                  </a:lnTo>
                  <a:cubicBezTo>
                    <a:pt x="23531" y="58821"/>
                    <a:pt x="23625" y="58463"/>
                    <a:pt x="25087" y="55547"/>
                  </a:cubicBezTo>
                  <a:lnTo>
                    <a:pt x="26683" y="55971"/>
                  </a:lnTo>
                  <a:cubicBezTo>
                    <a:pt x="26895" y="55547"/>
                    <a:pt x="27002" y="54982"/>
                    <a:pt x="27321" y="54699"/>
                  </a:cubicBezTo>
                  <a:lnTo>
                    <a:pt x="28278" y="53851"/>
                  </a:lnTo>
                  <a:cubicBezTo>
                    <a:pt x="28899" y="51375"/>
                    <a:pt x="28111" y="53649"/>
                    <a:pt x="29554" y="51731"/>
                  </a:cubicBezTo>
                  <a:cubicBezTo>
                    <a:pt x="31681" y="48904"/>
                    <a:pt x="28597" y="51872"/>
                    <a:pt x="31149" y="49611"/>
                  </a:cubicBezTo>
                  <a:cubicBezTo>
                    <a:pt x="31673" y="47522"/>
                    <a:pt x="31093" y="48966"/>
                    <a:pt x="32425" y="47491"/>
                  </a:cubicBezTo>
                  <a:cubicBezTo>
                    <a:pt x="32772" y="47107"/>
                    <a:pt x="33026" y="46587"/>
                    <a:pt x="33382" y="46219"/>
                  </a:cubicBezTo>
                  <a:cubicBezTo>
                    <a:pt x="33988" y="45593"/>
                    <a:pt x="34658" y="45088"/>
                    <a:pt x="35296" y="44522"/>
                  </a:cubicBezTo>
                  <a:lnTo>
                    <a:pt x="36254" y="43674"/>
                  </a:lnTo>
                  <a:cubicBezTo>
                    <a:pt x="36573" y="43392"/>
                    <a:pt x="36847" y="42988"/>
                    <a:pt x="37211" y="42826"/>
                  </a:cubicBezTo>
                  <a:cubicBezTo>
                    <a:pt x="37530" y="42685"/>
                    <a:pt x="37874" y="42619"/>
                    <a:pt x="38168" y="42402"/>
                  </a:cubicBezTo>
                  <a:cubicBezTo>
                    <a:pt x="38838" y="41907"/>
                    <a:pt x="39444" y="41272"/>
                    <a:pt x="40082" y="40706"/>
                  </a:cubicBezTo>
                  <a:cubicBezTo>
                    <a:pt x="40401" y="40424"/>
                    <a:pt x="40675" y="40019"/>
                    <a:pt x="41039" y="39858"/>
                  </a:cubicBezTo>
                  <a:lnTo>
                    <a:pt x="43910" y="38586"/>
                  </a:lnTo>
                  <a:lnTo>
                    <a:pt x="44867" y="38162"/>
                  </a:lnTo>
                  <a:cubicBezTo>
                    <a:pt x="45186" y="38021"/>
                    <a:pt x="45498" y="37846"/>
                    <a:pt x="45824" y="37738"/>
                  </a:cubicBezTo>
                  <a:cubicBezTo>
                    <a:pt x="46250" y="37597"/>
                    <a:pt x="46673" y="37440"/>
                    <a:pt x="47101" y="37314"/>
                  </a:cubicBezTo>
                  <a:cubicBezTo>
                    <a:pt x="47941" y="37066"/>
                    <a:pt x="49818" y="36597"/>
                    <a:pt x="50610" y="36466"/>
                  </a:cubicBezTo>
                  <a:cubicBezTo>
                    <a:pt x="51670" y="36290"/>
                    <a:pt x="52739" y="36208"/>
                    <a:pt x="53800" y="36042"/>
                  </a:cubicBezTo>
                  <a:cubicBezTo>
                    <a:pt x="59535" y="35145"/>
                    <a:pt x="51266" y="36071"/>
                    <a:pt x="60500" y="35194"/>
                  </a:cubicBezTo>
                  <a:cubicBezTo>
                    <a:pt x="61138" y="34911"/>
                    <a:pt x="62201" y="35194"/>
                    <a:pt x="62414" y="34346"/>
                  </a:cubicBezTo>
                  <a:lnTo>
                    <a:pt x="63052" y="31802"/>
                  </a:lnTo>
                  <a:cubicBezTo>
                    <a:pt x="62946" y="31236"/>
                    <a:pt x="62906" y="30641"/>
                    <a:pt x="62733" y="30106"/>
                  </a:cubicBezTo>
                  <a:cubicBezTo>
                    <a:pt x="62582" y="29637"/>
                    <a:pt x="62366" y="29194"/>
                    <a:pt x="62095" y="28833"/>
                  </a:cubicBezTo>
                  <a:cubicBezTo>
                    <a:pt x="61536" y="28090"/>
                    <a:pt x="60907" y="27837"/>
                    <a:pt x="60181" y="27561"/>
                  </a:cubicBezTo>
                  <a:cubicBezTo>
                    <a:pt x="59759" y="27401"/>
                    <a:pt x="59330" y="27279"/>
                    <a:pt x="58905" y="27137"/>
                  </a:cubicBezTo>
                  <a:cubicBezTo>
                    <a:pt x="58586" y="26855"/>
                    <a:pt x="58219" y="26650"/>
                    <a:pt x="57948" y="26289"/>
                  </a:cubicBezTo>
                  <a:cubicBezTo>
                    <a:pt x="57329" y="25467"/>
                    <a:pt x="57250" y="24780"/>
                    <a:pt x="56991" y="23745"/>
                  </a:cubicBezTo>
                  <a:cubicBezTo>
                    <a:pt x="57097" y="23321"/>
                    <a:pt x="57072" y="22789"/>
                    <a:pt x="57310" y="22473"/>
                  </a:cubicBezTo>
                  <a:cubicBezTo>
                    <a:pt x="57547" y="22157"/>
                    <a:pt x="57930" y="22049"/>
                    <a:pt x="58267" y="22049"/>
                  </a:cubicBezTo>
                  <a:cubicBezTo>
                    <a:pt x="59441" y="22049"/>
                    <a:pt x="60606" y="22332"/>
                    <a:pt x="61776" y="22473"/>
                  </a:cubicBezTo>
                  <a:cubicBezTo>
                    <a:pt x="62735" y="22898"/>
                    <a:pt x="62866" y="22832"/>
                    <a:pt x="63690" y="23745"/>
                  </a:cubicBezTo>
                  <a:cubicBezTo>
                    <a:pt x="65283" y="25510"/>
                    <a:pt x="63922" y="24696"/>
                    <a:pt x="65604" y="25441"/>
                  </a:cubicBezTo>
                  <a:cubicBezTo>
                    <a:pt x="65817" y="25865"/>
                    <a:pt x="65971" y="26353"/>
                    <a:pt x="66243" y="26713"/>
                  </a:cubicBezTo>
                  <a:cubicBezTo>
                    <a:pt x="66514" y="27074"/>
                    <a:pt x="66960" y="27163"/>
                    <a:pt x="67200" y="27561"/>
                  </a:cubicBezTo>
                  <a:cubicBezTo>
                    <a:pt x="67410" y="27910"/>
                    <a:pt x="67309" y="28484"/>
                    <a:pt x="67519" y="28833"/>
                  </a:cubicBezTo>
                  <a:cubicBezTo>
                    <a:pt x="68069" y="29749"/>
                    <a:pt x="68986" y="29851"/>
                    <a:pt x="69752" y="30106"/>
                  </a:cubicBezTo>
                  <a:cubicBezTo>
                    <a:pt x="70518" y="29851"/>
                    <a:pt x="71434" y="29749"/>
                    <a:pt x="71985" y="28833"/>
                  </a:cubicBezTo>
                  <a:cubicBezTo>
                    <a:pt x="72195" y="28484"/>
                    <a:pt x="72198" y="27985"/>
                    <a:pt x="72304" y="27561"/>
                  </a:cubicBezTo>
                  <a:cubicBezTo>
                    <a:pt x="72194" y="26392"/>
                    <a:pt x="72158" y="24204"/>
                    <a:pt x="71666" y="22897"/>
                  </a:cubicBezTo>
                  <a:cubicBezTo>
                    <a:pt x="71495" y="22441"/>
                    <a:pt x="71317" y="21961"/>
                    <a:pt x="71028" y="21625"/>
                  </a:cubicBezTo>
                  <a:cubicBezTo>
                    <a:pt x="70451" y="20954"/>
                    <a:pt x="69752" y="20494"/>
                    <a:pt x="69114" y="19929"/>
                  </a:cubicBezTo>
                  <a:lnTo>
                    <a:pt x="67200" y="18233"/>
                  </a:lnTo>
                  <a:lnTo>
                    <a:pt x="66243" y="17385"/>
                  </a:lnTo>
                  <a:cubicBezTo>
                    <a:pt x="64765" y="14439"/>
                    <a:pt x="65382" y="16229"/>
                    <a:pt x="65923" y="9752"/>
                  </a:cubicBezTo>
                  <a:cubicBezTo>
                    <a:pt x="65961" y="9308"/>
                    <a:pt x="66005" y="8796"/>
                    <a:pt x="66243" y="8480"/>
                  </a:cubicBezTo>
                  <a:cubicBezTo>
                    <a:pt x="66785" y="7759"/>
                    <a:pt x="68157" y="6784"/>
                    <a:pt x="68157" y="6784"/>
                  </a:cubicBezTo>
                  <a:cubicBezTo>
                    <a:pt x="68476" y="6925"/>
                    <a:pt x="68918" y="6844"/>
                    <a:pt x="69114" y="7208"/>
                  </a:cubicBezTo>
                  <a:cubicBezTo>
                    <a:pt x="69505" y="7935"/>
                    <a:pt x="69752" y="9752"/>
                    <a:pt x="69752" y="9752"/>
                  </a:cubicBezTo>
                  <a:cubicBezTo>
                    <a:pt x="69586" y="11073"/>
                    <a:pt x="69019" y="14013"/>
                    <a:pt x="69752" y="15265"/>
                  </a:cubicBezTo>
                  <a:cubicBezTo>
                    <a:pt x="70165" y="15970"/>
                    <a:pt x="71028" y="15830"/>
                    <a:pt x="71666" y="16113"/>
                  </a:cubicBezTo>
                  <a:lnTo>
                    <a:pt x="72623" y="16537"/>
                  </a:lnTo>
                  <a:cubicBezTo>
                    <a:pt x="73049" y="16395"/>
                    <a:pt x="73557" y="16477"/>
                    <a:pt x="73899" y="16113"/>
                  </a:cubicBezTo>
                  <a:cubicBezTo>
                    <a:pt x="74595" y="15372"/>
                    <a:pt x="73942" y="12689"/>
                    <a:pt x="73899" y="12296"/>
                  </a:cubicBezTo>
                  <a:cubicBezTo>
                    <a:pt x="73778" y="11168"/>
                    <a:pt x="73734" y="10025"/>
                    <a:pt x="73580" y="8904"/>
                  </a:cubicBezTo>
                  <a:cubicBezTo>
                    <a:pt x="73520" y="8464"/>
                    <a:pt x="73499" y="7948"/>
                    <a:pt x="73261" y="7632"/>
                  </a:cubicBezTo>
                  <a:cubicBezTo>
                    <a:pt x="72719" y="6911"/>
                    <a:pt x="71985" y="6501"/>
                    <a:pt x="71347" y="5936"/>
                  </a:cubicBezTo>
                  <a:lnTo>
                    <a:pt x="70390" y="5088"/>
                  </a:lnTo>
                  <a:cubicBezTo>
                    <a:pt x="70177" y="4664"/>
                    <a:pt x="69908" y="4281"/>
                    <a:pt x="69752" y="3816"/>
                  </a:cubicBezTo>
                  <a:cubicBezTo>
                    <a:pt x="69479" y="2999"/>
                    <a:pt x="69114" y="1272"/>
                    <a:pt x="69114" y="1272"/>
                  </a:cubicBezTo>
                  <a:lnTo>
                    <a:pt x="71028" y="424"/>
                  </a:lnTo>
                  <a:lnTo>
                    <a:pt x="71985" y="0"/>
                  </a:lnTo>
                  <a:cubicBezTo>
                    <a:pt x="72961" y="324"/>
                    <a:pt x="73484" y="295"/>
                    <a:pt x="74218" y="1272"/>
                  </a:cubicBezTo>
                  <a:cubicBezTo>
                    <a:pt x="76345" y="4098"/>
                    <a:pt x="73261" y="1130"/>
                    <a:pt x="75813" y="3392"/>
                  </a:cubicBezTo>
                  <a:lnTo>
                    <a:pt x="76771" y="7208"/>
                  </a:lnTo>
                  <a:lnTo>
                    <a:pt x="77090" y="8480"/>
                  </a:lnTo>
                  <a:cubicBezTo>
                    <a:pt x="77196" y="14134"/>
                    <a:pt x="76995" y="19812"/>
                    <a:pt x="77409" y="25441"/>
                  </a:cubicBezTo>
                  <a:cubicBezTo>
                    <a:pt x="77441" y="25886"/>
                    <a:pt x="78029" y="25865"/>
                    <a:pt x="78366" y="25865"/>
                  </a:cubicBezTo>
                  <a:cubicBezTo>
                    <a:pt x="78804" y="25865"/>
                    <a:pt x="79220" y="25601"/>
                    <a:pt x="79642" y="25441"/>
                  </a:cubicBezTo>
                  <a:cubicBezTo>
                    <a:pt x="79965" y="25318"/>
                    <a:pt x="80280" y="25159"/>
                    <a:pt x="80599" y="25017"/>
                  </a:cubicBezTo>
                  <a:cubicBezTo>
                    <a:pt x="80812" y="24593"/>
                    <a:pt x="81081" y="24211"/>
                    <a:pt x="81237" y="23745"/>
                  </a:cubicBezTo>
                  <a:cubicBezTo>
                    <a:pt x="81510" y="22928"/>
                    <a:pt x="81875" y="21201"/>
                    <a:pt x="81875" y="21201"/>
                  </a:cubicBezTo>
                  <a:cubicBezTo>
                    <a:pt x="82088" y="18515"/>
                    <a:pt x="81386" y="15391"/>
                    <a:pt x="82513" y="13144"/>
                  </a:cubicBezTo>
                  <a:lnTo>
                    <a:pt x="83789" y="10600"/>
                  </a:lnTo>
                  <a:cubicBezTo>
                    <a:pt x="86661" y="11872"/>
                    <a:pt x="85172" y="10459"/>
                    <a:pt x="86022" y="12720"/>
                  </a:cubicBezTo>
                  <a:cubicBezTo>
                    <a:pt x="86194" y="13176"/>
                    <a:pt x="86448" y="13568"/>
                    <a:pt x="86661" y="13992"/>
                  </a:cubicBezTo>
                  <a:cubicBezTo>
                    <a:pt x="86554" y="14982"/>
                    <a:pt x="86558" y="16003"/>
                    <a:pt x="86342" y="16961"/>
                  </a:cubicBezTo>
                  <a:cubicBezTo>
                    <a:pt x="86231" y="17449"/>
                    <a:pt x="85875" y="17777"/>
                    <a:pt x="85703" y="18233"/>
                  </a:cubicBezTo>
                  <a:cubicBezTo>
                    <a:pt x="85553" y="18632"/>
                    <a:pt x="85491" y="19081"/>
                    <a:pt x="85384" y="19505"/>
                  </a:cubicBezTo>
                  <a:cubicBezTo>
                    <a:pt x="87715" y="20537"/>
                    <a:pt x="86646" y="20570"/>
                    <a:pt x="88575" y="19929"/>
                  </a:cubicBezTo>
                  <a:cubicBezTo>
                    <a:pt x="89106" y="20070"/>
                    <a:pt x="89719" y="19953"/>
                    <a:pt x="90170" y="20353"/>
                  </a:cubicBezTo>
                  <a:cubicBezTo>
                    <a:pt x="90610" y="20743"/>
                    <a:pt x="90581" y="22507"/>
                    <a:pt x="90170" y="22897"/>
                  </a:cubicBezTo>
                  <a:lnTo>
                    <a:pt x="87299" y="24169"/>
                  </a:lnTo>
                  <a:lnTo>
                    <a:pt x="86342" y="24593"/>
                  </a:lnTo>
                  <a:cubicBezTo>
                    <a:pt x="86554" y="25017"/>
                    <a:pt x="86680" y="25547"/>
                    <a:pt x="86980" y="25865"/>
                  </a:cubicBezTo>
                  <a:cubicBezTo>
                    <a:pt x="87242" y="26144"/>
                    <a:pt x="87636" y="26089"/>
                    <a:pt x="87937" y="26289"/>
                  </a:cubicBezTo>
                  <a:cubicBezTo>
                    <a:pt x="88280" y="26517"/>
                    <a:pt x="88551" y="26909"/>
                    <a:pt x="88894" y="27137"/>
                  </a:cubicBezTo>
                  <a:cubicBezTo>
                    <a:pt x="89599" y="27606"/>
                    <a:pt x="88681" y="27915"/>
                    <a:pt x="89213" y="27985"/>
                  </a:cubicBezTo>
                  <a:close/>
                </a:path>
              </a:pathLst>
            </a:custGeom>
            <a:solidFill>
              <a:srgbClr val="C2D59B"/>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40"/>
            <p:cNvSpPr/>
            <p:nvPr/>
          </p:nvSpPr>
          <p:spPr>
            <a:xfrm rot="-832766">
              <a:off x="3451190" y="2344922"/>
              <a:ext cx="381970" cy="323805"/>
            </a:xfrm>
            <a:custGeom>
              <a:rect b="b" l="l" r="r" t="t"/>
              <a:pathLst>
                <a:path extrusionOk="0" h="120000" w="120000">
                  <a:moveTo>
                    <a:pt x="93913" y="15371"/>
                  </a:moveTo>
                  <a:cubicBezTo>
                    <a:pt x="79999" y="16397"/>
                    <a:pt x="59233" y="0"/>
                    <a:pt x="23478" y="24603"/>
                  </a:cubicBezTo>
                  <a:cubicBezTo>
                    <a:pt x="20770" y="26467"/>
                    <a:pt x="18260" y="28706"/>
                    <a:pt x="15652" y="30758"/>
                  </a:cubicBezTo>
                  <a:cubicBezTo>
                    <a:pt x="13913" y="34861"/>
                    <a:pt x="12364" y="39084"/>
                    <a:pt x="10434" y="43067"/>
                  </a:cubicBezTo>
                  <a:cubicBezTo>
                    <a:pt x="8879" y="46278"/>
                    <a:pt x="6490" y="48919"/>
                    <a:pt x="5217" y="52299"/>
                  </a:cubicBezTo>
                  <a:cubicBezTo>
                    <a:pt x="2983" y="58227"/>
                    <a:pt x="0" y="70763"/>
                    <a:pt x="0" y="70763"/>
                  </a:cubicBezTo>
                  <a:cubicBezTo>
                    <a:pt x="869" y="77943"/>
                    <a:pt x="841" y="85356"/>
                    <a:pt x="2608" y="92304"/>
                  </a:cubicBezTo>
                  <a:cubicBezTo>
                    <a:pt x="4587" y="100085"/>
                    <a:pt x="10194" y="104012"/>
                    <a:pt x="15652" y="107690"/>
                  </a:cubicBezTo>
                  <a:cubicBezTo>
                    <a:pt x="19028" y="109966"/>
                    <a:pt x="22512" y="112038"/>
                    <a:pt x="26086" y="113845"/>
                  </a:cubicBezTo>
                  <a:cubicBezTo>
                    <a:pt x="31326" y="116494"/>
                    <a:pt x="39052" y="118438"/>
                    <a:pt x="44347" y="120000"/>
                  </a:cubicBezTo>
                  <a:cubicBezTo>
                    <a:pt x="57391" y="118974"/>
                    <a:pt x="70485" y="118625"/>
                    <a:pt x="83478" y="116922"/>
                  </a:cubicBezTo>
                  <a:cubicBezTo>
                    <a:pt x="86211" y="116564"/>
                    <a:pt x="89157" y="115871"/>
                    <a:pt x="91304" y="113845"/>
                  </a:cubicBezTo>
                  <a:cubicBezTo>
                    <a:pt x="93752" y="111535"/>
                    <a:pt x="94304" y="107228"/>
                    <a:pt x="96521" y="104613"/>
                  </a:cubicBezTo>
                  <a:cubicBezTo>
                    <a:pt x="98738" y="101998"/>
                    <a:pt x="101939" y="100826"/>
                    <a:pt x="104347" y="98458"/>
                  </a:cubicBezTo>
                  <a:cubicBezTo>
                    <a:pt x="109292" y="93597"/>
                    <a:pt x="114459" y="86911"/>
                    <a:pt x="117391" y="79995"/>
                  </a:cubicBezTo>
                  <a:cubicBezTo>
                    <a:pt x="118621" y="77093"/>
                    <a:pt x="119130" y="73840"/>
                    <a:pt x="119999" y="70763"/>
                  </a:cubicBezTo>
                  <a:cubicBezTo>
                    <a:pt x="119130" y="58454"/>
                    <a:pt x="118775" y="46079"/>
                    <a:pt x="117391" y="33835"/>
                  </a:cubicBezTo>
                  <a:cubicBezTo>
                    <a:pt x="117027" y="30620"/>
                    <a:pt x="116500" y="27136"/>
                    <a:pt x="114782" y="24603"/>
                  </a:cubicBezTo>
                  <a:cubicBezTo>
                    <a:pt x="112824" y="21715"/>
                    <a:pt x="109838" y="19905"/>
                    <a:pt x="106956" y="18449"/>
                  </a:cubicBezTo>
                  <a:cubicBezTo>
                    <a:pt x="99885" y="14874"/>
                    <a:pt x="107826" y="14346"/>
                    <a:pt x="93913" y="15371"/>
                  </a:cubicBezTo>
                  <a:close/>
                </a:path>
              </a:pathLst>
            </a:custGeom>
            <a:solidFill>
              <a:srgbClr val="D6E3BC"/>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14" name="Google Shape;314;p40"/>
          <p:cNvSpPr/>
          <p:nvPr/>
        </p:nvSpPr>
        <p:spPr>
          <a:xfrm>
            <a:off x="2554506" y="1845272"/>
            <a:ext cx="410897" cy="324264"/>
          </a:xfrm>
          <a:prstGeom prst="rect">
            <a:avLst/>
          </a:prstGeom>
          <a:noFill/>
          <a:ln cap="flat" cmpd="sng" w="38100">
            <a:solidFill>
              <a:srgbClr val="FFFF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15" name="Google Shape;315;p40"/>
          <p:cNvCxnSpPr/>
          <p:nvPr/>
        </p:nvCxnSpPr>
        <p:spPr>
          <a:xfrm rot="10800000">
            <a:off x="2965403" y="1845272"/>
            <a:ext cx="2612274" cy="264580"/>
          </a:xfrm>
          <a:prstGeom prst="straightConnector1">
            <a:avLst/>
          </a:prstGeom>
          <a:noFill/>
          <a:ln cap="flat" cmpd="sng" w="38100">
            <a:solidFill>
              <a:srgbClr val="FFFFFF"/>
            </a:solidFill>
            <a:prstDash val="solid"/>
            <a:round/>
            <a:headEnd len="sm" w="sm" type="none"/>
            <a:tailEnd len="sm" w="sm" type="none"/>
          </a:ln>
          <a:effectLst>
            <a:outerShdw blurRad="40000" rotWithShape="0" dir="5400000" dist="20000">
              <a:srgbClr val="000000">
                <a:alpha val="37647"/>
              </a:srgbClr>
            </a:outerShdw>
          </a:effectLst>
        </p:spPr>
      </p:cxnSp>
      <p:cxnSp>
        <p:nvCxnSpPr>
          <p:cNvPr id="316" name="Google Shape;316;p40"/>
          <p:cNvCxnSpPr/>
          <p:nvPr/>
        </p:nvCxnSpPr>
        <p:spPr>
          <a:xfrm rot="10800000">
            <a:off x="2965403" y="2315283"/>
            <a:ext cx="2612274" cy="2950745"/>
          </a:xfrm>
          <a:prstGeom prst="straightConnector1">
            <a:avLst/>
          </a:prstGeom>
          <a:noFill/>
          <a:ln cap="flat" cmpd="sng" w="38100">
            <a:solidFill>
              <a:srgbClr val="FFFFFF"/>
            </a:solidFill>
            <a:prstDash val="solid"/>
            <a:round/>
            <a:headEnd len="sm" w="sm" type="none"/>
            <a:tailEnd len="sm" w="sm" type="none"/>
          </a:ln>
          <a:effectLst>
            <a:outerShdw blurRad="40000" rotWithShape="0" dir="5400000" dist="20000">
              <a:srgbClr val="000000">
                <a:alpha val="37647"/>
              </a:srgbClr>
            </a:outerShdw>
          </a:effectLst>
        </p:spPr>
      </p:cxnSp>
      <p:pic>
        <p:nvPicPr>
          <p:cNvPr id="317" name="Google Shape;317;p40"/>
          <p:cNvPicPr preferRelativeResize="0"/>
          <p:nvPr/>
        </p:nvPicPr>
        <p:blipFill rotWithShape="1">
          <a:blip r:embed="rId3">
            <a:alphaModFix/>
          </a:blip>
          <a:srcRect b="0" l="0" r="0" t="0"/>
          <a:stretch/>
        </p:blipFill>
        <p:spPr>
          <a:xfrm>
            <a:off x="5577677" y="2255599"/>
            <a:ext cx="2802392" cy="3010429"/>
          </a:xfrm>
          <a:prstGeom prst="rect">
            <a:avLst/>
          </a:prstGeom>
          <a:noFill/>
          <a:ln>
            <a:noFill/>
          </a:ln>
        </p:spPr>
      </p:pic>
      <p:sp>
        <p:nvSpPr>
          <p:cNvPr id="318" name="Google Shape;318;p40"/>
          <p:cNvSpPr txBox="1"/>
          <p:nvPr/>
        </p:nvSpPr>
        <p:spPr>
          <a:xfrm>
            <a:off x="5690680" y="2198865"/>
            <a:ext cx="1044978" cy="646331"/>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FF"/>
                </a:solidFill>
                <a:latin typeface="Calibri"/>
                <a:ea typeface="Calibri"/>
                <a:cs typeface="Calibri"/>
                <a:sym typeface="Calibri"/>
              </a:rPr>
              <a:t>Blue light</a:t>
            </a:r>
            <a:endParaRPr b="1" sz="1800">
              <a:solidFill>
                <a:srgbClr val="0000FF"/>
              </a:solidFill>
              <a:latin typeface="Calibri"/>
              <a:ea typeface="Calibri"/>
              <a:cs typeface="Calibri"/>
              <a:sym typeface="Calibri"/>
            </a:endParaRPr>
          </a:p>
        </p:txBody>
      </p:sp>
      <p:sp>
        <p:nvSpPr>
          <p:cNvPr id="319" name="Google Shape;319;p40"/>
          <p:cNvSpPr txBox="1"/>
          <p:nvPr/>
        </p:nvSpPr>
        <p:spPr>
          <a:xfrm>
            <a:off x="5752559" y="5754991"/>
            <a:ext cx="250260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Neuron activated!</a:t>
            </a:r>
            <a:endParaRPr b="1" sz="2400">
              <a:solidFill>
                <a:schemeClr val="dk1"/>
              </a:solidFill>
              <a:latin typeface="Calibri"/>
              <a:ea typeface="Calibri"/>
              <a:cs typeface="Calibri"/>
              <a:sym typeface="Calibri"/>
            </a:endParaRPr>
          </a:p>
        </p:txBody>
      </p:sp>
      <p:sp>
        <p:nvSpPr>
          <p:cNvPr id="320" name="Google Shape;320;p40"/>
          <p:cNvSpPr txBox="1"/>
          <p:nvPr/>
        </p:nvSpPr>
        <p:spPr>
          <a:xfrm>
            <a:off x="1073743" y="4977309"/>
            <a:ext cx="7511472"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p:txBody>
      </p:sp>
      <p:sp>
        <p:nvSpPr>
          <p:cNvPr id="321" name="Google Shape;321;p40"/>
          <p:cNvSpPr/>
          <p:nvPr/>
        </p:nvSpPr>
        <p:spPr>
          <a:xfrm>
            <a:off x="4156434" y="5656993"/>
            <a:ext cx="4572000"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Blue light causes channelrhodpsin- an ion channel--to open- causing sodium to rush into the cell, and then an action potential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2800" u="none" cap="none" strike="noStrike">
                <a:solidFill>
                  <a:schemeClr val="lt1"/>
                </a:solidFill>
                <a:latin typeface="Calibri"/>
                <a:ea typeface="Calibri"/>
                <a:cs typeface="Calibri"/>
                <a:sym typeface="Calibri"/>
              </a:rPr>
              <a:t>Genetic engineering allows researchers to put channelrhodopsin in specific neurons of an animal</a:t>
            </a:r>
            <a:endParaRPr b="0" i="0" sz="2800" u="none" cap="none" strike="noStrike">
              <a:solidFill>
                <a:schemeClr val="lt1"/>
              </a:solidFill>
              <a:latin typeface="Calibri"/>
              <a:ea typeface="Calibri"/>
              <a:cs typeface="Calibri"/>
              <a:sym typeface="Calibri"/>
            </a:endParaRPr>
          </a:p>
        </p:txBody>
      </p:sp>
      <p:pic>
        <p:nvPicPr>
          <p:cNvPr id="328" name="Google Shape;328;p41"/>
          <p:cNvPicPr preferRelativeResize="0"/>
          <p:nvPr/>
        </p:nvPicPr>
        <p:blipFill rotWithShape="1">
          <a:blip r:embed="rId3">
            <a:alphaModFix/>
          </a:blip>
          <a:srcRect b="0" l="0" r="0" t="0"/>
          <a:stretch/>
        </p:blipFill>
        <p:spPr>
          <a:xfrm>
            <a:off x="1716814" y="1843824"/>
            <a:ext cx="4358594" cy="435859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grpSp>
        <p:nvGrpSpPr>
          <p:cNvPr id="334" name="Google Shape;334;p42"/>
          <p:cNvGrpSpPr/>
          <p:nvPr/>
        </p:nvGrpSpPr>
        <p:grpSpPr>
          <a:xfrm>
            <a:off x="3954862" y="1464501"/>
            <a:ext cx="3861538" cy="3254482"/>
            <a:chOff x="1232909" y="1443936"/>
            <a:chExt cx="3861538" cy="3254482"/>
          </a:xfrm>
        </p:grpSpPr>
        <p:sp>
          <p:nvSpPr>
            <p:cNvPr id="335" name="Google Shape;335;p42"/>
            <p:cNvSpPr/>
            <p:nvPr/>
          </p:nvSpPr>
          <p:spPr>
            <a:xfrm rot="-832766">
              <a:off x="1486621" y="1809387"/>
              <a:ext cx="3354114" cy="2523580"/>
            </a:xfrm>
            <a:custGeom>
              <a:rect b="b" l="l" r="r" t="t"/>
              <a:pathLst>
                <a:path extrusionOk="0" h="120000" w="120000">
                  <a:moveTo>
                    <a:pt x="89213" y="27985"/>
                  </a:moveTo>
                  <a:cubicBezTo>
                    <a:pt x="89745" y="28056"/>
                    <a:pt x="91140" y="27812"/>
                    <a:pt x="92084" y="27561"/>
                  </a:cubicBezTo>
                  <a:cubicBezTo>
                    <a:pt x="92744" y="27386"/>
                    <a:pt x="93998" y="26713"/>
                    <a:pt x="93998" y="26713"/>
                  </a:cubicBezTo>
                  <a:cubicBezTo>
                    <a:pt x="95062" y="24593"/>
                    <a:pt x="94317" y="25724"/>
                    <a:pt x="96551" y="23745"/>
                  </a:cubicBezTo>
                  <a:lnTo>
                    <a:pt x="97508" y="22897"/>
                  </a:lnTo>
                  <a:cubicBezTo>
                    <a:pt x="97614" y="22473"/>
                    <a:pt x="97734" y="22055"/>
                    <a:pt x="97827" y="21625"/>
                  </a:cubicBezTo>
                  <a:cubicBezTo>
                    <a:pt x="98628" y="17898"/>
                    <a:pt x="97700" y="21707"/>
                    <a:pt x="98465" y="18657"/>
                  </a:cubicBezTo>
                  <a:cubicBezTo>
                    <a:pt x="98571" y="16961"/>
                    <a:pt x="98662" y="15263"/>
                    <a:pt x="98784" y="13568"/>
                  </a:cubicBezTo>
                  <a:cubicBezTo>
                    <a:pt x="98986" y="10749"/>
                    <a:pt x="98945" y="10276"/>
                    <a:pt x="99422" y="8056"/>
                  </a:cubicBezTo>
                  <a:cubicBezTo>
                    <a:pt x="99514" y="7626"/>
                    <a:pt x="99590" y="7184"/>
                    <a:pt x="99741" y="6784"/>
                  </a:cubicBezTo>
                  <a:cubicBezTo>
                    <a:pt x="99912" y="6328"/>
                    <a:pt x="100166" y="5936"/>
                    <a:pt x="100379" y="5512"/>
                  </a:cubicBezTo>
                  <a:cubicBezTo>
                    <a:pt x="100804" y="5653"/>
                    <a:pt x="101290" y="5613"/>
                    <a:pt x="101655" y="5936"/>
                  </a:cubicBezTo>
                  <a:cubicBezTo>
                    <a:pt x="101974" y="6219"/>
                    <a:pt x="102241" y="6703"/>
                    <a:pt x="102293" y="7208"/>
                  </a:cubicBezTo>
                  <a:cubicBezTo>
                    <a:pt x="102566" y="9873"/>
                    <a:pt x="102215" y="12628"/>
                    <a:pt x="102612" y="15265"/>
                  </a:cubicBezTo>
                  <a:cubicBezTo>
                    <a:pt x="102678" y="15703"/>
                    <a:pt x="103250" y="15547"/>
                    <a:pt x="103569" y="15689"/>
                  </a:cubicBezTo>
                  <a:cubicBezTo>
                    <a:pt x="104207" y="15406"/>
                    <a:pt x="105110" y="15584"/>
                    <a:pt x="105483" y="14840"/>
                  </a:cubicBezTo>
                  <a:lnTo>
                    <a:pt x="106760" y="12296"/>
                  </a:lnTo>
                  <a:cubicBezTo>
                    <a:pt x="106690" y="11557"/>
                    <a:pt x="106597" y="8771"/>
                    <a:pt x="106121" y="7632"/>
                  </a:cubicBezTo>
                  <a:cubicBezTo>
                    <a:pt x="105749" y="6741"/>
                    <a:pt x="104845" y="5088"/>
                    <a:pt x="104845" y="5088"/>
                  </a:cubicBezTo>
                  <a:cubicBezTo>
                    <a:pt x="104625" y="3622"/>
                    <a:pt x="104215" y="2313"/>
                    <a:pt x="104845" y="848"/>
                  </a:cubicBezTo>
                  <a:cubicBezTo>
                    <a:pt x="105036" y="405"/>
                    <a:pt x="105483" y="282"/>
                    <a:pt x="105802" y="0"/>
                  </a:cubicBezTo>
                  <a:cubicBezTo>
                    <a:pt x="106334" y="141"/>
                    <a:pt x="106946" y="24"/>
                    <a:pt x="107398" y="424"/>
                  </a:cubicBezTo>
                  <a:cubicBezTo>
                    <a:pt x="107677" y="671"/>
                    <a:pt x="107628" y="1264"/>
                    <a:pt x="107717" y="1696"/>
                  </a:cubicBezTo>
                  <a:cubicBezTo>
                    <a:pt x="107815" y="2174"/>
                    <a:pt x="108617" y="6882"/>
                    <a:pt x="108993" y="7632"/>
                  </a:cubicBezTo>
                  <a:cubicBezTo>
                    <a:pt x="109205" y="8056"/>
                    <a:pt x="109475" y="8438"/>
                    <a:pt x="109631" y="8904"/>
                  </a:cubicBezTo>
                  <a:cubicBezTo>
                    <a:pt x="109904" y="9721"/>
                    <a:pt x="110269" y="11448"/>
                    <a:pt x="110269" y="11448"/>
                  </a:cubicBezTo>
                  <a:cubicBezTo>
                    <a:pt x="110248" y="11559"/>
                    <a:pt x="109797" y="14140"/>
                    <a:pt x="109631" y="14416"/>
                  </a:cubicBezTo>
                  <a:cubicBezTo>
                    <a:pt x="109391" y="14814"/>
                    <a:pt x="108968" y="14938"/>
                    <a:pt x="108674" y="15265"/>
                  </a:cubicBezTo>
                  <a:cubicBezTo>
                    <a:pt x="105275" y="19029"/>
                    <a:pt x="109787" y="14725"/>
                    <a:pt x="106760" y="16961"/>
                  </a:cubicBezTo>
                  <a:cubicBezTo>
                    <a:pt x="106089" y="17456"/>
                    <a:pt x="104845" y="18657"/>
                    <a:pt x="104845" y="18657"/>
                  </a:cubicBezTo>
                  <a:cubicBezTo>
                    <a:pt x="104209" y="19925"/>
                    <a:pt x="102878" y="21219"/>
                    <a:pt x="103888" y="22897"/>
                  </a:cubicBezTo>
                  <a:cubicBezTo>
                    <a:pt x="104098" y="23246"/>
                    <a:pt x="104545" y="23121"/>
                    <a:pt x="104845" y="23321"/>
                  </a:cubicBezTo>
                  <a:cubicBezTo>
                    <a:pt x="105188" y="23549"/>
                    <a:pt x="105483" y="23886"/>
                    <a:pt x="105802" y="24169"/>
                  </a:cubicBezTo>
                  <a:cubicBezTo>
                    <a:pt x="108116" y="23913"/>
                    <a:pt x="109946" y="23358"/>
                    <a:pt x="112183" y="24169"/>
                  </a:cubicBezTo>
                  <a:cubicBezTo>
                    <a:pt x="112553" y="24303"/>
                    <a:pt x="112821" y="24734"/>
                    <a:pt x="113140" y="25017"/>
                  </a:cubicBezTo>
                  <a:cubicBezTo>
                    <a:pt x="113034" y="25724"/>
                    <a:pt x="113205" y="26628"/>
                    <a:pt x="112821" y="27137"/>
                  </a:cubicBezTo>
                  <a:cubicBezTo>
                    <a:pt x="112346" y="27769"/>
                    <a:pt x="110907" y="27985"/>
                    <a:pt x="110907" y="27985"/>
                  </a:cubicBezTo>
                  <a:cubicBezTo>
                    <a:pt x="108177" y="27813"/>
                    <a:pt x="103732" y="27121"/>
                    <a:pt x="100698" y="27985"/>
                  </a:cubicBezTo>
                  <a:cubicBezTo>
                    <a:pt x="100323" y="28092"/>
                    <a:pt x="100060" y="28551"/>
                    <a:pt x="99741" y="28833"/>
                  </a:cubicBezTo>
                  <a:cubicBezTo>
                    <a:pt x="98571" y="31166"/>
                    <a:pt x="99741" y="29187"/>
                    <a:pt x="98146" y="30954"/>
                  </a:cubicBezTo>
                  <a:cubicBezTo>
                    <a:pt x="95689" y="33674"/>
                    <a:pt x="98608" y="30968"/>
                    <a:pt x="96232" y="33074"/>
                  </a:cubicBezTo>
                  <a:cubicBezTo>
                    <a:pt x="96338" y="34063"/>
                    <a:pt x="96403" y="35062"/>
                    <a:pt x="96551" y="36042"/>
                  </a:cubicBezTo>
                  <a:cubicBezTo>
                    <a:pt x="96616" y="36480"/>
                    <a:pt x="96632" y="36998"/>
                    <a:pt x="96870" y="37314"/>
                  </a:cubicBezTo>
                  <a:cubicBezTo>
                    <a:pt x="97967" y="38772"/>
                    <a:pt x="98537" y="38901"/>
                    <a:pt x="99741" y="39434"/>
                  </a:cubicBezTo>
                  <a:cubicBezTo>
                    <a:pt x="100379" y="39293"/>
                    <a:pt x="101125" y="39503"/>
                    <a:pt x="101655" y="39010"/>
                  </a:cubicBezTo>
                  <a:cubicBezTo>
                    <a:pt x="102283" y="38426"/>
                    <a:pt x="102506" y="37314"/>
                    <a:pt x="102931" y="36466"/>
                  </a:cubicBezTo>
                  <a:cubicBezTo>
                    <a:pt x="103144" y="36042"/>
                    <a:pt x="103250" y="35477"/>
                    <a:pt x="103569" y="35194"/>
                  </a:cubicBezTo>
                  <a:cubicBezTo>
                    <a:pt x="103888" y="34911"/>
                    <a:pt x="104176" y="34553"/>
                    <a:pt x="104526" y="34346"/>
                  </a:cubicBezTo>
                  <a:cubicBezTo>
                    <a:pt x="105141" y="33983"/>
                    <a:pt x="106441" y="33498"/>
                    <a:pt x="106441" y="33498"/>
                  </a:cubicBezTo>
                  <a:cubicBezTo>
                    <a:pt x="106760" y="33639"/>
                    <a:pt x="107135" y="33643"/>
                    <a:pt x="107398" y="33922"/>
                  </a:cubicBezTo>
                  <a:cubicBezTo>
                    <a:pt x="107960" y="34520"/>
                    <a:pt x="108145" y="35628"/>
                    <a:pt x="108355" y="36466"/>
                  </a:cubicBezTo>
                  <a:cubicBezTo>
                    <a:pt x="108284" y="37222"/>
                    <a:pt x="108379" y="40315"/>
                    <a:pt x="107398" y="41130"/>
                  </a:cubicBezTo>
                  <a:cubicBezTo>
                    <a:pt x="106827" y="41604"/>
                    <a:pt x="106121" y="41696"/>
                    <a:pt x="105483" y="41978"/>
                  </a:cubicBezTo>
                  <a:cubicBezTo>
                    <a:pt x="105164" y="42120"/>
                    <a:pt x="104853" y="42294"/>
                    <a:pt x="104526" y="42402"/>
                  </a:cubicBezTo>
                  <a:cubicBezTo>
                    <a:pt x="103676" y="42685"/>
                    <a:pt x="102806" y="42882"/>
                    <a:pt x="101974" y="43250"/>
                  </a:cubicBezTo>
                  <a:cubicBezTo>
                    <a:pt x="101655" y="43392"/>
                    <a:pt x="101349" y="43606"/>
                    <a:pt x="101017" y="43674"/>
                  </a:cubicBezTo>
                  <a:cubicBezTo>
                    <a:pt x="99961" y="43890"/>
                    <a:pt x="98890" y="43957"/>
                    <a:pt x="97827" y="44098"/>
                  </a:cubicBezTo>
                  <a:cubicBezTo>
                    <a:pt x="97508" y="44240"/>
                    <a:pt x="97107" y="44206"/>
                    <a:pt x="96870" y="44522"/>
                  </a:cubicBezTo>
                  <a:cubicBezTo>
                    <a:pt x="96327" y="45243"/>
                    <a:pt x="95593" y="47067"/>
                    <a:pt x="95593" y="47067"/>
                  </a:cubicBezTo>
                  <a:cubicBezTo>
                    <a:pt x="95715" y="47873"/>
                    <a:pt x="95905" y="49590"/>
                    <a:pt x="96232" y="50459"/>
                  </a:cubicBezTo>
                  <a:cubicBezTo>
                    <a:pt x="96403" y="50915"/>
                    <a:pt x="96581" y="51395"/>
                    <a:pt x="96870" y="51731"/>
                  </a:cubicBezTo>
                  <a:cubicBezTo>
                    <a:pt x="97447" y="52402"/>
                    <a:pt x="98056" y="53105"/>
                    <a:pt x="98784" y="53427"/>
                  </a:cubicBezTo>
                  <a:lnTo>
                    <a:pt x="100698" y="54275"/>
                  </a:lnTo>
                  <a:lnTo>
                    <a:pt x="101655" y="54699"/>
                  </a:lnTo>
                  <a:cubicBezTo>
                    <a:pt x="104233" y="54128"/>
                    <a:pt x="102956" y="54547"/>
                    <a:pt x="105483" y="53427"/>
                  </a:cubicBezTo>
                  <a:lnTo>
                    <a:pt x="106441" y="53003"/>
                  </a:lnTo>
                  <a:cubicBezTo>
                    <a:pt x="107940" y="51010"/>
                    <a:pt x="107147" y="52230"/>
                    <a:pt x="108674" y="49187"/>
                  </a:cubicBezTo>
                  <a:cubicBezTo>
                    <a:pt x="108886" y="48763"/>
                    <a:pt x="109191" y="48398"/>
                    <a:pt x="109312" y="47915"/>
                  </a:cubicBezTo>
                  <a:lnTo>
                    <a:pt x="110269" y="44098"/>
                  </a:lnTo>
                  <a:cubicBezTo>
                    <a:pt x="110375" y="43674"/>
                    <a:pt x="110308" y="43074"/>
                    <a:pt x="110588" y="42826"/>
                  </a:cubicBezTo>
                  <a:cubicBezTo>
                    <a:pt x="114008" y="39796"/>
                    <a:pt x="108817" y="44515"/>
                    <a:pt x="112502" y="40706"/>
                  </a:cubicBezTo>
                  <a:cubicBezTo>
                    <a:pt x="114148" y="39005"/>
                    <a:pt x="113929" y="39226"/>
                    <a:pt x="115373" y="38586"/>
                  </a:cubicBezTo>
                  <a:cubicBezTo>
                    <a:pt x="116543" y="38727"/>
                    <a:pt x="117760" y="38551"/>
                    <a:pt x="118883" y="39010"/>
                  </a:cubicBezTo>
                  <a:cubicBezTo>
                    <a:pt x="119925" y="39436"/>
                    <a:pt x="119449" y="41827"/>
                    <a:pt x="119202" y="42402"/>
                  </a:cubicBezTo>
                  <a:cubicBezTo>
                    <a:pt x="118952" y="42985"/>
                    <a:pt x="117743" y="43540"/>
                    <a:pt x="117288" y="43674"/>
                  </a:cubicBezTo>
                  <a:cubicBezTo>
                    <a:pt x="116405" y="43935"/>
                    <a:pt x="115278" y="43950"/>
                    <a:pt x="114416" y="44522"/>
                  </a:cubicBezTo>
                  <a:cubicBezTo>
                    <a:pt x="114073" y="44750"/>
                    <a:pt x="113778" y="45088"/>
                    <a:pt x="113459" y="45371"/>
                  </a:cubicBezTo>
                  <a:cubicBezTo>
                    <a:pt x="113247" y="45795"/>
                    <a:pt x="112869" y="46137"/>
                    <a:pt x="112821" y="46643"/>
                  </a:cubicBezTo>
                  <a:cubicBezTo>
                    <a:pt x="112754" y="47358"/>
                    <a:pt x="112839" y="48163"/>
                    <a:pt x="113140" y="48763"/>
                  </a:cubicBezTo>
                  <a:cubicBezTo>
                    <a:pt x="113327" y="49135"/>
                    <a:pt x="113763" y="49140"/>
                    <a:pt x="114097" y="49187"/>
                  </a:cubicBezTo>
                  <a:cubicBezTo>
                    <a:pt x="115793" y="49424"/>
                    <a:pt x="117500" y="49469"/>
                    <a:pt x="119202" y="49611"/>
                  </a:cubicBezTo>
                  <a:cubicBezTo>
                    <a:pt x="119414" y="50035"/>
                    <a:pt x="119786" y="50378"/>
                    <a:pt x="119840" y="50883"/>
                  </a:cubicBezTo>
                  <a:cubicBezTo>
                    <a:pt x="120000" y="52368"/>
                    <a:pt x="119507" y="52889"/>
                    <a:pt x="118564" y="53003"/>
                  </a:cubicBezTo>
                  <a:cubicBezTo>
                    <a:pt x="116549" y="53246"/>
                    <a:pt x="114523" y="53286"/>
                    <a:pt x="112502" y="53427"/>
                  </a:cubicBezTo>
                  <a:cubicBezTo>
                    <a:pt x="110639" y="54253"/>
                    <a:pt x="112350" y="53205"/>
                    <a:pt x="110907" y="55123"/>
                  </a:cubicBezTo>
                  <a:cubicBezTo>
                    <a:pt x="110636" y="55484"/>
                    <a:pt x="110244" y="55645"/>
                    <a:pt x="109950" y="55971"/>
                  </a:cubicBezTo>
                  <a:cubicBezTo>
                    <a:pt x="106951" y="59293"/>
                    <a:pt x="111917" y="54653"/>
                    <a:pt x="107079" y="58939"/>
                  </a:cubicBezTo>
                  <a:cubicBezTo>
                    <a:pt x="106760" y="59222"/>
                    <a:pt x="106485" y="59626"/>
                    <a:pt x="106121" y="59787"/>
                  </a:cubicBezTo>
                  <a:lnTo>
                    <a:pt x="104207" y="60636"/>
                  </a:lnTo>
                  <a:cubicBezTo>
                    <a:pt x="100028" y="60131"/>
                    <a:pt x="101812" y="60705"/>
                    <a:pt x="98784" y="59363"/>
                  </a:cubicBezTo>
                  <a:cubicBezTo>
                    <a:pt x="98465" y="59222"/>
                    <a:pt x="98106" y="59187"/>
                    <a:pt x="97827" y="58939"/>
                  </a:cubicBezTo>
                  <a:lnTo>
                    <a:pt x="94955" y="56395"/>
                  </a:lnTo>
                  <a:lnTo>
                    <a:pt x="93998" y="55547"/>
                  </a:lnTo>
                  <a:cubicBezTo>
                    <a:pt x="93679" y="55689"/>
                    <a:pt x="93251" y="55622"/>
                    <a:pt x="93041" y="55971"/>
                  </a:cubicBezTo>
                  <a:cubicBezTo>
                    <a:pt x="92767" y="56426"/>
                    <a:pt x="92722" y="57085"/>
                    <a:pt x="92722" y="57667"/>
                  </a:cubicBezTo>
                  <a:cubicBezTo>
                    <a:pt x="92722" y="58799"/>
                    <a:pt x="93158" y="59805"/>
                    <a:pt x="93679" y="60636"/>
                  </a:cubicBezTo>
                  <a:cubicBezTo>
                    <a:pt x="93968" y="61096"/>
                    <a:pt x="94290" y="61524"/>
                    <a:pt x="94636" y="61908"/>
                  </a:cubicBezTo>
                  <a:cubicBezTo>
                    <a:pt x="94931" y="62234"/>
                    <a:pt x="95274" y="62473"/>
                    <a:pt x="95593" y="62756"/>
                  </a:cubicBezTo>
                  <a:cubicBezTo>
                    <a:pt x="97295" y="66148"/>
                    <a:pt x="95062" y="62049"/>
                    <a:pt x="97189" y="64876"/>
                  </a:cubicBezTo>
                  <a:cubicBezTo>
                    <a:pt x="99315" y="67703"/>
                    <a:pt x="96232" y="64734"/>
                    <a:pt x="98784" y="66996"/>
                  </a:cubicBezTo>
                  <a:cubicBezTo>
                    <a:pt x="99291" y="68007"/>
                    <a:pt x="100117" y="70015"/>
                    <a:pt x="101017" y="70812"/>
                  </a:cubicBezTo>
                  <a:cubicBezTo>
                    <a:pt x="101297" y="71060"/>
                    <a:pt x="101640" y="71181"/>
                    <a:pt x="101974" y="71236"/>
                  </a:cubicBezTo>
                  <a:cubicBezTo>
                    <a:pt x="103350" y="71465"/>
                    <a:pt x="104739" y="71519"/>
                    <a:pt x="106121" y="71660"/>
                  </a:cubicBezTo>
                  <a:cubicBezTo>
                    <a:pt x="106441" y="71943"/>
                    <a:pt x="106936" y="72035"/>
                    <a:pt x="107079" y="72508"/>
                  </a:cubicBezTo>
                  <a:cubicBezTo>
                    <a:pt x="107203" y="72923"/>
                    <a:pt x="106970" y="73431"/>
                    <a:pt x="106760" y="73780"/>
                  </a:cubicBezTo>
                  <a:cubicBezTo>
                    <a:pt x="106520" y="74178"/>
                    <a:pt x="106145" y="74401"/>
                    <a:pt x="105802" y="74628"/>
                  </a:cubicBezTo>
                  <a:cubicBezTo>
                    <a:pt x="105345" y="74933"/>
                    <a:pt x="103978" y="75341"/>
                    <a:pt x="103569" y="75477"/>
                  </a:cubicBezTo>
                  <a:cubicBezTo>
                    <a:pt x="102293" y="75335"/>
                    <a:pt x="100997" y="75386"/>
                    <a:pt x="99741" y="75053"/>
                  </a:cubicBezTo>
                  <a:cubicBezTo>
                    <a:pt x="98412" y="74699"/>
                    <a:pt x="98465" y="72508"/>
                    <a:pt x="97508" y="71660"/>
                  </a:cubicBezTo>
                  <a:lnTo>
                    <a:pt x="96551" y="70812"/>
                  </a:lnTo>
                  <a:cubicBezTo>
                    <a:pt x="94849" y="67420"/>
                    <a:pt x="97082" y="71519"/>
                    <a:pt x="94955" y="68692"/>
                  </a:cubicBezTo>
                  <a:cubicBezTo>
                    <a:pt x="93512" y="66774"/>
                    <a:pt x="95224" y="67821"/>
                    <a:pt x="93360" y="66996"/>
                  </a:cubicBezTo>
                  <a:cubicBezTo>
                    <a:pt x="93041" y="67137"/>
                    <a:pt x="92697" y="67203"/>
                    <a:pt x="92403" y="67420"/>
                  </a:cubicBezTo>
                  <a:cubicBezTo>
                    <a:pt x="91733" y="67915"/>
                    <a:pt x="91216" y="68794"/>
                    <a:pt x="90489" y="69116"/>
                  </a:cubicBezTo>
                  <a:cubicBezTo>
                    <a:pt x="89168" y="69701"/>
                    <a:pt x="89812" y="69292"/>
                    <a:pt x="88575" y="70388"/>
                  </a:cubicBezTo>
                  <a:cubicBezTo>
                    <a:pt x="88256" y="70247"/>
                    <a:pt x="87855" y="70280"/>
                    <a:pt x="87618" y="69964"/>
                  </a:cubicBezTo>
                  <a:cubicBezTo>
                    <a:pt x="86918" y="69034"/>
                    <a:pt x="87408" y="68123"/>
                    <a:pt x="87937" y="67420"/>
                  </a:cubicBezTo>
                  <a:cubicBezTo>
                    <a:pt x="88208" y="67060"/>
                    <a:pt x="88575" y="66855"/>
                    <a:pt x="88894" y="66572"/>
                  </a:cubicBezTo>
                  <a:cubicBezTo>
                    <a:pt x="89216" y="65929"/>
                    <a:pt x="89851" y="64906"/>
                    <a:pt x="89851" y="64028"/>
                  </a:cubicBezTo>
                  <a:cubicBezTo>
                    <a:pt x="89851" y="63581"/>
                    <a:pt x="89805" y="63015"/>
                    <a:pt x="89532" y="62756"/>
                  </a:cubicBezTo>
                  <a:cubicBezTo>
                    <a:pt x="88985" y="62236"/>
                    <a:pt x="88256" y="62190"/>
                    <a:pt x="87618" y="61908"/>
                  </a:cubicBezTo>
                  <a:lnTo>
                    <a:pt x="84746" y="60636"/>
                  </a:lnTo>
                  <a:cubicBezTo>
                    <a:pt x="84427" y="60494"/>
                    <a:pt x="84119" y="60299"/>
                    <a:pt x="83789" y="60212"/>
                  </a:cubicBezTo>
                  <a:cubicBezTo>
                    <a:pt x="81864" y="59700"/>
                    <a:pt x="82709" y="60015"/>
                    <a:pt x="81237" y="59363"/>
                  </a:cubicBezTo>
                  <a:cubicBezTo>
                    <a:pt x="80280" y="59505"/>
                    <a:pt x="79260" y="59312"/>
                    <a:pt x="78366" y="59787"/>
                  </a:cubicBezTo>
                  <a:cubicBezTo>
                    <a:pt x="77642" y="60172"/>
                    <a:pt x="78312" y="62504"/>
                    <a:pt x="78366" y="62756"/>
                  </a:cubicBezTo>
                  <a:cubicBezTo>
                    <a:pt x="78787" y="64715"/>
                    <a:pt x="78818" y="64294"/>
                    <a:pt x="79961" y="66572"/>
                  </a:cubicBezTo>
                  <a:cubicBezTo>
                    <a:pt x="80174" y="66996"/>
                    <a:pt x="80478" y="67361"/>
                    <a:pt x="80599" y="67844"/>
                  </a:cubicBezTo>
                  <a:lnTo>
                    <a:pt x="80918" y="69116"/>
                  </a:lnTo>
                  <a:cubicBezTo>
                    <a:pt x="80812" y="69540"/>
                    <a:pt x="80837" y="70072"/>
                    <a:pt x="80599" y="70388"/>
                  </a:cubicBezTo>
                  <a:cubicBezTo>
                    <a:pt x="79903" y="71313"/>
                    <a:pt x="77796" y="70462"/>
                    <a:pt x="77409" y="70388"/>
                  </a:cubicBezTo>
                  <a:cubicBezTo>
                    <a:pt x="77196" y="69964"/>
                    <a:pt x="77059" y="69452"/>
                    <a:pt x="76771" y="69116"/>
                  </a:cubicBezTo>
                  <a:cubicBezTo>
                    <a:pt x="76193" y="68445"/>
                    <a:pt x="74856" y="67420"/>
                    <a:pt x="74856" y="67420"/>
                  </a:cubicBezTo>
                  <a:cubicBezTo>
                    <a:pt x="74078" y="67765"/>
                    <a:pt x="73561" y="67870"/>
                    <a:pt x="72942" y="68692"/>
                  </a:cubicBezTo>
                  <a:cubicBezTo>
                    <a:pt x="72671" y="69052"/>
                    <a:pt x="72604" y="69646"/>
                    <a:pt x="72304" y="69964"/>
                  </a:cubicBezTo>
                  <a:cubicBezTo>
                    <a:pt x="72042" y="70243"/>
                    <a:pt x="71648" y="70188"/>
                    <a:pt x="71347" y="70388"/>
                  </a:cubicBezTo>
                  <a:cubicBezTo>
                    <a:pt x="68873" y="72032"/>
                    <a:pt x="71839" y="70594"/>
                    <a:pt x="69433" y="71660"/>
                  </a:cubicBezTo>
                  <a:cubicBezTo>
                    <a:pt x="69114" y="71519"/>
                    <a:pt x="68738" y="71515"/>
                    <a:pt x="68476" y="71236"/>
                  </a:cubicBezTo>
                  <a:cubicBezTo>
                    <a:pt x="67624" y="70331"/>
                    <a:pt x="67740" y="69800"/>
                    <a:pt x="68157" y="68692"/>
                  </a:cubicBezTo>
                  <a:cubicBezTo>
                    <a:pt x="68328" y="68236"/>
                    <a:pt x="68495" y="67738"/>
                    <a:pt x="68795" y="67420"/>
                  </a:cubicBezTo>
                  <a:cubicBezTo>
                    <a:pt x="69057" y="67141"/>
                    <a:pt x="69458" y="67213"/>
                    <a:pt x="69752" y="66996"/>
                  </a:cubicBezTo>
                  <a:cubicBezTo>
                    <a:pt x="70422" y="66501"/>
                    <a:pt x="71028" y="65865"/>
                    <a:pt x="71666" y="65300"/>
                  </a:cubicBezTo>
                  <a:lnTo>
                    <a:pt x="72623" y="64452"/>
                  </a:lnTo>
                  <a:cubicBezTo>
                    <a:pt x="72836" y="63604"/>
                    <a:pt x="73345" y="62795"/>
                    <a:pt x="73261" y="61908"/>
                  </a:cubicBezTo>
                  <a:cubicBezTo>
                    <a:pt x="73151" y="60738"/>
                    <a:pt x="73115" y="58551"/>
                    <a:pt x="72623" y="57243"/>
                  </a:cubicBezTo>
                  <a:cubicBezTo>
                    <a:pt x="72452" y="56788"/>
                    <a:pt x="72240" y="56352"/>
                    <a:pt x="71985" y="55971"/>
                  </a:cubicBezTo>
                  <a:cubicBezTo>
                    <a:pt x="71386" y="55075"/>
                    <a:pt x="70822" y="54092"/>
                    <a:pt x="70071" y="53427"/>
                  </a:cubicBezTo>
                  <a:lnTo>
                    <a:pt x="68157" y="51731"/>
                  </a:lnTo>
                  <a:cubicBezTo>
                    <a:pt x="66694" y="48815"/>
                    <a:pt x="67608" y="49509"/>
                    <a:pt x="65923" y="48763"/>
                  </a:cubicBezTo>
                  <a:cubicBezTo>
                    <a:pt x="64095" y="45117"/>
                    <a:pt x="66530" y="49407"/>
                    <a:pt x="64328" y="47067"/>
                  </a:cubicBezTo>
                  <a:cubicBezTo>
                    <a:pt x="64029" y="46748"/>
                    <a:pt x="63961" y="46155"/>
                    <a:pt x="63690" y="45795"/>
                  </a:cubicBezTo>
                  <a:cubicBezTo>
                    <a:pt x="62932" y="44787"/>
                    <a:pt x="61767" y="44518"/>
                    <a:pt x="60819" y="44098"/>
                  </a:cubicBezTo>
                  <a:cubicBezTo>
                    <a:pt x="59446" y="43490"/>
                    <a:pt x="60188" y="43783"/>
                    <a:pt x="58586" y="43250"/>
                  </a:cubicBezTo>
                  <a:cubicBezTo>
                    <a:pt x="56778" y="43392"/>
                    <a:pt x="54967" y="43475"/>
                    <a:pt x="53162" y="43674"/>
                  </a:cubicBezTo>
                  <a:cubicBezTo>
                    <a:pt x="52256" y="43775"/>
                    <a:pt x="47185" y="44909"/>
                    <a:pt x="47101" y="44946"/>
                  </a:cubicBezTo>
                  <a:cubicBezTo>
                    <a:pt x="45271" y="45757"/>
                    <a:pt x="47051" y="45027"/>
                    <a:pt x="44548" y="45795"/>
                  </a:cubicBezTo>
                  <a:cubicBezTo>
                    <a:pt x="41944" y="46593"/>
                    <a:pt x="42367" y="46478"/>
                    <a:pt x="40082" y="47491"/>
                  </a:cubicBezTo>
                  <a:lnTo>
                    <a:pt x="39125" y="47915"/>
                  </a:lnTo>
                  <a:cubicBezTo>
                    <a:pt x="38806" y="48056"/>
                    <a:pt x="38448" y="48091"/>
                    <a:pt x="38168" y="48339"/>
                  </a:cubicBezTo>
                  <a:cubicBezTo>
                    <a:pt x="37530" y="48904"/>
                    <a:pt x="36981" y="49713"/>
                    <a:pt x="36254" y="50035"/>
                  </a:cubicBezTo>
                  <a:cubicBezTo>
                    <a:pt x="35934" y="50176"/>
                    <a:pt x="35590" y="50242"/>
                    <a:pt x="35296" y="50459"/>
                  </a:cubicBezTo>
                  <a:cubicBezTo>
                    <a:pt x="34626" y="50954"/>
                    <a:pt x="34020" y="51590"/>
                    <a:pt x="33382" y="52155"/>
                  </a:cubicBezTo>
                  <a:cubicBezTo>
                    <a:pt x="33063" y="52438"/>
                    <a:pt x="32696" y="52643"/>
                    <a:pt x="32425" y="53003"/>
                  </a:cubicBezTo>
                  <a:cubicBezTo>
                    <a:pt x="31197" y="54635"/>
                    <a:pt x="31843" y="53942"/>
                    <a:pt x="30511" y="55123"/>
                  </a:cubicBezTo>
                  <a:cubicBezTo>
                    <a:pt x="30298" y="55547"/>
                    <a:pt x="30144" y="56035"/>
                    <a:pt x="29873" y="56395"/>
                  </a:cubicBezTo>
                  <a:cubicBezTo>
                    <a:pt x="29602" y="56756"/>
                    <a:pt x="29168" y="56860"/>
                    <a:pt x="28916" y="57243"/>
                  </a:cubicBezTo>
                  <a:cubicBezTo>
                    <a:pt x="28411" y="58010"/>
                    <a:pt x="28182" y="59067"/>
                    <a:pt x="27640" y="59787"/>
                  </a:cubicBezTo>
                  <a:lnTo>
                    <a:pt x="26683" y="61060"/>
                  </a:lnTo>
                  <a:cubicBezTo>
                    <a:pt x="25924" y="64084"/>
                    <a:pt x="27000" y="60427"/>
                    <a:pt x="25406" y="63604"/>
                  </a:cubicBezTo>
                  <a:cubicBezTo>
                    <a:pt x="25220" y="63976"/>
                    <a:pt x="25251" y="64485"/>
                    <a:pt x="25087" y="64876"/>
                  </a:cubicBezTo>
                  <a:cubicBezTo>
                    <a:pt x="24715" y="65767"/>
                    <a:pt x="24237" y="66572"/>
                    <a:pt x="23811" y="67420"/>
                  </a:cubicBezTo>
                  <a:cubicBezTo>
                    <a:pt x="23599" y="67844"/>
                    <a:pt x="23294" y="68209"/>
                    <a:pt x="23173" y="68692"/>
                  </a:cubicBezTo>
                  <a:lnTo>
                    <a:pt x="22216" y="72508"/>
                  </a:lnTo>
                  <a:lnTo>
                    <a:pt x="21897" y="73780"/>
                  </a:lnTo>
                  <a:lnTo>
                    <a:pt x="21578" y="75053"/>
                  </a:lnTo>
                  <a:cubicBezTo>
                    <a:pt x="21838" y="76087"/>
                    <a:pt x="21917" y="76775"/>
                    <a:pt x="22535" y="77597"/>
                  </a:cubicBezTo>
                  <a:cubicBezTo>
                    <a:pt x="22806" y="77957"/>
                    <a:pt x="23173" y="78162"/>
                    <a:pt x="23492" y="78445"/>
                  </a:cubicBezTo>
                  <a:cubicBezTo>
                    <a:pt x="23705" y="78869"/>
                    <a:pt x="23859" y="79356"/>
                    <a:pt x="24130" y="79717"/>
                  </a:cubicBezTo>
                  <a:cubicBezTo>
                    <a:pt x="24401" y="80077"/>
                    <a:pt x="24848" y="80167"/>
                    <a:pt x="25087" y="80565"/>
                  </a:cubicBezTo>
                  <a:cubicBezTo>
                    <a:pt x="25297" y="80914"/>
                    <a:pt x="25256" y="81437"/>
                    <a:pt x="25406" y="81837"/>
                  </a:cubicBezTo>
                  <a:cubicBezTo>
                    <a:pt x="26643" y="85125"/>
                    <a:pt x="25562" y="81184"/>
                    <a:pt x="26364" y="84381"/>
                  </a:cubicBezTo>
                  <a:cubicBezTo>
                    <a:pt x="26257" y="84805"/>
                    <a:pt x="26255" y="85304"/>
                    <a:pt x="26044" y="85653"/>
                  </a:cubicBezTo>
                  <a:cubicBezTo>
                    <a:pt x="25805" y="86051"/>
                    <a:pt x="25466" y="86417"/>
                    <a:pt x="25087" y="86501"/>
                  </a:cubicBezTo>
                  <a:cubicBezTo>
                    <a:pt x="24559" y="86618"/>
                    <a:pt x="23507" y="85525"/>
                    <a:pt x="23173" y="85229"/>
                  </a:cubicBezTo>
                  <a:cubicBezTo>
                    <a:pt x="21711" y="82313"/>
                    <a:pt x="22625" y="83007"/>
                    <a:pt x="20940" y="82261"/>
                  </a:cubicBezTo>
                  <a:cubicBezTo>
                    <a:pt x="20621" y="82402"/>
                    <a:pt x="20245" y="82406"/>
                    <a:pt x="19983" y="82685"/>
                  </a:cubicBezTo>
                  <a:cubicBezTo>
                    <a:pt x="19683" y="83003"/>
                    <a:pt x="19501" y="83491"/>
                    <a:pt x="19345" y="83957"/>
                  </a:cubicBezTo>
                  <a:cubicBezTo>
                    <a:pt x="18756" y="85718"/>
                    <a:pt x="18661" y="86808"/>
                    <a:pt x="18388" y="88621"/>
                  </a:cubicBezTo>
                  <a:cubicBezTo>
                    <a:pt x="18227" y="93524"/>
                    <a:pt x="17746" y="98209"/>
                    <a:pt x="18388" y="103038"/>
                  </a:cubicBezTo>
                  <a:cubicBezTo>
                    <a:pt x="18837" y="106420"/>
                    <a:pt x="18830" y="104637"/>
                    <a:pt x="19664" y="106855"/>
                  </a:cubicBezTo>
                  <a:cubicBezTo>
                    <a:pt x="20434" y="108903"/>
                    <a:pt x="19327" y="107545"/>
                    <a:pt x="20940" y="108975"/>
                  </a:cubicBezTo>
                  <a:cubicBezTo>
                    <a:pt x="21567" y="110226"/>
                    <a:pt x="21614" y="110499"/>
                    <a:pt x="22535" y="111519"/>
                  </a:cubicBezTo>
                  <a:cubicBezTo>
                    <a:pt x="22830" y="111845"/>
                    <a:pt x="23173" y="112084"/>
                    <a:pt x="23492" y="112367"/>
                  </a:cubicBezTo>
                  <a:cubicBezTo>
                    <a:pt x="24981" y="115335"/>
                    <a:pt x="24130" y="114346"/>
                    <a:pt x="25725" y="115759"/>
                  </a:cubicBezTo>
                  <a:cubicBezTo>
                    <a:pt x="26484" y="118784"/>
                    <a:pt x="25408" y="115127"/>
                    <a:pt x="27002" y="118303"/>
                  </a:cubicBezTo>
                  <a:cubicBezTo>
                    <a:pt x="27188" y="118675"/>
                    <a:pt x="27214" y="119151"/>
                    <a:pt x="27321" y="119575"/>
                  </a:cubicBezTo>
                  <a:cubicBezTo>
                    <a:pt x="27002" y="119717"/>
                    <a:pt x="26700" y="120000"/>
                    <a:pt x="26364" y="120000"/>
                  </a:cubicBezTo>
                  <a:cubicBezTo>
                    <a:pt x="25401" y="120000"/>
                    <a:pt x="24426" y="119886"/>
                    <a:pt x="23492" y="119575"/>
                  </a:cubicBezTo>
                  <a:cubicBezTo>
                    <a:pt x="22813" y="119350"/>
                    <a:pt x="22037" y="117964"/>
                    <a:pt x="21578" y="117455"/>
                  </a:cubicBezTo>
                  <a:cubicBezTo>
                    <a:pt x="21283" y="117129"/>
                    <a:pt x="20940" y="116890"/>
                    <a:pt x="20621" y="116607"/>
                  </a:cubicBezTo>
                  <a:lnTo>
                    <a:pt x="19345" y="114063"/>
                  </a:lnTo>
                  <a:cubicBezTo>
                    <a:pt x="19132" y="113639"/>
                    <a:pt x="19026" y="113074"/>
                    <a:pt x="18707" y="112791"/>
                  </a:cubicBezTo>
                  <a:lnTo>
                    <a:pt x="17750" y="111943"/>
                  </a:lnTo>
                  <a:cubicBezTo>
                    <a:pt x="17348" y="110343"/>
                    <a:pt x="17252" y="109585"/>
                    <a:pt x="16155" y="108127"/>
                  </a:cubicBezTo>
                  <a:cubicBezTo>
                    <a:pt x="15835" y="107703"/>
                    <a:pt x="15486" y="107315"/>
                    <a:pt x="15197" y="106855"/>
                  </a:cubicBezTo>
                  <a:cubicBezTo>
                    <a:pt x="14055" y="105032"/>
                    <a:pt x="14960" y="106223"/>
                    <a:pt x="14240" y="104310"/>
                  </a:cubicBezTo>
                  <a:cubicBezTo>
                    <a:pt x="14069" y="103855"/>
                    <a:pt x="13815" y="103462"/>
                    <a:pt x="13602" y="103038"/>
                  </a:cubicBezTo>
                  <a:cubicBezTo>
                    <a:pt x="13687" y="101679"/>
                    <a:pt x="13914" y="96860"/>
                    <a:pt x="14240" y="94982"/>
                  </a:cubicBezTo>
                  <a:cubicBezTo>
                    <a:pt x="14392" y="94111"/>
                    <a:pt x="14666" y="93286"/>
                    <a:pt x="14878" y="92438"/>
                  </a:cubicBezTo>
                  <a:lnTo>
                    <a:pt x="15197" y="91166"/>
                  </a:lnTo>
                  <a:cubicBezTo>
                    <a:pt x="15304" y="90742"/>
                    <a:pt x="15435" y="90327"/>
                    <a:pt x="15516" y="89893"/>
                  </a:cubicBezTo>
                  <a:lnTo>
                    <a:pt x="15835" y="88197"/>
                  </a:lnTo>
                  <a:cubicBezTo>
                    <a:pt x="15729" y="87632"/>
                    <a:pt x="15950" y="86592"/>
                    <a:pt x="15516" y="86501"/>
                  </a:cubicBezTo>
                  <a:cubicBezTo>
                    <a:pt x="15419" y="86481"/>
                    <a:pt x="10543" y="86202"/>
                    <a:pt x="8817" y="87349"/>
                  </a:cubicBezTo>
                  <a:cubicBezTo>
                    <a:pt x="8474" y="87577"/>
                    <a:pt x="8179" y="87915"/>
                    <a:pt x="7860" y="88197"/>
                  </a:cubicBezTo>
                  <a:cubicBezTo>
                    <a:pt x="7222" y="89469"/>
                    <a:pt x="7328" y="89611"/>
                    <a:pt x="6265" y="90318"/>
                  </a:cubicBezTo>
                  <a:cubicBezTo>
                    <a:pt x="5964" y="90517"/>
                    <a:pt x="5601" y="90524"/>
                    <a:pt x="5307" y="90742"/>
                  </a:cubicBezTo>
                  <a:cubicBezTo>
                    <a:pt x="2016" y="93172"/>
                    <a:pt x="4602" y="91902"/>
                    <a:pt x="2436" y="92862"/>
                  </a:cubicBezTo>
                  <a:cubicBezTo>
                    <a:pt x="1904" y="92720"/>
                    <a:pt x="1312" y="92795"/>
                    <a:pt x="841" y="92438"/>
                  </a:cubicBezTo>
                  <a:cubicBezTo>
                    <a:pt x="0" y="91799"/>
                    <a:pt x="64" y="90382"/>
                    <a:pt x="522" y="89469"/>
                  </a:cubicBezTo>
                  <a:cubicBezTo>
                    <a:pt x="979" y="88558"/>
                    <a:pt x="1799" y="88621"/>
                    <a:pt x="2436" y="88197"/>
                  </a:cubicBezTo>
                  <a:cubicBezTo>
                    <a:pt x="3624" y="87408"/>
                    <a:pt x="3292" y="87249"/>
                    <a:pt x="4350" y="86077"/>
                  </a:cubicBezTo>
                  <a:cubicBezTo>
                    <a:pt x="5175" y="85164"/>
                    <a:pt x="5305" y="85230"/>
                    <a:pt x="6265" y="84805"/>
                  </a:cubicBezTo>
                  <a:cubicBezTo>
                    <a:pt x="6866" y="84006"/>
                    <a:pt x="7379" y="83157"/>
                    <a:pt x="8179" y="82685"/>
                  </a:cubicBezTo>
                  <a:cubicBezTo>
                    <a:pt x="8793" y="82322"/>
                    <a:pt x="9455" y="82120"/>
                    <a:pt x="10093" y="81837"/>
                  </a:cubicBezTo>
                  <a:cubicBezTo>
                    <a:pt x="10412" y="81696"/>
                    <a:pt x="10717" y="81476"/>
                    <a:pt x="11050" y="81413"/>
                  </a:cubicBezTo>
                  <a:lnTo>
                    <a:pt x="13283" y="80989"/>
                  </a:lnTo>
                  <a:cubicBezTo>
                    <a:pt x="13602" y="80848"/>
                    <a:pt x="13978" y="80844"/>
                    <a:pt x="14240" y="80565"/>
                  </a:cubicBezTo>
                  <a:cubicBezTo>
                    <a:pt x="14540" y="80247"/>
                    <a:pt x="14607" y="79653"/>
                    <a:pt x="14878" y="79293"/>
                  </a:cubicBezTo>
                  <a:cubicBezTo>
                    <a:pt x="15150" y="78932"/>
                    <a:pt x="15516" y="78727"/>
                    <a:pt x="15835" y="78445"/>
                  </a:cubicBezTo>
                  <a:cubicBezTo>
                    <a:pt x="16048" y="78021"/>
                    <a:pt x="16318" y="77638"/>
                    <a:pt x="16474" y="77173"/>
                  </a:cubicBezTo>
                  <a:cubicBezTo>
                    <a:pt x="16747" y="76356"/>
                    <a:pt x="16739" y="75372"/>
                    <a:pt x="17112" y="74628"/>
                  </a:cubicBezTo>
                  <a:lnTo>
                    <a:pt x="19664" y="69540"/>
                  </a:lnTo>
                  <a:lnTo>
                    <a:pt x="20302" y="68268"/>
                  </a:lnTo>
                  <a:cubicBezTo>
                    <a:pt x="20515" y="67844"/>
                    <a:pt x="20495" y="67632"/>
                    <a:pt x="20940" y="66996"/>
                  </a:cubicBezTo>
                  <a:cubicBezTo>
                    <a:pt x="21385" y="66360"/>
                    <a:pt x="22293" y="65300"/>
                    <a:pt x="22970" y="64452"/>
                  </a:cubicBezTo>
                  <a:lnTo>
                    <a:pt x="22970" y="61060"/>
                  </a:lnTo>
                  <a:lnTo>
                    <a:pt x="22970" y="61060"/>
                  </a:lnTo>
                  <a:cubicBezTo>
                    <a:pt x="23531" y="58821"/>
                    <a:pt x="23625" y="58463"/>
                    <a:pt x="25087" y="55547"/>
                  </a:cubicBezTo>
                  <a:lnTo>
                    <a:pt x="26683" y="55971"/>
                  </a:lnTo>
                  <a:cubicBezTo>
                    <a:pt x="26895" y="55547"/>
                    <a:pt x="27002" y="54982"/>
                    <a:pt x="27321" y="54699"/>
                  </a:cubicBezTo>
                  <a:lnTo>
                    <a:pt x="28278" y="53851"/>
                  </a:lnTo>
                  <a:cubicBezTo>
                    <a:pt x="28899" y="51375"/>
                    <a:pt x="28111" y="53649"/>
                    <a:pt x="29554" y="51731"/>
                  </a:cubicBezTo>
                  <a:cubicBezTo>
                    <a:pt x="31681" y="48904"/>
                    <a:pt x="28597" y="51872"/>
                    <a:pt x="31149" y="49611"/>
                  </a:cubicBezTo>
                  <a:cubicBezTo>
                    <a:pt x="31673" y="47522"/>
                    <a:pt x="31093" y="48966"/>
                    <a:pt x="32425" y="47491"/>
                  </a:cubicBezTo>
                  <a:cubicBezTo>
                    <a:pt x="32772" y="47107"/>
                    <a:pt x="33026" y="46587"/>
                    <a:pt x="33382" y="46219"/>
                  </a:cubicBezTo>
                  <a:cubicBezTo>
                    <a:pt x="33988" y="45593"/>
                    <a:pt x="34658" y="45088"/>
                    <a:pt x="35296" y="44522"/>
                  </a:cubicBezTo>
                  <a:lnTo>
                    <a:pt x="36254" y="43674"/>
                  </a:lnTo>
                  <a:cubicBezTo>
                    <a:pt x="36573" y="43392"/>
                    <a:pt x="36847" y="42988"/>
                    <a:pt x="37211" y="42826"/>
                  </a:cubicBezTo>
                  <a:cubicBezTo>
                    <a:pt x="37530" y="42685"/>
                    <a:pt x="37874" y="42619"/>
                    <a:pt x="38168" y="42402"/>
                  </a:cubicBezTo>
                  <a:cubicBezTo>
                    <a:pt x="38838" y="41907"/>
                    <a:pt x="39444" y="41272"/>
                    <a:pt x="40082" y="40706"/>
                  </a:cubicBezTo>
                  <a:cubicBezTo>
                    <a:pt x="40401" y="40424"/>
                    <a:pt x="40675" y="40019"/>
                    <a:pt x="41039" y="39858"/>
                  </a:cubicBezTo>
                  <a:lnTo>
                    <a:pt x="43910" y="38586"/>
                  </a:lnTo>
                  <a:lnTo>
                    <a:pt x="44867" y="38162"/>
                  </a:lnTo>
                  <a:cubicBezTo>
                    <a:pt x="45186" y="38021"/>
                    <a:pt x="45498" y="37846"/>
                    <a:pt x="45824" y="37738"/>
                  </a:cubicBezTo>
                  <a:cubicBezTo>
                    <a:pt x="46250" y="37597"/>
                    <a:pt x="46673" y="37440"/>
                    <a:pt x="47101" y="37314"/>
                  </a:cubicBezTo>
                  <a:cubicBezTo>
                    <a:pt x="47941" y="37066"/>
                    <a:pt x="49818" y="36597"/>
                    <a:pt x="50610" y="36466"/>
                  </a:cubicBezTo>
                  <a:cubicBezTo>
                    <a:pt x="51670" y="36290"/>
                    <a:pt x="52739" y="36208"/>
                    <a:pt x="53800" y="36042"/>
                  </a:cubicBezTo>
                  <a:cubicBezTo>
                    <a:pt x="59535" y="35145"/>
                    <a:pt x="51266" y="36071"/>
                    <a:pt x="60500" y="35194"/>
                  </a:cubicBezTo>
                  <a:cubicBezTo>
                    <a:pt x="61138" y="34911"/>
                    <a:pt x="62201" y="35194"/>
                    <a:pt x="62414" y="34346"/>
                  </a:cubicBezTo>
                  <a:lnTo>
                    <a:pt x="63052" y="31802"/>
                  </a:lnTo>
                  <a:cubicBezTo>
                    <a:pt x="62946" y="31236"/>
                    <a:pt x="62906" y="30641"/>
                    <a:pt x="62733" y="30106"/>
                  </a:cubicBezTo>
                  <a:cubicBezTo>
                    <a:pt x="62582" y="29637"/>
                    <a:pt x="62366" y="29194"/>
                    <a:pt x="62095" y="28833"/>
                  </a:cubicBezTo>
                  <a:cubicBezTo>
                    <a:pt x="61536" y="28090"/>
                    <a:pt x="60907" y="27837"/>
                    <a:pt x="60181" y="27561"/>
                  </a:cubicBezTo>
                  <a:cubicBezTo>
                    <a:pt x="59759" y="27401"/>
                    <a:pt x="59330" y="27279"/>
                    <a:pt x="58905" y="27137"/>
                  </a:cubicBezTo>
                  <a:cubicBezTo>
                    <a:pt x="58586" y="26855"/>
                    <a:pt x="58219" y="26650"/>
                    <a:pt x="57948" y="26289"/>
                  </a:cubicBezTo>
                  <a:cubicBezTo>
                    <a:pt x="57329" y="25467"/>
                    <a:pt x="57250" y="24780"/>
                    <a:pt x="56991" y="23745"/>
                  </a:cubicBezTo>
                  <a:cubicBezTo>
                    <a:pt x="57097" y="23321"/>
                    <a:pt x="57072" y="22789"/>
                    <a:pt x="57310" y="22473"/>
                  </a:cubicBezTo>
                  <a:cubicBezTo>
                    <a:pt x="57547" y="22157"/>
                    <a:pt x="57930" y="22049"/>
                    <a:pt x="58267" y="22049"/>
                  </a:cubicBezTo>
                  <a:cubicBezTo>
                    <a:pt x="59441" y="22049"/>
                    <a:pt x="60606" y="22332"/>
                    <a:pt x="61776" y="22473"/>
                  </a:cubicBezTo>
                  <a:cubicBezTo>
                    <a:pt x="62735" y="22898"/>
                    <a:pt x="62866" y="22832"/>
                    <a:pt x="63690" y="23745"/>
                  </a:cubicBezTo>
                  <a:cubicBezTo>
                    <a:pt x="65283" y="25510"/>
                    <a:pt x="63922" y="24696"/>
                    <a:pt x="65604" y="25441"/>
                  </a:cubicBezTo>
                  <a:cubicBezTo>
                    <a:pt x="65817" y="25865"/>
                    <a:pt x="65971" y="26353"/>
                    <a:pt x="66243" y="26713"/>
                  </a:cubicBezTo>
                  <a:cubicBezTo>
                    <a:pt x="66514" y="27074"/>
                    <a:pt x="66960" y="27163"/>
                    <a:pt x="67200" y="27561"/>
                  </a:cubicBezTo>
                  <a:cubicBezTo>
                    <a:pt x="67410" y="27910"/>
                    <a:pt x="67309" y="28484"/>
                    <a:pt x="67519" y="28833"/>
                  </a:cubicBezTo>
                  <a:cubicBezTo>
                    <a:pt x="68069" y="29749"/>
                    <a:pt x="68986" y="29851"/>
                    <a:pt x="69752" y="30106"/>
                  </a:cubicBezTo>
                  <a:cubicBezTo>
                    <a:pt x="70518" y="29851"/>
                    <a:pt x="71434" y="29749"/>
                    <a:pt x="71985" y="28833"/>
                  </a:cubicBezTo>
                  <a:cubicBezTo>
                    <a:pt x="72195" y="28484"/>
                    <a:pt x="72198" y="27985"/>
                    <a:pt x="72304" y="27561"/>
                  </a:cubicBezTo>
                  <a:cubicBezTo>
                    <a:pt x="72194" y="26392"/>
                    <a:pt x="72158" y="24204"/>
                    <a:pt x="71666" y="22897"/>
                  </a:cubicBezTo>
                  <a:cubicBezTo>
                    <a:pt x="71495" y="22441"/>
                    <a:pt x="71317" y="21961"/>
                    <a:pt x="71028" y="21625"/>
                  </a:cubicBezTo>
                  <a:cubicBezTo>
                    <a:pt x="70451" y="20954"/>
                    <a:pt x="69752" y="20494"/>
                    <a:pt x="69114" y="19929"/>
                  </a:cubicBezTo>
                  <a:lnTo>
                    <a:pt x="67200" y="18233"/>
                  </a:lnTo>
                  <a:lnTo>
                    <a:pt x="66243" y="17385"/>
                  </a:lnTo>
                  <a:cubicBezTo>
                    <a:pt x="64765" y="14439"/>
                    <a:pt x="65382" y="16229"/>
                    <a:pt x="65923" y="9752"/>
                  </a:cubicBezTo>
                  <a:cubicBezTo>
                    <a:pt x="65961" y="9308"/>
                    <a:pt x="66005" y="8796"/>
                    <a:pt x="66243" y="8480"/>
                  </a:cubicBezTo>
                  <a:cubicBezTo>
                    <a:pt x="66785" y="7759"/>
                    <a:pt x="68157" y="6784"/>
                    <a:pt x="68157" y="6784"/>
                  </a:cubicBezTo>
                  <a:cubicBezTo>
                    <a:pt x="68476" y="6925"/>
                    <a:pt x="68918" y="6844"/>
                    <a:pt x="69114" y="7208"/>
                  </a:cubicBezTo>
                  <a:cubicBezTo>
                    <a:pt x="69505" y="7935"/>
                    <a:pt x="69752" y="9752"/>
                    <a:pt x="69752" y="9752"/>
                  </a:cubicBezTo>
                  <a:cubicBezTo>
                    <a:pt x="69586" y="11073"/>
                    <a:pt x="69019" y="14013"/>
                    <a:pt x="69752" y="15265"/>
                  </a:cubicBezTo>
                  <a:cubicBezTo>
                    <a:pt x="70165" y="15970"/>
                    <a:pt x="71028" y="15830"/>
                    <a:pt x="71666" y="16113"/>
                  </a:cubicBezTo>
                  <a:lnTo>
                    <a:pt x="72623" y="16537"/>
                  </a:lnTo>
                  <a:cubicBezTo>
                    <a:pt x="73049" y="16395"/>
                    <a:pt x="73557" y="16477"/>
                    <a:pt x="73899" y="16113"/>
                  </a:cubicBezTo>
                  <a:cubicBezTo>
                    <a:pt x="74595" y="15372"/>
                    <a:pt x="73942" y="12689"/>
                    <a:pt x="73899" y="12296"/>
                  </a:cubicBezTo>
                  <a:cubicBezTo>
                    <a:pt x="73778" y="11168"/>
                    <a:pt x="73734" y="10025"/>
                    <a:pt x="73580" y="8904"/>
                  </a:cubicBezTo>
                  <a:cubicBezTo>
                    <a:pt x="73520" y="8464"/>
                    <a:pt x="73499" y="7948"/>
                    <a:pt x="73261" y="7632"/>
                  </a:cubicBezTo>
                  <a:cubicBezTo>
                    <a:pt x="72719" y="6911"/>
                    <a:pt x="71985" y="6501"/>
                    <a:pt x="71347" y="5936"/>
                  </a:cubicBezTo>
                  <a:lnTo>
                    <a:pt x="70390" y="5088"/>
                  </a:lnTo>
                  <a:cubicBezTo>
                    <a:pt x="70177" y="4664"/>
                    <a:pt x="69908" y="4281"/>
                    <a:pt x="69752" y="3816"/>
                  </a:cubicBezTo>
                  <a:cubicBezTo>
                    <a:pt x="69479" y="2999"/>
                    <a:pt x="69114" y="1272"/>
                    <a:pt x="69114" y="1272"/>
                  </a:cubicBezTo>
                  <a:lnTo>
                    <a:pt x="71028" y="424"/>
                  </a:lnTo>
                  <a:lnTo>
                    <a:pt x="71985" y="0"/>
                  </a:lnTo>
                  <a:cubicBezTo>
                    <a:pt x="72961" y="324"/>
                    <a:pt x="73484" y="295"/>
                    <a:pt x="74218" y="1272"/>
                  </a:cubicBezTo>
                  <a:cubicBezTo>
                    <a:pt x="76345" y="4098"/>
                    <a:pt x="73261" y="1130"/>
                    <a:pt x="75813" y="3392"/>
                  </a:cubicBezTo>
                  <a:lnTo>
                    <a:pt x="76771" y="7208"/>
                  </a:lnTo>
                  <a:lnTo>
                    <a:pt x="77090" y="8480"/>
                  </a:lnTo>
                  <a:cubicBezTo>
                    <a:pt x="77196" y="14134"/>
                    <a:pt x="76995" y="19812"/>
                    <a:pt x="77409" y="25441"/>
                  </a:cubicBezTo>
                  <a:cubicBezTo>
                    <a:pt x="77441" y="25886"/>
                    <a:pt x="78029" y="25865"/>
                    <a:pt x="78366" y="25865"/>
                  </a:cubicBezTo>
                  <a:cubicBezTo>
                    <a:pt x="78804" y="25865"/>
                    <a:pt x="79220" y="25601"/>
                    <a:pt x="79642" y="25441"/>
                  </a:cubicBezTo>
                  <a:cubicBezTo>
                    <a:pt x="79965" y="25318"/>
                    <a:pt x="80280" y="25159"/>
                    <a:pt x="80599" y="25017"/>
                  </a:cubicBezTo>
                  <a:cubicBezTo>
                    <a:pt x="80812" y="24593"/>
                    <a:pt x="81081" y="24211"/>
                    <a:pt x="81237" y="23745"/>
                  </a:cubicBezTo>
                  <a:cubicBezTo>
                    <a:pt x="81510" y="22928"/>
                    <a:pt x="81875" y="21201"/>
                    <a:pt x="81875" y="21201"/>
                  </a:cubicBezTo>
                  <a:cubicBezTo>
                    <a:pt x="82088" y="18515"/>
                    <a:pt x="81386" y="15391"/>
                    <a:pt x="82513" y="13144"/>
                  </a:cubicBezTo>
                  <a:lnTo>
                    <a:pt x="83789" y="10600"/>
                  </a:lnTo>
                  <a:cubicBezTo>
                    <a:pt x="86661" y="11872"/>
                    <a:pt x="85172" y="10459"/>
                    <a:pt x="86022" y="12720"/>
                  </a:cubicBezTo>
                  <a:cubicBezTo>
                    <a:pt x="86194" y="13176"/>
                    <a:pt x="86448" y="13568"/>
                    <a:pt x="86661" y="13992"/>
                  </a:cubicBezTo>
                  <a:cubicBezTo>
                    <a:pt x="86554" y="14982"/>
                    <a:pt x="86558" y="16003"/>
                    <a:pt x="86342" y="16961"/>
                  </a:cubicBezTo>
                  <a:cubicBezTo>
                    <a:pt x="86231" y="17449"/>
                    <a:pt x="85875" y="17777"/>
                    <a:pt x="85703" y="18233"/>
                  </a:cubicBezTo>
                  <a:cubicBezTo>
                    <a:pt x="85553" y="18632"/>
                    <a:pt x="85491" y="19081"/>
                    <a:pt x="85384" y="19505"/>
                  </a:cubicBezTo>
                  <a:cubicBezTo>
                    <a:pt x="87715" y="20537"/>
                    <a:pt x="86646" y="20570"/>
                    <a:pt x="88575" y="19929"/>
                  </a:cubicBezTo>
                  <a:cubicBezTo>
                    <a:pt x="89106" y="20070"/>
                    <a:pt x="89719" y="19953"/>
                    <a:pt x="90170" y="20353"/>
                  </a:cubicBezTo>
                  <a:cubicBezTo>
                    <a:pt x="90610" y="20743"/>
                    <a:pt x="90581" y="22507"/>
                    <a:pt x="90170" y="22897"/>
                  </a:cubicBezTo>
                  <a:lnTo>
                    <a:pt x="87299" y="24169"/>
                  </a:lnTo>
                  <a:lnTo>
                    <a:pt x="86342" y="24593"/>
                  </a:lnTo>
                  <a:cubicBezTo>
                    <a:pt x="86554" y="25017"/>
                    <a:pt x="86680" y="25547"/>
                    <a:pt x="86980" y="25865"/>
                  </a:cubicBezTo>
                  <a:cubicBezTo>
                    <a:pt x="87242" y="26144"/>
                    <a:pt x="87636" y="26089"/>
                    <a:pt x="87937" y="26289"/>
                  </a:cubicBezTo>
                  <a:cubicBezTo>
                    <a:pt x="88280" y="26517"/>
                    <a:pt x="88551" y="26909"/>
                    <a:pt x="88894" y="27137"/>
                  </a:cubicBezTo>
                  <a:cubicBezTo>
                    <a:pt x="89599" y="27606"/>
                    <a:pt x="88681" y="27915"/>
                    <a:pt x="89213" y="27985"/>
                  </a:cubicBezTo>
                  <a:close/>
                </a:path>
              </a:pathLst>
            </a:custGeom>
            <a:solidFill>
              <a:srgbClr val="C2D59B"/>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36" name="Google Shape;336;p42"/>
            <p:cNvSpPr/>
            <p:nvPr/>
          </p:nvSpPr>
          <p:spPr>
            <a:xfrm rot="-832766">
              <a:off x="3451190" y="2344922"/>
              <a:ext cx="381970" cy="323805"/>
            </a:xfrm>
            <a:custGeom>
              <a:rect b="b" l="l" r="r" t="t"/>
              <a:pathLst>
                <a:path extrusionOk="0" h="120000" w="120000">
                  <a:moveTo>
                    <a:pt x="93913" y="15371"/>
                  </a:moveTo>
                  <a:cubicBezTo>
                    <a:pt x="79999" y="16397"/>
                    <a:pt x="59233" y="0"/>
                    <a:pt x="23478" y="24603"/>
                  </a:cubicBezTo>
                  <a:cubicBezTo>
                    <a:pt x="20770" y="26467"/>
                    <a:pt x="18260" y="28706"/>
                    <a:pt x="15652" y="30758"/>
                  </a:cubicBezTo>
                  <a:cubicBezTo>
                    <a:pt x="13913" y="34861"/>
                    <a:pt x="12364" y="39084"/>
                    <a:pt x="10434" y="43067"/>
                  </a:cubicBezTo>
                  <a:cubicBezTo>
                    <a:pt x="8879" y="46278"/>
                    <a:pt x="6490" y="48919"/>
                    <a:pt x="5217" y="52299"/>
                  </a:cubicBezTo>
                  <a:cubicBezTo>
                    <a:pt x="2983" y="58227"/>
                    <a:pt x="0" y="70763"/>
                    <a:pt x="0" y="70763"/>
                  </a:cubicBezTo>
                  <a:cubicBezTo>
                    <a:pt x="869" y="77943"/>
                    <a:pt x="841" y="85356"/>
                    <a:pt x="2608" y="92304"/>
                  </a:cubicBezTo>
                  <a:cubicBezTo>
                    <a:pt x="4587" y="100085"/>
                    <a:pt x="10194" y="104012"/>
                    <a:pt x="15652" y="107690"/>
                  </a:cubicBezTo>
                  <a:cubicBezTo>
                    <a:pt x="19028" y="109966"/>
                    <a:pt x="22512" y="112038"/>
                    <a:pt x="26086" y="113845"/>
                  </a:cubicBezTo>
                  <a:cubicBezTo>
                    <a:pt x="31326" y="116494"/>
                    <a:pt x="39052" y="118438"/>
                    <a:pt x="44347" y="120000"/>
                  </a:cubicBezTo>
                  <a:cubicBezTo>
                    <a:pt x="57391" y="118974"/>
                    <a:pt x="70485" y="118625"/>
                    <a:pt x="83478" y="116922"/>
                  </a:cubicBezTo>
                  <a:cubicBezTo>
                    <a:pt x="86211" y="116564"/>
                    <a:pt x="89157" y="115871"/>
                    <a:pt x="91304" y="113845"/>
                  </a:cubicBezTo>
                  <a:cubicBezTo>
                    <a:pt x="93752" y="111535"/>
                    <a:pt x="94304" y="107228"/>
                    <a:pt x="96521" y="104613"/>
                  </a:cubicBezTo>
                  <a:cubicBezTo>
                    <a:pt x="98738" y="101998"/>
                    <a:pt x="101939" y="100826"/>
                    <a:pt x="104347" y="98458"/>
                  </a:cubicBezTo>
                  <a:cubicBezTo>
                    <a:pt x="109292" y="93597"/>
                    <a:pt x="114459" y="86911"/>
                    <a:pt x="117391" y="79995"/>
                  </a:cubicBezTo>
                  <a:cubicBezTo>
                    <a:pt x="118621" y="77093"/>
                    <a:pt x="119130" y="73840"/>
                    <a:pt x="119999" y="70763"/>
                  </a:cubicBezTo>
                  <a:cubicBezTo>
                    <a:pt x="119130" y="58454"/>
                    <a:pt x="118775" y="46079"/>
                    <a:pt x="117391" y="33835"/>
                  </a:cubicBezTo>
                  <a:cubicBezTo>
                    <a:pt x="117027" y="30620"/>
                    <a:pt x="116500" y="27136"/>
                    <a:pt x="114782" y="24603"/>
                  </a:cubicBezTo>
                  <a:cubicBezTo>
                    <a:pt x="112824" y="21715"/>
                    <a:pt x="109838" y="19905"/>
                    <a:pt x="106956" y="18449"/>
                  </a:cubicBezTo>
                  <a:cubicBezTo>
                    <a:pt x="99885" y="14874"/>
                    <a:pt x="107826" y="14346"/>
                    <a:pt x="93913" y="15371"/>
                  </a:cubicBezTo>
                  <a:close/>
                </a:path>
              </a:pathLst>
            </a:custGeom>
            <a:solidFill>
              <a:srgbClr val="D6E3BC"/>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sp>
        <p:nvSpPr>
          <p:cNvPr id="337" name="Google Shape;337;p42"/>
          <p:cNvSpPr/>
          <p:nvPr/>
        </p:nvSpPr>
        <p:spPr>
          <a:xfrm>
            <a:off x="3262268" y="777951"/>
            <a:ext cx="2166544" cy="1373099"/>
          </a:xfrm>
          <a:prstGeom prst="lightningBolt">
            <a:avLst/>
          </a:prstGeom>
          <a:solidFill>
            <a:srgbClr val="3366FF"/>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38" name="Google Shape;338;p42"/>
          <p:cNvSpPr txBox="1"/>
          <p:nvPr/>
        </p:nvSpPr>
        <p:spPr>
          <a:xfrm>
            <a:off x="5266943" y="3299809"/>
            <a:ext cx="381148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FFFF"/>
                </a:solidFill>
                <a:latin typeface="Calibri"/>
                <a:ea typeface="Calibri"/>
                <a:cs typeface="Calibri"/>
                <a:sym typeface="Calibri"/>
              </a:rPr>
              <a:t>Neuron expressing channel rhodopsin</a:t>
            </a:r>
            <a:endParaRPr b="1" sz="1800">
              <a:solidFill>
                <a:srgbClr val="FFFFFF"/>
              </a:solidFill>
              <a:latin typeface="Calibri"/>
              <a:ea typeface="Calibri"/>
              <a:cs typeface="Calibri"/>
              <a:sym typeface="Calibri"/>
            </a:endParaRPr>
          </a:p>
        </p:txBody>
      </p:sp>
      <p:pic>
        <p:nvPicPr>
          <p:cNvPr id="339" name="Google Shape;339;p42"/>
          <p:cNvPicPr preferRelativeResize="0"/>
          <p:nvPr/>
        </p:nvPicPr>
        <p:blipFill rotWithShape="1">
          <a:blip r:embed="rId3">
            <a:alphaModFix/>
          </a:blip>
          <a:srcRect b="0" l="0" r="0" t="0"/>
          <a:stretch/>
        </p:blipFill>
        <p:spPr>
          <a:xfrm>
            <a:off x="628271" y="2101827"/>
            <a:ext cx="2369928" cy="23699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6"/>
          <p:cNvSpPr txBox="1"/>
          <p:nvPr>
            <p:ph idx="1" type="body"/>
          </p:nvPr>
        </p:nvSpPr>
        <p:spPr>
          <a:xfrm>
            <a:off x="4527953" y="1659000"/>
            <a:ext cx="4158899" cy="4840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FFFFFF"/>
              </a:buClr>
              <a:buFont typeface="Arial"/>
              <a:buNone/>
            </a:pPr>
            <a:r>
              <a:rPr b="0" i="0" lang="en-US" sz="2800" u="none" cap="none" strike="noStrike">
                <a:solidFill>
                  <a:srgbClr val="FFFFFF"/>
                </a:solidFill>
                <a:latin typeface="Trebuchet MS"/>
                <a:ea typeface="Trebuchet MS"/>
                <a:cs typeface="Trebuchet MS"/>
                <a:sym typeface="Trebuchet MS"/>
              </a:rPr>
              <a:t>PhD student </a:t>
            </a:r>
            <a:endParaRPr/>
          </a:p>
          <a:p>
            <a:pPr indent="0" lvl="0" marL="0" marR="0" rtl="0" algn="l">
              <a:spcBef>
                <a:spcPts val="0"/>
              </a:spcBef>
              <a:spcAft>
                <a:spcPts val="0"/>
              </a:spcAft>
              <a:buClr>
                <a:schemeClr val="dk2"/>
              </a:buClr>
              <a:buFont typeface="Trebuchet MS"/>
              <a:buNone/>
            </a:pPr>
            <a:r>
              <a:rPr b="0" i="0" lang="en-US" sz="2800" u="none" cap="none" strike="noStrike">
                <a:solidFill>
                  <a:srgbClr val="FFFFFF"/>
                </a:solidFill>
                <a:latin typeface="Trebuchet MS"/>
                <a:ea typeface="Trebuchet MS"/>
                <a:cs typeface="Trebuchet MS"/>
                <a:sym typeface="Trebuchet MS"/>
              </a:rPr>
              <a:t>Studies locomotion in Fruit Flies</a:t>
            </a:r>
            <a:endParaRPr/>
          </a:p>
          <a:p>
            <a:pPr indent="0" lvl="0" marL="0" marR="0" rtl="0" algn="l">
              <a:spcBef>
                <a:spcPts val="0"/>
              </a:spcBef>
              <a:spcAft>
                <a:spcPts val="0"/>
              </a:spcAft>
              <a:buClr>
                <a:schemeClr val="lt1"/>
              </a:buClr>
              <a:buFont typeface="Arial"/>
              <a:buNone/>
            </a:pPr>
            <a:r>
              <a:t/>
            </a:r>
            <a:endParaRPr b="0" i="0" sz="3200" u="none" cap="none" strike="noStrike">
              <a:solidFill>
                <a:srgbClr val="FFFFFF"/>
              </a:solidFill>
              <a:latin typeface="Calibri"/>
              <a:ea typeface="Calibri"/>
              <a:cs typeface="Calibri"/>
              <a:sym typeface="Calibri"/>
            </a:endParaRPr>
          </a:p>
        </p:txBody>
      </p:sp>
      <p:sp>
        <p:nvSpPr>
          <p:cNvPr id="107" name="Google Shape;107;p16"/>
          <p:cNvSpPr txBox="1"/>
          <p:nvPr>
            <p:ph type="title"/>
          </p:nvPr>
        </p:nvSpPr>
        <p:spPr>
          <a:xfrm>
            <a:off x="457200" y="274637"/>
            <a:ext cx="8229600" cy="1325600"/>
          </a:xfrm>
          <a:prstGeom prst="rect">
            <a:avLst/>
          </a:prstGeom>
          <a:noFill/>
          <a:ln>
            <a:noFill/>
          </a:ln>
        </p:spPr>
        <p:txBody>
          <a:bodyPr anchorCtr="0" anchor="b" bIns="91425" lIns="91425" spcFirstLastPara="1" rIns="91425" wrap="square" tIns="91425">
            <a:noAutofit/>
          </a:bodyPr>
          <a:lstStyle/>
          <a:p>
            <a:pPr indent="0" lvl="0" marL="0" marR="0" rtl="0" algn="ctr">
              <a:spcBef>
                <a:spcPts val="0"/>
              </a:spcBef>
              <a:spcAft>
                <a:spcPts val="0"/>
              </a:spcAft>
              <a:buClr>
                <a:srgbClr val="FFFFFF"/>
              </a:buClr>
              <a:buFont typeface="Calibri"/>
              <a:buNone/>
            </a:pPr>
            <a:r>
              <a:rPr b="1" i="0" lang="en-US" sz="4000" u="none" cap="none" strike="noStrike">
                <a:solidFill>
                  <a:srgbClr val="FFFFFF"/>
                </a:solidFill>
                <a:latin typeface="Calibri"/>
                <a:ea typeface="Calibri"/>
                <a:cs typeface="Calibri"/>
                <a:sym typeface="Calibri"/>
              </a:rPr>
              <a:t>Rebecca Vaadia</a:t>
            </a:r>
            <a:endParaRPr/>
          </a:p>
        </p:txBody>
      </p:sp>
      <p:pic>
        <p:nvPicPr>
          <p:cNvPr id="108" name="Google Shape;108;p16"/>
          <p:cNvPicPr preferRelativeResize="0"/>
          <p:nvPr/>
        </p:nvPicPr>
        <p:blipFill rotWithShape="1">
          <a:blip r:embed="rId3">
            <a:alphaModFix/>
          </a:blip>
          <a:srcRect b="0" l="0" r="0" t="0"/>
          <a:stretch/>
        </p:blipFill>
        <p:spPr>
          <a:xfrm>
            <a:off x="1065121" y="2012818"/>
            <a:ext cx="3269607" cy="4132767"/>
          </a:xfrm>
          <a:prstGeom prst="rect">
            <a:avLst/>
          </a:prstGeom>
          <a:noFill/>
          <a:ln>
            <a:noFill/>
          </a:ln>
        </p:spPr>
      </p:pic>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t/>
            </a:r>
            <a:endParaRPr b="0" i="0" sz="4400" u="none" cap="none" strike="noStrike">
              <a:solidFill>
                <a:schemeClr val="lt1"/>
              </a:solidFill>
              <a:latin typeface="Calibri"/>
              <a:ea typeface="Calibri"/>
              <a:cs typeface="Calibri"/>
              <a:sym typeface="Calibri"/>
            </a:endParaRPr>
          </a:p>
        </p:txBody>
      </p:sp>
      <p:grpSp>
        <p:nvGrpSpPr>
          <p:cNvPr id="346" name="Google Shape;346;p43"/>
          <p:cNvGrpSpPr/>
          <p:nvPr/>
        </p:nvGrpSpPr>
        <p:grpSpPr>
          <a:xfrm>
            <a:off x="3951360" y="1443936"/>
            <a:ext cx="3861538" cy="3254482"/>
            <a:chOff x="1232909" y="1443936"/>
            <a:chExt cx="3861538" cy="3254482"/>
          </a:xfrm>
        </p:grpSpPr>
        <p:sp>
          <p:nvSpPr>
            <p:cNvPr id="347" name="Google Shape;347;p43"/>
            <p:cNvSpPr/>
            <p:nvPr/>
          </p:nvSpPr>
          <p:spPr>
            <a:xfrm rot="-832766">
              <a:off x="1486621" y="1809387"/>
              <a:ext cx="3354114" cy="2523580"/>
            </a:xfrm>
            <a:custGeom>
              <a:rect b="b" l="l" r="r" t="t"/>
              <a:pathLst>
                <a:path extrusionOk="0" h="120000" w="120000">
                  <a:moveTo>
                    <a:pt x="89213" y="27985"/>
                  </a:moveTo>
                  <a:cubicBezTo>
                    <a:pt x="89745" y="28056"/>
                    <a:pt x="91140" y="27812"/>
                    <a:pt x="92084" y="27561"/>
                  </a:cubicBezTo>
                  <a:cubicBezTo>
                    <a:pt x="92744" y="27386"/>
                    <a:pt x="93998" y="26713"/>
                    <a:pt x="93998" y="26713"/>
                  </a:cubicBezTo>
                  <a:cubicBezTo>
                    <a:pt x="95062" y="24593"/>
                    <a:pt x="94317" y="25724"/>
                    <a:pt x="96551" y="23745"/>
                  </a:cubicBezTo>
                  <a:lnTo>
                    <a:pt x="97508" y="22897"/>
                  </a:lnTo>
                  <a:cubicBezTo>
                    <a:pt x="97614" y="22473"/>
                    <a:pt x="97734" y="22055"/>
                    <a:pt x="97827" y="21625"/>
                  </a:cubicBezTo>
                  <a:cubicBezTo>
                    <a:pt x="98628" y="17898"/>
                    <a:pt x="97700" y="21707"/>
                    <a:pt x="98465" y="18657"/>
                  </a:cubicBezTo>
                  <a:cubicBezTo>
                    <a:pt x="98571" y="16961"/>
                    <a:pt x="98662" y="15263"/>
                    <a:pt x="98784" y="13568"/>
                  </a:cubicBezTo>
                  <a:cubicBezTo>
                    <a:pt x="98986" y="10749"/>
                    <a:pt x="98945" y="10276"/>
                    <a:pt x="99422" y="8056"/>
                  </a:cubicBezTo>
                  <a:cubicBezTo>
                    <a:pt x="99514" y="7626"/>
                    <a:pt x="99590" y="7184"/>
                    <a:pt x="99741" y="6784"/>
                  </a:cubicBezTo>
                  <a:cubicBezTo>
                    <a:pt x="99912" y="6328"/>
                    <a:pt x="100166" y="5936"/>
                    <a:pt x="100379" y="5512"/>
                  </a:cubicBezTo>
                  <a:cubicBezTo>
                    <a:pt x="100804" y="5653"/>
                    <a:pt x="101290" y="5613"/>
                    <a:pt x="101655" y="5936"/>
                  </a:cubicBezTo>
                  <a:cubicBezTo>
                    <a:pt x="101974" y="6219"/>
                    <a:pt x="102241" y="6703"/>
                    <a:pt x="102293" y="7208"/>
                  </a:cubicBezTo>
                  <a:cubicBezTo>
                    <a:pt x="102566" y="9873"/>
                    <a:pt x="102215" y="12628"/>
                    <a:pt x="102612" y="15265"/>
                  </a:cubicBezTo>
                  <a:cubicBezTo>
                    <a:pt x="102678" y="15703"/>
                    <a:pt x="103250" y="15547"/>
                    <a:pt x="103569" y="15689"/>
                  </a:cubicBezTo>
                  <a:cubicBezTo>
                    <a:pt x="104207" y="15406"/>
                    <a:pt x="105110" y="15584"/>
                    <a:pt x="105483" y="14840"/>
                  </a:cubicBezTo>
                  <a:lnTo>
                    <a:pt x="106760" y="12296"/>
                  </a:lnTo>
                  <a:cubicBezTo>
                    <a:pt x="106690" y="11557"/>
                    <a:pt x="106597" y="8771"/>
                    <a:pt x="106121" y="7632"/>
                  </a:cubicBezTo>
                  <a:cubicBezTo>
                    <a:pt x="105749" y="6741"/>
                    <a:pt x="104845" y="5088"/>
                    <a:pt x="104845" y="5088"/>
                  </a:cubicBezTo>
                  <a:cubicBezTo>
                    <a:pt x="104625" y="3622"/>
                    <a:pt x="104215" y="2313"/>
                    <a:pt x="104845" y="848"/>
                  </a:cubicBezTo>
                  <a:cubicBezTo>
                    <a:pt x="105036" y="405"/>
                    <a:pt x="105483" y="282"/>
                    <a:pt x="105802" y="0"/>
                  </a:cubicBezTo>
                  <a:cubicBezTo>
                    <a:pt x="106334" y="141"/>
                    <a:pt x="106946" y="24"/>
                    <a:pt x="107398" y="424"/>
                  </a:cubicBezTo>
                  <a:cubicBezTo>
                    <a:pt x="107677" y="671"/>
                    <a:pt x="107628" y="1264"/>
                    <a:pt x="107717" y="1696"/>
                  </a:cubicBezTo>
                  <a:cubicBezTo>
                    <a:pt x="107815" y="2174"/>
                    <a:pt x="108617" y="6882"/>
                    <a:pt x="108993" y="7632"/>
                  </a:cubicBezTo>
                  <a:cubicBezTo>
                    <a:pt x="109205" y="8056"/>
                    <a:pt x="109475" y="8438"/>
                    <a:pt x="109631" y="8904"/>
                  </a:cubicBezTo>
                  <a:cubicBezTo>
                    <a:pt x="109904" y="9721"/>
                    <a:pt x="110269" y="11448"/>
                    <a:pt x="110269" y="11448"/>
                  </a:cubicBezTo>
                  <a:cubicBezTo>
                    <a:pt x="110248" y="11559"/>
                    <a:pt x="109797" y="14140"/>
                    <a:pt x="109631" y="14416"/>
                  </a:cubicBezTo>
                  <a:cubicBezTo>
                    <a:pt x="109391" y="14814"/>
                    <a:pt x="108968" y="14938"/>
                    <a:pt x="108674" y="15265"/>
                  </a:cubicBezTo>
                  <a:cubicBezTo>
                    <a:pt x="105275" y="19029"/>
                    <a:pt x="109787" y="14725"/>
                    <a:pt x="106760" y="16961"/>
                  </a:cubicBezTo>
                  <a:cubicBezTo>
                    <a:pt x="106089" y="17456"/>
                    <a:pt x="104845" y="18657"/>
                    <a:pt x="104845" y="18657"/>
                  </a:cubicBezTo>
                  <a:cubicBezTo>
                    <a:pt x="104209" y="19925"/>
                    <a:pt x="102878" y="21219"/>
                    <a:pt x="103888" y="22897"/>
                  </a:cubicBezTo>
                  <a:cubicBezTo>
                    <a:pt x="104098" y="23246"/>
                    <a:pt x="104545" y="23121"/>
                    <a:pt x="104845" y="23321"/>
                  </a:cubicBezTo>
                  <a:cubicBezTo>
                    <a:pt x="105188" y="23549"/>
                    <a:pt x="105483" y="23886"/>
                    <a:pt x="105802" y="24169"/>
                  </a:cubicBezTo>
                  <a:cubicBezTo>
                    <a:pt x="108116" y="23913"/>
                    <a:pt x="109946" y="23358"/>
                    <a:pt x="112183" y="24169"/>
                  </a:cubicBezTo>
                  <a:cubicBezTo>
                    <a:pt x="112553" y="24303"/>
                    <a:pt x="112821" y="24734"/>
                    <a:pt x="113140" y="25017"/>
                  </a:cubicBezTo>
                  <a:cubicBezTo>
                    <a:pt x="113034" y="25724"/>
                    <a:pt x="113205" y="26628"/>
                    <a:pt x="112821" y="27137"/>
                  </a:cubicBezTo>
                  <a:cubicBezTo>
                    <a:pt x="112346" y="27769"/>
                    <a:pt x="110907" y="27985"/>
                    <a:pt x="110907" y="27985"/>
                  </a:cubicBezTo>
                  <a:cubicBezTo>
                    <a:pt x="108177" y="27813"/>
                    <a:pt x="103732" y="27121"/>
                    <a:pt x="100698" y="27985"/>
                  </a:cubicBezTo>
                  <a:cubicBezTo>
                    <a:pt x="100323" y="28092"/>
                    <a:pt x="100060" y="28551"/>
                    <a:pt x="99741" y="28833"/>
                  </a:cubicBezTo>
                  <a:cubicBezTo>
                    <a:pt x="98571" y="31166"/>
                    <a:pt x="99741" y="29187"/>
                    <a:pt x="98146" y="30954"/>
                  </a:cubicBezTo>
                  <a:cubicBezTo>
                    <a:pt x="95689" y="33674"/>
                    <a:pt x="98608" y="30968"/>
                    <a:pt x="96232" y="33074"/>
                  </a:cubicBezTo>
                  <a:cubicBezTo>
                    <a:pt x="96338" y="34063"/>
                    <a:pt x="96403" y="35062"/>
                    <a:pt x="96551" y="36042"/>
                  </a:cubicBezTo>
                  <a:cubicBezTo>
                    <a:pt x="96616" y="36480"/>
                    <a:pt x="96632" y="36998"/>
                    <a:pt x="96870" y="37314"/>
                  </a:cubicBezTo>
                  <a:cubicBezTo>
                    <a:pt x="97967" y="38772"/>
                    <a:pt x="98537" y="38901"/>
                    <a:pt x="99741" y="39434"/>
                  </a:cubicBezTo>
                  <a:cubicBezTo>
                    <a:pt x="100379" y="39293"/>
                    <a:pt x="101125" y="39503"/>
                    <a:pt x="101655" y="39010"/>
                  </a:cubicBezTo>
                  <a:cubicBezTo>
                    <a:pt x="102283" y="38426"/>
                    <a:pt x="102506" y="37314"/>
                    <a:pt x="102931" y="36466"/>
                  </a:cubicBezTo>
                  <a:cubicBezTo>
                    <a:pt x="103144" y="36042"/>
                    <a:pt x="103250" y="35477"/>
                    <a:pt x="103569" y="35194"/>
                  </a:cubicBezTo>
                  <a:cubicBezTo>
                    <a:pt x="103888" y="34911"/>
                    <a:pt x="104176" y="34553"/>
                    <a:pt x="104526" y="34346"/>
                  </a:cubicBezTo>
                  <a:cubicBezTo>
                    <a:pt x="105141" y="33983"/>
                    <a:pt x="106441" y="33498"/>
                    <a:pt x="106441" y="33498"/>
                  </a:cubicBezTo>
                  <a:cubicBezTo>
                    <a:pt x="106760" y="33639"/>
                    <a:pt x="107135" y="33643"/>
                    <a:pt x="107398" y="33922"/>
                  </a:cubicBezTo>
                  <a:cubicBezTo>
                    <a:pt x="107960" y="34520"/>
                    <a:pt x="108145" y="35628"/>
                    <a:pt x="108355" y="36466"/>
                  </a:cubicBezTo>
                  <a:cubicBezTo>
                    <a:pt x="108284" y="37222"/>
                    <a:pt x="108379" y="40315"/>
                    <a:pt x="107398" y="41130"/>
                  </a:cubicBezTo>
                  <a:cubicBezTo>
                    <a:pt x="106827" y="41604"/>
                    <a:pt x="106121" y="41696"/>
                    <a:pt x="105483" y="41978"/>
                  </a:cubicBezTo>
                  <a:cubicBezTo>
                    <a:pt x="105164" y="42120"/>
                    <a:pt x="104853" y="42294"/>
                    <a:pt x="104526" y="42402"/>
                  </a:cubicBezTo>
                  <a:cubicBezTo>
                    <a:pt x="103676" y="42685"/>
                    <a:pt x="102806" y="42882"/>
                    <a:pt x="101974" y="43250"/>
                  </a:cubicBezTo>
                  <a:cubicBezTo>
                    <a:pt x="101655" y="43392"/>
                    <a:pt x="101349" y="43606"/>
                    <a:pt x="101017" y="43674"/>
                  </a:cubicBezTo>
                  <a:cubicBezTo>
                    <a:pt x="99961" y="43890"/>
                    <a:pt x="98890" y="43957"/>
                    <a:pt x="97827" y="44098"/>
                  </a:cubicBezTo>
                  <a:cubicBezTo>
                    <a:pt x="97508" y="44240"/>
                    <a:pt x="97107" y="44206"/>
                    <a:pt x="96870" y="44522"/>
                  </a:cubicBezTo>
                  <a:cubicBezTo>
                    <a:pt x="96327" y="45243"/>
                    <a:pt x="95593" y="47067"/>
                    <a:pt x="95593" y="47067"/>
                  </a:cubicBezTo>
                  <a:cubicBezTo>
                    <a:pt x="95715" y="47873"/>
                    <a:pt x="95905" y="49590"/>
                    <a:pt x="96232" y="50459"/>
                  </a:cubicBezTo>
                  <a:cubicBezTo>
                    <a:pt x="96403" y="50915"/>
                    <a:pt x="96581" y="51395"/>
                    <a:pt x="96870" y="51731"/>
                  </a:cubicBezTo>
                  <a:cubicBezTo>
                    <a:pt x="97447" y="52402"/>
                    <a:pt x="98056" y="53105"/>
                    <a:pt x="98784" y="53427"/>
                  </a:cubicBezTo>
                  <a:lnTo>
                    <a:pt x="100698" y="54275"/>
                  </a:lnTo>
                  <a:lnTo>
                    <a:pt x="101655" y="54699"/>
                  </a:lnTo>
                  <a:cubicBezTo>
                    <a:pt x="104233" y="54128"/>
                    <a:pt x="102956" y="54547"/>
                    <a:pt x="105483" y="53427"/>
                  </a:cubicBezTo>
                  <a:lnTo>
                    <a:pt x="106441" y="53003"/>
                  </a:lnTo>
                  <a:cubicBezTo>
                    <a:pt x="107940" y="51010"/>
                    <a:pt x="107147" y="52230"/>
                    <a:pt x="108674" y="49187"/>
                  </a:cubicBezTo>
                  <a:cubicBezTo>
                    <a:pt x="108886" y="48763"/>
                    <a:pt x="109191" y="48398"/>
                    <a:pt x="109312" y="47915"/>
                  </a:cubicBezTo>
                  <a:lnTo>
                    <a:pt x="110269" y="44098"/>
                  </a:lnTo>
                  <a:cubicBezTo>
                    <a:pt x="110375" y="43674"/>
                    <a:pt x="110308" y="43074"/>
                    <a:pt x="110588" y="42826"/>
                  </a:cubicBezTo>
                  <a:cubicBezTo>
                    <a:pt x="114008" y="39796"/>
                    <a:pt x="108817" y="44515"/>
                    <a:pt x="112502" y="40706"/>
                  </a:cubicBezTo>
                  <a:cubicBezTo>
                    <a:pt x="114148" y="39005"/>
                    <a:pt x="113929" y="39226"/>
                    <a:pt x="115373" y="38586"/>
                  </a:cubicBezTo>
                  <a:cubicBezTo>
                    <a:pt x="116543" y="38727"/>
                    <a:pt x="117760" y="38551"/>
                    <a:pt x="118883" y="39010"/>
                  </a:cubicBezTo>
                  <a:cubicBezTo>
                    <a:pt x="119925" y="39436"/>
                    <a:pt x="119449" y="41827"/>
                    <a:pt x="119202" y="42402"/>
                  </a:cubicBezTo>
                  <a:cubicBezTo>
                    <a:pt x="118952" y="42985"/>
                    <a:pt x="117743" y="43540"/>
                    <a:pt x="117288" y="43674"/>
                  </a:cubicBezTo>
                  <a:cubicBezTo>
                    <a:pt x="116405" y="43935"/>
                    <a:pt x="115278" y="43950"/>
                    <a:pt x="114416" y="44522"/>
                  </a:cubicBezTo>
                  <a:cubicBezTo>
                    <a:pt x="114073" y="44750"/>
                    <a:pt x="113778" y="45088"/>
                    <a:pt x="113459" y="45371"/>
                  </a:cubicBezTo>
                  <a:cubicBezTo>
                    <a:pt x="113247" y="45795"/>
                    <a:pt x="112869" y="46137"/>
                    <a:pt x="112821" y="46643"/>
                  </a:cubicBezTo>
                  <a:cubicBezTo>
                    <a:pt x="112754" y="47358"/>
                    <a:pt x="112839" y="48163"/>
                    <a:pt x="113140" y="48763"/>
                  </a:cubicBezTo>
                  <a:cubicBezTo>
                    <a:pt x="113327" y="49135"/>
                    <a:pt x="113763" y="49140"/>
                    <a:pt x="114097" y="49187"/>
                  </a:cubicBezTo>
                  <a:cubicBezTo>
                    <a:pt x="115793" y="49424"/>
                    <a:pt x="117500" y="49469"/>
                    <a:pt x="119202" y="49611"/>
                  </a:cubicBezTo>
                  <a:cubicBezTo>
                    <a:pt x="119414" y="50035"/>
                    <a:pt x="119786" y="50378"/>
                    <a:pt x="119840" y="50883"/>
                  </a:cubicBezTo>
                  <a:cubicBezTo>
                    <a:pt x="120000" y="52368"/>
                    <a:pt x="119507" y="52889"/>
                    <a:pt x="118564" y="53003"/>
                  </a:cubicBezTo>
                  <a:cubicBezTo>
                    <a:pt x="116549" y="53246"/>
                    <a:pt x="114523" y="53286"/>
                    <a:pt x="112502" y="53427"/>
                  </a:cubicBezTo>
                  <a:cubicBezTo>
                    <a:pt x="110639" y="54253"/>
                    <a:pt x="112350" y="53205"/>
                    <a:pt x="110907" y="55123"/>
                  </a:cubicBezTo>
                  <a:cubicBezTo>
                    <a:pt x="110636" y="55484"/>
                    <a:pt x="110244" y="55645"/>
                    <a:pt x="109950" y="55971"/>
                  </a:cubicBezTo>
                  <a:cubicBezTo>
                    <a:pt x="106951" y="59293"/>
                    <a:pt x="111917" y="54653"/>
                    <a:pt x="107079" y="58939"/>
                  </a:cubicBezTo>
                  <a:cubicBezTo>
                    <a:pt x="106760" y="59222"/>
                    <a:pt x="106485" y="59626"/>
                    <a:pt x="106121" y="59787"/>
                  </a:cubicBezTo>
                  <a:lnTo>
                    <a:pt x="104207" y="60636"/>
                  </a:lnTo>
                  <a:cubicBezTo>
                    <a:pt x="100028" y="60131"/>
                    <a:pt x="101812" y="60705"/>
                    <a:pt x="98784" y="59363"/>
                  </a:cubicBezTo>
                  <a:cubicBezTo>
                    <a:pt x="98465" y="59222"/>
                    <a:pt x="98106" y="59187"/>
                    <a:pt x="97827" y="58939"/>
                  </a:cubicBezTo>
                  <a:lnTo>
                    <a:pt x="94955" y="56395"/>
                  </a:lnTo>
                  <a:lnTo>
                    <a:pt x="93998" y="55547"/>
                  </a:lnTo>
                  <a:cubicBezTo>
                    <a:pt x="93679" y="55689"/>
                    <a:pt x="93251" y="55622"/>
                    <a:pt x="93041" y="55971"/>
                  </a:cubicBezTo>
                  <a:cubicBezTo>
                    <a:pt x="92767" y="56426"/>
                    <a:pt x="92722" y="57085"/>
                    <a:pt x="92722" y="57667"/>
                  </a:cubicBezTo>
                  <a:cubicBezTo>
                    <a:pt x="92722" y="58799"/>
                    <a:pt x="93158" y="59805"/>
                    <a:pt x="93679" y="60636"/>
                  </a:cubicBezTo>
                  <a:cubicBezTo>
                    <a:pt x="93968" y="61096"/>
                    <a:pt x="94290" y="61524"/>
                    <a:pt x="94636" y="61908"/>
                  </a:cubicBezTo>
                  <a:cubicBezTo>
                    <a:pt x="94931" y="62234"/>
                    <a:pt x="95274" y="62473"/>
                    <a:pt x="95593" y="62756"/>
                  </a:cubicBezTo>
                  <a:cubicBezTo>
                    <a:pt x="97295" y="66148"/>
                    <a:pt x="95062" y="62049"/>
                    <a:pt x="97189" y="64876"/>
                  </a:cubicBezTo>
                  <a:cubicBezTo>
                    <a:pt x="99315" y="67703"/>
                    <a:pt x="96232" y="64734"/>
                    <a:pt x="98784" y="66996"/>
                  </a:cubicBezTo>
                  <a:cubicBezTo>
                    <a:pt x="99291" y="68007"/>
                    <a:pt x="100117" y="70015"/>
                    <a:pt x="101017" y="70812"/>
                  </a:cubicBezTo>
                  <a:cubicBezTo>
                    <a:pt x="101297" y="71060"/>
                    <a:pt x="101640" y="71181"/>
                    <a:pt x="101974" y="71236"/>
                  </a:cubicBezTo>
                  <a:cubicBezTo>
                    <a:pt x="103350" y="71465"/>
                    <a:pt x="104739" y="71519"/>
                    <a:pt x="106121" y="71660"/>
                  </a:cubicBezTo>
                  <a:cubicBezTo>
                    <a:pt x="106441" y="71943"/>
                    <a:pt x="106936" y="72035"/>
                    <a:pt x="107079" y="72508"/>
                  </a:cubicBezTo>
                  <a:cubicBezTo>
                    <a:pt x="107203" y="72923"/>
                    <a:pt x="106970" y="73431"/>
                    <a:pt x="106760" y="73780"/>
                  </a:cubicBezTo>
                  <a:cubicBezTo>
                    <a:pt x="106520" y="74178"/>
                    <a:pt x="106145" y="74401"/>
                    <a:pt x="105802" y="74628"/>
                  </a:cubicBezTo>
                  <a:cubicBezTo>
                    <a:pt x="105345" y="74933"/>
                    <a:pt x="103978" y="75341"/>
                    <a:pt x="103569" y="75477"/>
                  </a:cubicBezTo>
                  <a:cubicBezTo>
                    <a:pt x="102293" y="75335"/>
                    <a:pt x="100997" y="75386"/>
                    <a:pt x="99741" y="75053"/>
                  </a:cubicBezTo>
                  <a:cubicBezTo>
                    <a:pt x="98412" y="74699"/>
                    <a:pt x="98465" y="72508"/>
                    <a:pt x="97508" y="71660"/>
                  </a:cubicBezTo>
                  <a:lnTo>
                    <a:pt x="96551" y="70812"/>
                  </a:lnTo>
                  <a:cubicBezTo>
                    <a:pt x="94849" y="67420"/>
                    <a:pt x="97082" y="71519"/>
                    <a:pt x="94955" y="68692"/>
                  </a:cubicBezTo>
                  <a:cubicBezTo>
                    <a:pt x="93512" y="66774"/>
                    <a:pt x="95224" y="67821"/>
                    <a:pt x="93360" y="66996"/>
                  </a:cubicBezTo>
                  <a:cubicBezTo>
                    <a:pt x="93041" y="67137"/>
                    <a:pt x="92697" y="67203"/>
                    <a:pt x="92403" y="67420"/>
                  </a:cubicBezTo>
                  <a:cubicBezTo>
                    <a:pt x="91733" y="67915"/>
                    <a:pt x="91216" y="68794"/>
                    <a:pt x="90489" y="69116"/>
                  </a:cubicBezTo>
                  <a:cubicBezTo>
                    <a:pt x="89168" y="69701"/>
                    <a:pt x="89812" y="69292"/>
                    <a:pt x="88575" y="70388"/>
                  </a:cubicBezTo>
                  <a:cubicBezTo>
                    <a:pt x="88256" y="70247"/>
                    <a:pt x="87855" y="70280"/>
                    <a:pt x="87618" y="69964"/>
                  </a:cubicBezTo>
                  <a:cubicBezTo>
                    <a:pt x="86918" y="69034"/>
                    <a:pt x="87408" y="68123"/>
                    <a:pt x="87937" y="67420"/>
                  </a:cubicBezTo>
                  <a:cubicBezTo>
                    <a:pt x="88208" y="67060"/>
                    <a:pt x="88575" y="66855"/>
                    <a:pt x="88894" y="66572"/>
                  </a:cubicBezTo>
                  <a:cubicBezTo>
                    <a:pt x="89216" y="65929"/>
                    <a:pt x="89851" y="64906"/>
                    <a:pt x="89851" y="64028"/>
                  </a:cubicBezTo>
                  <a:cubicBezTo>
                    <a:pt x="89851" y="63581"/>
                    <a:pt x="89805" y="63015"/>
                    <a:pt x="89532" y="62756"/>
                  </a:cubicBezTo>
                  <a:cubicBezTo>
                    <a:pt x="88985" y="62236"/>
                    <a:pt x="88256" y="62190"/>
                    <a:pt x="87618" y="61908"/>
                  </a:cubicBezTo>
                  <a:lnTo>
                    <a:pt x="84746" y="60636"/>
                  </a:lnTo>
                  <a:cubicBezTo>
                    <a:pt x="84427" y="60494"/>
                    <a:pt x="84119" y="60299"/>
                    <a:pt x="83789" y="60212"/>
                  </a:cubicBezTo>
                  <a:cubicBezTo>
                    <a:pt x="81864" y="59700"/>
                    <a:pt x="82709" y="60015"/>
                    <a:pt x="81237" y="59363"/>
                  </a:cubicBezTo>
                  <a:cubicBezTo>
                    <a:pt x="80280" y="59505"/>
                    <a:pt x="79260" y="59312"/>
                    <a:pt x="78366" y="59787"/>
                  </a:cubicBezTo>
                  <a:cubicBezTo>
                    <a:pt x="77642" y="60172"/>
                    <a:pt x="78312" y="62504"/>
                    <a:pt x="78366" y="62756"/>
                  </a:cubicBezTo>
                  <a:cubicBezTo>
                    <a:pt x="78787" y="64715"/>
                    <a:pt x="78818" y="64294"/>
                    <a:pt x="79961" y="66572"/>
                  </a:cubicBezTo>
                  <a:cubicBezTo>
                    <a:pt x="80174" y="66996"/>
                    <a:pt x="80478" y="67361"/>
                    <a:pt x="80599" y="67844"/>
                  </a:cubicBezTo>
                  <a:lnTo>
                    <a:pt x="80918" y="69116"/>
                  </a:lnTo>
                  <a:cubicBezTo>
                    <a:pt x="80812" y="69540"/>
                    <a:pt x="80837" y="70072"/>
                    <a:pt x="80599" y="70388"/>
                  </a:cubicBezTo>
                  <a:cubicBezTo>
                    <a:pt x="79903" y="71313"/>
                    <a:pt x="77796" y="70462"/>
                    <a:pt x="77409" y="70388"/>
                  </a:cubicBezTo>
                  <a:cubicBezTo>
                    <a:pt x="77196" y="69964"/>
                    <a:pt x="77059" y="69452"/>
                    <a:pt x="76771" y="69116"/>
                  </a:cubicBezTo>
                  <a:cubicBezTo>
                    <a:pt x="76193" y="68445"/>
                    <a:pt x="74856" y="67420"/>
                    <a:pt x="74856" y="67420"/>
                  </a:cubicBezTo>
                  <a:cubicBezTo>
                    <a:pt x="74078" y="67765"/>
                    <a:pt x="73561" y="67870"/>
                    <a:pt x="72942" y="68692"/>
                  </a:cubicBezTo>
                  <a:cubicBezTo>
                    <a:pt x="72671" y="69052"/>
                    <a:pt x="72604" y="69646"/>
                    <a:pt x="72304" y="69964"/>
                  </a:cubicBezTo>
                  <a:cubicBezTo>
                    <a:pt x="72042" y="70243"/>
                    <a:pt x="71648" y="70188"/>
                    <a:pt x="71347" y="70388"/>
                  </a:cubicBezTo>
                  <a:cubicBezTo>
                    <a:pt x="68873" y="72032"/>
                    <a:pt x="71839" y="70594"/>
                    <a:pt x="69433" y="71660"/>
                  </a:cubicBezTo>
                  <a:cubicBezTo>
                    <a:pt x="69114" y="71519"/>
                    <a:pt x="68738" y="71515"/>
                    <a:pt x="68476" y="71236"/>
                  </a:cubicBezTo>
                  <a:cubicBezTo>
                    <a:pt x="67624" y="70331"/>
                    <a:pt x="67740" y="69800"/>
                    <a:pt x="68157" y="68692"/>
                  </a:cubicBezTo>
                  <a:cubicBezTo>
                    <a:pt x="68328" y="68236"/>
                    <a:pt x="68495" y="67738"/>
                    <a:pt x="68795" y="67420"/>
                  </a:cubicBezTo>
                  <a:cubicBezTo>
                    <a:pt x="69057" y="67141"/>
                    <a:pt x="69458" y="67213"/>
                    <a:pt x="69752" y="66996"/>
                  </a:cubicBezTo>
                  <a:cubicBezTo>
                    <a:pt x="70422" y="66501"/>
                    <a:pt x="71028" y="65865"/>
                    <a:pt x="71666" y="65300"/>
                  </a:cubicBezTo>
                  <a:lnTo>
                    <a:pt x="72623" y="64452"/>
                  </a:lnTo>
                  <a:cubicBezTo>
                    <a:pt x="72836" y="63604"/>
                    <a:pt x="73345" y="62795"/>
                    <a:pt x="73261" y="61908"/>
                  </a:cubicBezTo>
                  <a:cubicBezTo>
                    <a:pt x="73151" y="60738"/>
                    <a:pt x="73115" y="58551"/>
                    <a:pt x="72623" y="57243"/>
                  </a:cubicBezTo>
                  <a:cubicBezTo>
                    <a:pt x="72452" y="56788"/>
                    <a:pt x="72240" y="56352"/>
                    <a:pt x="71985" y="55971"/>
                  </a:cubicBezTo>
                  <a:cubicBezTo>
                    <a:pt x="71386" y="55075"/>
                    <a:pt x="70822" y="54092"/>
                    <a:pt x="70071" y="53427"/>
                  </a:cubicBezTo>
                  <a:lnTo>
                    <a:pt x="68157" y="51731"/>
                  </a:lnTo>
                  <a:cubicBezTo>
                    <a:pt x="66694" y="48815"/>
                    <a:pt x="67608" y="49509"/>
                    <a:pt x="65923" y="48763"/>
                  </a:cubicBezTo>
                  <a:cubicBezTo>
                    <a:pt x="64095" y="45117"/>
                    <a:pt x="66530" y="49407"/>
                    <a:pt x="64328" y="47067"/>
                  </a:cubicBezTo>
                  <a:cubicBezTo>
                    <a:pt x="64029" y="46748"/>
                    <a:pt x="63961" y="46155"/>
                    <a:pt x="63690" y="45795"/>
                  </a:cubicBezTo>
                  <a:cubicBezTo>
                    <a:pt x="62932" y="44787"/>
                    <a:pt x="61767" y="44518"/>
                    <a:pt x="60819" y="44098"/>
                  </a:cubicBezTo>
                  <a:cubicBezTo>
                    <a:pt x="59446" y="43490"/>
                    <a:pt x="60188" y="43783"/>
                    <a:pt x="58586" y="43250"/>
                  </a:cubicBezTo>
                  <a:cubicBezTo>
                    <a:pt x="56778" y="43392"/>
                    <a:pt x="54967" y="43475"/>
                    <a:pt x="53162" y="43674"/>
                  </a:cubicBezTo>
                  <a:cubicBezTo>
                    <a:pt x="52256" y="43775"/>
                    <a:pt x="47185" y="44909"/>
                    <a:pt x="47101" y="44946"/>
                  </a:cubicBezTo>
                  <a:cubicBezTo>
                    <a:pt x="45271" y="45757"/>
                    <a:pt x="47051" y="45027"/>
                    <a:pt x="44548" y="45795"/>
                  </a:cubicBezTo>
                  <a:cubicBezTo>
                    <a:pt x="41944" y="46593"/>
                    <a:pt x="42367" y="46478"/>
                    <a:pt x="40082" y="47491"/>
                  </a:cubicBezTo>
                  <a:lnTo>
                    <a:pt x="39125" y="47915"/>
                  </a:lnTo>
                  <a:cubicBezTo>
                    <a:pt x="38806" y="48056"/>
                    <a:pt x="38448" y="48091"/>
                    <a:pt x="38168" y="48339"/>
                  </a:cubicBezTo>
                  <a:cubicBezTo>
                    <a:pt x="37530" y="48904"/>
                    <a:pt x="36981" y="49713"/>
                    <a:pt x="36254" y="50035"/>
                  </a:cubicBezTo>
                  <a:cubicBezTo>
                    <a:pt x="35934" y="50176"/>
                    <a:pt x="35590" y="50242"/>
                    <a:pt x="35296" y="50459"/>
                  </a:cubicBezTo>
                  <a:cubicBezTo>
                    <a:pt x="34626" y="50954"/>
                    <a:pt x="34020" y="51590"/>
                    <a:pt x="33382" y="52155"/>
                  </a:cubicBezTo>
                  <a:cubicBezTo>
                    <a:pt x="33063" y="52438"/>
                    <a:pt x="32696" y="52643"/>
                    <a:pt x="32425" y="53003"/>
                  </a:cubicBezTo>
                  <a:cubicBezTo>
                    <a:pt x="31197" y="54635"/>
                    <a:pt x="31843" y="53942"/>
                    <a:pt x="30511" y="55123"/>
                  </a:cubicBezTo>
                  <a:cubicBezTo>
                    <a:pt x="30298" y="55547"/>
                    <a:pt x="30144" y="56035"/>
                    <a:pt x="29873" y="56395"/>
                  </a:cubicBezTo>
                  <a:cubicBezTo>
                    <a:pt x="29602" y="56756"/>
                    <a:pt x="29168" y="56860"/>
                    <a:pt x="28916" y="57243"/>
                  </a:cubicBezTo>
                  <a:cubicBezTo>
                    <a:pt x="28411" y="58010"/>
                    <a:pt x="28182" y="59067"/>
                    <a:pt x="27640" y="59787"/>
                  </a:cubicBezTo>
                  <a:lnTo>
                    <a:pt x="26683" y="61060"/>
                  </a:lnTo>
                  <a:cubicBezTo>
                    <a:pt x="25924" y="64084"/>
                    <a:pt x="27000" y="60427"/>
                    <a:pt x="25406" y="63604"/>
                  </a:cubicBezTo>
                  <a:cubicBezTo>
                    <a:pt x="25220" y="63976"/>
                    <a:pt x="25251" y="64485"/>
                    <a:pt x="25087" y="64876"/>
                  </a:cubicBezTo>
                  <a:cubicBezTo>
                    <a:pt x="24715" y="65767"/>
                    <a:pt x="24237" y="66572"/>
                    <a:pt x="23811" y="67420"/>
                  </a:cubicBezTo>
                  <a:cubicBezTo>
                    <a:pt x="23599" y="67844"/>
                    <a:pt x="23294" y="68209"/>
                    <a:pt x="23173" y="68692"/>
                  </a:cubicBezTo>
                  <a:lnTo>
                    <a:pt x="22216" y="72508"/>
                  </a:lnTo>
                  <a:lnTo>
                    <a:pt x="21897" y="73780"/>
                  </a:lnTo>
                  <a:lnTo>
                    <a:pt x="21578" y="75053"/>
                  </a:lnTo>
                  <a:cubicBezTo>
                    <a:pt x="21838" y="76087"/>
                    <a:pt x="21917" y="76775"/>
                    <a:pt x="22535" y="77597"/>
                  </a:cubicBezTo>
                  <a:cubicBezTo>
                    <a:pt x="22806" y="77957"/>
                    <a:pt x="23173" y="78162"/>
                    <a:pt x="23492" y="78445"/>
                  </a:cubicBezTo>
                  <a:cubicBezTo>
                    <a:pt x="23705" y="78869"/>
                    <a:pt x="23859" y="79356"/>
                    <a:pt x="24130" y="79717"/>
                  </a:cubicBezTo>
                  <a:cubicBezTo>
                    <a:pt x="24401" y="80077"/>
                    <a:pt x="24848" y="80167"/>
                    <a:pt x="25087" y="80565"/>
                  </a:cubicBezTo>
                  <a:cubicBezTo>
                    <a:pt x="25297" y="80914"/>
                    <a:pt x="25256" y="81437"/>
                    <a:pt x="25406" y="81837"/>
                  </a:cubicBezTo>
                  <a:cubicBezTo>
                    <a:pt x="26643" y="85125"/>
                    <a:pt x="25562" y="81184"/>
                    <a:pt x="26364" y="84381"/>
                  </a:cubicBezTo>
                  <a:cubicBezTo>
                    <a:pt x="26257" y="84805"/>
                    <a:pt x="26255" y="85304"/>
                    <a:pt x="26044" y="85653"/>
                  </a:cubicBezTo>
                  <a:cubicBezTo>
                    <a:pt x="25805" y="86051"/>
                    <a:pt x="25466" y="86417"/>
                    <a:pt x="25087" y="86501"/>
                  </a:cubicBezTo>
                  <a:cubicBezTo>
                    <a:pt x="24559" y="86618"/>
                    <a:pt x="23507" y="85525"/>
                    <a:pt x="23173" y="85229"/>
                  </a:cubicBezTo>
                  <a:cubicBezTo>
                    <a:pt x="21711" y="82313"/>
                    <a:pt x="22625" y="83007"/>
                    <a:pt x="20940" y="82261"/>
                  </a:cubicBezTo>
                  <a:cubicBezTo>
                    <a:pt x="20621" y="82402"/>
                    <a:pt x="20245" y="82406"/>
                    <a:pt x="19983" y="82685"/>
                  </a:cubicBezTo>
                  <a:cubicBezTo>
                    <a:pt x="19683" y="83003"/>
                    <a:pt x="19501" y="83491"/>
                    <a:pt x="19345" y="83957"/>
                  </a:cubicBezTo>
                  <a:cubicBezTo>
                    <a:pt x="18756" y="85718"/>
                    <a:pt x="18661" y="86808"/>
                    <a:pt x="18388" y="88621"/>
                  </a:cubicBezTo>
                  <a:cubicBezTo>
                    <a:pt x="18227" y="93524"/>
                    <a:pt x="17746" y="98209"/>
                    <a:pt x="18388" y="103038"/>
                  </a:cubicBezTo>
                  <a:cubicBezTo>
                    <a:pt x="18837" y="106420"/>
                    <a:pt x="18830" y="104637"/>
                    <a:pt x="19664" y="106855"/>
                  </a:cubicBezTo>
                  <a:cubicBezTo>
                    <a:pt x="20434" y="108903"/>
                    <a:pt x="19327" y="107545"/>
                    <a:pt x="20940" y="108975"/>
                  </a:cubicBezTo>
                  <a:cubicBezTo>
                    <a:pt x="21567" y="110226"/>
                    <a:pt x="21614" y="110499"/>
                    <a:pt x="22535" y="111519"/>
                  </a:cubicBezTo>
                  <a:cubicBezTo>
                    <a:pt x="22830" y="111845"/>
                    <a:pt x="23173" y="112084"/>
                    <a:pt x="23492" y="112367"/>
                  </a:cubicBezTo>
                  <a:cubicBezTo>
                    <a:pt x="24981" y="115335"/>
                    <a:pt x="24130" y="114346"/>
                    <a:pt x="25725" y="115759"/>
                  </a:cubicBezTo>
                  <a:cubicBezTo>
                    <a:pt x="26484" y="118784"/>
                    <a:pt x="25408" y="115127"/>
                    <a:pt x="27002" y="118303"/>
                  </a:cubicBezTo>
                  <a:cubicBezTo>
                    <a:pt x="27188" y="118675"/>
                    <a:pt x="27214" y="119151"/>
                    <a:pt x="27321" y="119575"/>
                  </a:cubicBezTo>
                  <a:cubicBezTo>
                    <a:pt x="27002" y="119717"/>
                    <a:pt x="26700" y="120000"/>
                    <a:pt x="26364" y="120000"/>
                  </a:cubicBezTo>
                  <a:cubicBezTo>
                    <a:pt x="25401" y="120000"/>
                    <a:pt x="24426" y="119886"/>
                    <a:pt x="23492" y="119575"/>
                  </a:cubicBezTo>
                  <a:cubicBezTo>
                    <a:pt x="22813" y="119350"/>
                    <a:pt x="22037" y="117964"/>
                    <a:pt x="21578" y="117455"/>
                  </a:cubicBezTo>
                  <a:cubicBezTo>
                    <a:pt x="21283" y="117129"/>
                    <a:pt x="20940" y="116890"/>
                    <a:pt x="20621" y="116607"/>
                  </a:cubicBezTo>
                  <a:lnTo>
                    <a:pt x="19345" y="114063"/>
                  </a:lnTo>
                  <a:cubicBezTo>
                    <a:pt x="19132" y="113639"/>
                    <a:pt x="19026" y="113074"/>
                    <a:pt x="18707" y="112791"/>
                  </a:cubicBezTo>
                  <a:lnTo>
                    <a:pt x="17750" y="111943"/>
                  </a:lnTo>
                  <a:cubicBezTo>
                    <a:pt x="17348" y="110343"/>
                    <a:pt x="17252" y="109585"/>
                    <a:pt x="16155" y="108127"/>
                  </a:cubicBezTo>
                  <a:cubicBezTo>
                    <a:pt x="15835" y="107703"/>
                    <a:pt x="15486" y="107315"/>
                    <a:pt x="15197" y="106855"/>
                  </a:cubicBezTo>
                  <a:cubicBezTo>
                    <a:pt x="14055" y="105032"/>
                    <a:pt x="14960" y="106223"/>
                    <a:pt x="14240" y="104310"/>
                  </a:cubicBezTo>
                  <a:cubicBezTo>
                    <a:pt x="14069" y="103855"/>
                    <a:pt x="13815" y="103462"/>
                    <a:pt x="13602" y="103038"/>
                  </a:cubicBezTo>
                  <a:cubicBezTo>
                    <a:pt x="13687" y="101679"/>
                    <a:pt x="13914" y="96860"/>
                    <a:pt x="14240" y="94982"/>
                  </a:cubicBezTo>
                  <a:cubicBezTo>
                    <a:pt x="14392" y="94111"/>
                    <a:pt x="14666" y="93286"/>
                    <a:pt x="14878" y="92438"/>
                  </a:cubicBezTo>
                  <a:lnTo>
                    <a:pt x="15197" y="91166"/>
                  </a:lnTo>
                  <a:cubicBezTo>
                    <a:pt x="15304" y="90742"/>
                    <a:pt x="15435" y="90327"/>
                    <a:pt x="15516" y="89893"/>
                  </a:cubicBezTo>
                  <a:lnTo>
                    <a:pt x="15835" y="88197"/>
                  </a:lnTo>
                  <a:cubicBezTo>
                    <a:pt x="15729" y="87632"/>
                    <a:pt x="15950" y="86592"/>
                    <a:pt x="15516" y="86501"/>
                  </a:cubicBezTo>
                  <a:cubicBezTo>
                    <a:pt x="15419" y="86481"/>
                    <a:pt x="10543" y="86202"/>
                    <a:pt x="8817" y="87349"/>
                  </a:cubicBezTo>
                  <a:cubicBezTo>
                    <a:pt x="8474" y="87577"/>
                    <a:pt x="8179" y="87915"/>
                    <a:pt x="7860" y="88197"/>
                  </a:cubicBezTo>
                  <a:cubicBezTo>
                    <a:pt x="7222" y="89469"/>
                    <a:pt x="7328" y="89611"/>
                    <a:pt x="6265" y="90318"/>
                  </a:cubicBezTo>
                  <a:cubicBezTo>
                    <a:pt x="5964" y="90517"/>
                    <a:pt x="5601" y="90524"/>
                    <a:pt x="5307" y="90742"/>
                  </a:cubicBezTo>
                  <a:cubicBezTo>
                    <a:pt x="2016" y="93172"/>
                    <a:pt x="4602" y="91902"/>
                    <a:pt x="2436" y="92862"/>
                  </a:cubicBezTo>
                  <a:cubicBezTo>
                    <a:pt x="1904" y="92720"/>
                    <a:pt x="1312" y="92795"/>
                    <a:pt x="841" y="92438"/>
                  </a:cubicBezTo>
                  <a:cubicBezTo>
                    <a:pt x="0" y="91799"/>
                    <a:pt x="64" y="90382"/>
                    <a:pt x="522" y="89469"/>
                  </a:cubicBezTo>
                  <a:cubicBezTo>
                    <a:pt x="979" y="88558"/>
                    <a:pt x="1799" y="88621"/>
                    <a:pt x="2436" y="88197"/>
                  </a:cubicBezTo>
                  <a:cubicBezTo>
                    <a:pt x="3624" y="87408"/>
                    <a:pt x="3292" y="87249"/>
                    <a:pt x="4350" y="86077"/>
                  </a:cubicBezTo>
                  <a:cubicBezTo>
                    <a:pt x="5175" y="85164"/>
                    <a:pt x="5305" y="85230"/>
                    <a:pt x="6265" y="84805"/>
                  </a:cubicBezTo>
                  <a:cubicBezTo>
                    <a:pt x="6866" y="84006"/>
                    <a:pt x="7379" y="83157"/>
                    <a:pt x="8179" y="82685"/>
                  </a:cubicBezTo>
                  <a:cubicBezTo>
                    <a:pt x="8793" y="82322"/>
                    <a:pt x="9455" y="82120"/>
                    <a:pt x="10093" y="81837"/>
                  </a:cubicBezTo>
                  <a:cubicBezTo>
                    <a:pt x="10412" y="81696"/>
                    <a:pt x="10717" y="81476"/>
                    <a:pt x="11050" y="81413"/>
                  </a:cubicBezTo>
                  <a:lnTo>
                    <a:pt x="13283" y="80989"/>
                  </a:lnTo>
                  <a:cubicBezTo>
                    <a:pt x="13602" y="80848"/>
                    <a:pt x="13978" y="80844"/>
                    <a:pt x="14240" y="80565"/>
                  </a:cubicBezTo>
                  <a:cubicBezTo>
                    <a:pt x="14540" y="80247"/>
                    <a:pt x="14607" y="79653"/>
                    <a:pt x="14878" y="79293"/>
                  </a:cubicBezTo>
                  <a:cubicBezTo>
                    <a:pt x="15150" y="78932"/>
                    <a:pt x="15516" y="78727"/>
                    <a:pt x="15835" y="78445"/>
                  </a:cubicBezTo>
                  <a:cubicBezTo>
                    <a:pt x="16048" y="78021"/>
                    <a:pt x="16318" y="77638"/>
                    <a:pt x="16474" y="77173"/>
                  </a:cubicBezTo>
                  <a:cubicBezTo>
                    <a:pt x="16747" y="76356"/>
                    <a:pt x="16739" y="75372"/>
                    <a:pt x="17112" y="74628"/>
                  </a:cubicBezTo>
                  <a:lnTo>
                    <a:pt x="19664" y="69540"/>
                  </a:lnTo>
                  <a:lnTo>
                    <a:pt x="20302" y="68268"/>
                  </a:lnTo>
                  <a:cubicBezTo>
                    <a:pt x="20515" y="67844"/>
                    <a:pt x="20495" y="67632"/>
                    <a:pt x="20940" y="66996"/>
                  </a:cubicBezTo>
                  <a:cubicBezTo>
                    <a:pt x="21385" y="66360"/>
                    <a:pt x="22293" y="65300"/>
                    <a:pt x="22970" y="64452"/>
                  </a:cubicBezTo>
                  <a:lnTo>
                    <a:pt x="22970" y="61060"/>
                  </a:lnTo>
                  <a:lnTo>
                    <a:pt x="22970" y="61060"/>
                  </a:lnTo>
                  <a:cubicBezTo>
                    <a:pt x="23531" y="58821"/>
                    <a:pt x="23625" y="58463"/>
                    <a:pt x="25087" y="55547"/>
                  </a:cubicBezTo>
                  <a:lnTo>
                    <a:pt x="26683" y="55971"/>
                  </a:lnTo>
                  <a:cubicBezTo>
                    <a:pt x="26895" y="55547"/>
                    <a:pt x="27002" y="54982"/>
                    <a:pt x="27321" y="54699"/>
                  </a:cubicBezTo>
                  <a:lnTo>
                    <a:pt x="28278" y="53851"/>
                  </a:lnTo>
                  <a:cubicBezTo>
                    <a:pt x="28899" y="51375"/>
                    <a:pt x="28111" y="53649"/>
                    <a:pt x="29554" y="51731"/>
                  </a:cubicBezTo>
                  <a:cubicBezTo>
                    <a:pt x="31681" y="48904"/>
                    <a:pt x="28597" y="51872"/>
                    <a:pt x="31149" y="49611"/>
                  </a:cubicBezTo>
                  <a:cubicBezTo>
                    <a:pt x="31673" y="47522"/>
                    <a:pt x="31093" y="48966"/>
                    <a:pt x="32425" y="47491"/>
                  </a:cubicBezTo>
                  <a:cubicBezTo>
                    <a:pt x="32772" y="47107"/>
                    <a:pt x="33026" y="46587"/>
                    <a:pt x="33382" y="46219"/>
                  </a:cubicBezTo>
                  <a:cubicBezTo>
                    <a:pt x="33988" y="45593"/>
                    <a:pt x="34658" y="45088"/>
                    <a:pt x="35296" y="44522"/>
                  </a:cubicBezTo>
                  <a:lnTo>
                    <a:pt x="36254" y="43674"/>
                  </a:lnTo>
                  <a:cubicBezTo>
                    <a:pt x="36573" y="43392"/>
                    <a:pt x="36847" y="42988"/>
                    <a:pt x="37211" y="42826"/>
                  </a:cubicBezTo>
                  <a:cubicBezTo>
                    <a:pt x="37530" y="42685"/>
                    <a:pt x="37874" y="42619"/>
                    <a:pt x="38168" y="42402"/>
                  </a:cubicBezTo>
                  <a:cubicBezTo>
                    <a:pt x="38838" y="41907"/>
                    <a:pt x="39444" y="41272"/>
                    <a:pt x="40082" y="40706"/>
                  </a:cubicBezTo>
                  <a:cubicBezTo>
                    <a:pt x="40401" y="40424"/>
                    <a:pt x="40675" y="40019"/>
                    <a:pt x="41039" y="39858"/>
                  </a:cubicBezTo>
                  <a:lnTo>
                    <a:pt x="43910" y="38586"/>
                  </a:lnTo>
                  <a:lnTo>
                    <a:pt x="44867" y="38162"/>
                  </a:lnTo>
                  <a:cubicBezTo>
                    <a:pt x="45186" y="38021"/>
                    <a:pt x="45498" y="37846"/>
                    <a:pt x="45824" y="37738"/>
                  </a:cubicBezTo>
                  <a:cubicBezTo>
                    <a:pt x="46250" y="37597"/>
                    <a:pt x="46673" y="37440"/>
                    <a:pt x="47101" y="37314"/>
                  </a:cubicBezTo>
                  <a:cubicBezTo>
                    <a:pt x="47941" y="37066"/>
                    <a:pt x="49818" y="36597"/>
                    <a:pt x="50610" y="36466"/>
                  </a:cubicBezTo>
                  <a:cubicBezTo>
                    <a:pt x="51670" y="36290"/>
                    <a:pt x="52739" y="36208"/>
                    <a:pt x="53800" y="36042"/>
                  </a:cubicBezTo>
                  <a:cubicBezTo>
                    <a:pt x="59535" y="35145"/>
                    <a:pt x="51266" y="36071"/>
                    <a:pt x="60500" y="35194"/>
                  </a:cubicBezTo>
                  <a:cubicBezTo>
                    <a:pt x="61138" y="34911"/>
                    <a:pt x="62201" y="35194"/>
                    <a:pt x="62414" y="34346"/>
                  </a:cubicBezTo>
                  <a:lnTo>
                    <a:pt x="63052" y="31802"/>
                  </a:lnTo>
                  <a:cubicBezTo>
                    <a:pt x="62946" y="31236"/>
                    <a:pt x="62906" y="30641"/>
                    <a:pt x="62733" y="30106"/>
                  </a:cubicBezTo>
                  <a:cubicBezTo>
                    <a:pt x="62582" y="29637"/>
                    <a:pt x="62366" y="29194"/>
                    <a:pt x="62095" y="28833"/>
                  </a:cubicBezTo>
                  <a:cubicBezTo>
                    <a:pt x="61536" y="28090"/>
                    <a:pt x="60907" y="27837"/>
                    <a:pt x="60181" y="27561"/>
                  </a:cubicBezTo>
                  <a:cubicBezTo>
                    <a:pt x="59759" y="27401"/>
                    <a:pt x="59330" y="27279"/>
                    <a:pt x="58905" y="27137"/>
                  </a:cubicBezTo>
                  <a:cubicBezTo>
                    <a:pt x="58586" y="26855"/>
                    <a:pt x="58219" y="26650"/>
                    <a:pt x="57948" y="26289"/>
                  </a:cubicBezTo>
                  <a:cubicBezTo>
                    <a:pt x="57329" y="25467"/>
                    <a:pt x="57250" y="24780"/>
                    <a:pt x="56991" y="23745"/>
                  </a:cubicBezTo>
                  <a:cubicBezTo>
                    <a:pt x="57097" y="23321"/>
                    <a:pt x="57072" y="22789"/>
                    <a:pt x="57310" y="22473"/>
                  </a:cubicBezTo>
                  <a:cubicBezTo>
                    <a:pt x="57547" y="22157"/>
                    <a:pt x="57930" y="22049"/>
                    <a:pt x="58267" y="22049"/>
                  </a:cubicBezTo>
                  <a:cubicBezTo>
                    <a:pt x="59441" y="22049"/>
                    <a:pt x="60606" y="22332"/>
                    <a:pt x="61776" y="22473"/>
                  </a:cubicBezTo>
                  <a:cubicBezTo>
                    <a:pt x="62735" y="22898"/>
                    <a:pt x="62866" y="22832"/>
                    <a:pt x="63690" y="23745"/>
                  </a:cubicBezTo>
                  <a:cubicBezTo>
                    <a:pt x="65283" y="25510"/>
                    <a:pt x="63922" y="24696"/>
                    <a:pt x="65604" y="25441"/>
                  </a:cubicBezTo>
                  <a:cubicBezTo>
                    <a:pt x="65817" y="25865"/>
                    <a:pt x="65971" y="26353"/>
                    <a:pt x="66243" y="26713"/>
                  </a:cubicBezTo>
                  <a:cubicBezTo>
                    <a:pt x="66514" y="27074"/>
                    <a:pt x="66960" y="27163"/>
                    <a:pt x="67200" y="27561"/>
                  </a:cubicBezTo>
                  <a:cubicBezTo>
                    <a:pt x="67410" y="27910"/>
                    <a:pt x="67309" y="28484"/>
                    <a:pt x="67519" y="28833"/>
                  </a:cubicBezTo>
                  <a:cubicBezTo>
                    <a:pt x="68069" y="29749"/>
                    <a:pt x="68986" y="29851"/>
                    <a:pt x="69752" y="30106"/>
                  </a:cubicBezTo>
                  <a:cubicBezTo>
                    <a:pt x="70518" y="29851"/>
                    <a:pt x="71434" y="29749"/>
                    <a:pt x="71985" y="28833"/>
                  </a:cubicBezTo>
                  <a:cubicBezTo>
                    <a:pt x="72195" y="28484"/>
                    <a:pt x="72198" y="27985"/>
                    <a:pt x="72304" y="27561"/>
                  </a:cubicBezTo>
                  <a:cubicBezTo>
                    <a:pt x="72194" y="26392"/>
                    <a:pt x="72158" y="24204"/>
                    <a:pt x="71666" y="22897"/>
                  </a:cubicBezTo>
                  <a:cubicBezTo>
                    <a:pt x="71495" y="22441"/>
                    <a:pt x="71317" y="21961"/>
                    <a:pt x="71028" y="21625"/>
                  </a:cubicBezTo>
                  <a:cubicBezTo>
                    <a:pt x="70451" y="20954"/>
                    <a:pt x="69752" y="20494"/>
                    <a:pt x="69114" y="19929"/>
                  </a:cubicBezTo>
                  <a:lnTo>
                    <a:pt x="67200" y="18233"/>
                  </a:lnTo>
                  <a:lnTo>
                    <a:pt x="66243" y="17385"/>
                  </a:lnTo>
                  <a:cubicBezTo>
                    <a:pt x="64765" y="14439"/>
                    <a:pt x="65382" y="16229"/>
                    <a:pt x="65923" y="9752"/>
                  </a:cubicBezTo>
                  <a:cubicBezTo>
                    <a:pt x="65961" y="9308"/>
                    <a:pt x="66005" y="8796"/>
                    <a:pt x="66243" y="8480"/>
                  </a:cubicBezTo>
                  <a:cubicBezTo>
                    <a:pt x="66785" y="7759"/>
                    <a:pt x="68157" y="6784"/>
                    <a:pt x="68157" y="6784"/>
                  </a:cubicBezTo>
                  <a:cubicBezTo>
                    <a:pt x="68476" y="6925"/>
                    <a:pt x="68918" y="6844"/>
                    <a:pt x="69114" y="7208"/>
                  </a:cubicBezTo>
                  <a:cubicBezTo>
                    <a:pt x="69505" y="7935"/>
                    <a:pt x="69752" y="9752"/>
                    <a:pt x="69752" y="9752"/>
                  </a:cubicBezTo>
                  <a:cubicBezTo>
                    <a:pt x="69586" y="11073"/>
                    <a:pt x="69019" y="14013"/>
                    <a:pt x="69752" y="15265"/>
                  </a:cubicBezTo>
                  <a:cubicBezTo>
                    <a:pt x="70165" y="15970"/>
                    <a:pt x="71028" y="15830"/>
                    <a:pt x="71666" y="16113"/>
                  </a:cubicBezTo>
                  <a:lnTo>
                    <a:pt x="72623" y="16537"/>
                  </a:lnTo>
                  <a:cubicBezTo>
                    <a:pt x="73049" y="16395"/>
                    <a:pt x="73557" y="16477"/>
                    <a:pt x="73899" y="16113"/>
                  </a:cubicBezTo>
                  <a:cubicBezTo>
                    <a:pt x="74595" y="15372"/>
                    <a:pt x="73942" y="12689"/>
                    <a:pt x="73899" y="12296"/>
                  </a:cubicBezTo>
                  <a:cubicBezTo>
                    <a:pt x="73778" y="11168"/>
                    <a:pt x="73734" y="10025"/>
                    <a:pt x="73580" y="8904"/>
                  </a:cubicBezTo>
                  <a:cubicBezTo>
                    <a:pt x="73520" y="8464"/>
                    <a:pt x="73499" y="7948"/>
                    <a:pt x="73261" y="7632"/>
                  </a:cubicBezTo>
                  <a:cubicBezTo>
                    <a:pt x="72719" y="6911"/>
                    <a:pt x="71985" y="6501"/>
                    <a:pt x="71347" y="5936"/>
                  </a:cubicBezTo>
                  <a:lnTo>
                    <a:pt x="70390" y="5088"/>
                  </a:lnTo>
                  <a:cubicBezTo>
                    <a:pt x="70177" y="4664"/>
                    <a:pt x="69908" y="4281"/>
                    <a:pt x="69752" y="3816"/>
                  </a:cubicBezTo>
                  <a:cubicBezTo>
                    <a:pt x="69479" y="2999"/>
                    <a:pt x="69114" y="1272"/>
                    <a:pt x="69114" y="1272"/>
                  </a:cubicBezTo>
                  <a:lnTo>
                    <a:pt x="71028" y="424"/>
                  </a:lnTo>
                  <a:lnTo>
                    <a:pt x="71985" y="0"/>
                  </a:lnTo>
                  <a:cubicBezTo>
                    <a:pt x="72961" y="324"/>
                    <a:pt x="73484" y="295"/>
                    <a:pt x="74218" y="1272"/>
                  </a:cubicBezTo>
                  <a:cubicBezTo>
                    <a:pt x="76345" y="4098"/>
                    <a:pt x="73261" y="1130"/>
                    <a:pt x="75813" y="3392"/>
                  </a:cubicBezTo>
                  <a:lnTo>
                    <a:pt x="76771" y="7208"/>
                  </a:lnTo>
                  <a:lnTo>
                    <a:pt x="77090" y="8480"/>
                  </a:lnTo>
                  <a:cubicBezTo>
                    <a:pt x="77196" y="14134"/>
                    <a:pt x="76995" y="19812"/>
                    <a:pt x="77409" y="25441"/>
                  </a:cubicBezTo>
                  <a:cubicBezTo>
                    <a:pt x="77441" y="25886"/>
                    <a:pt x="78029" y="25865"/>
                    <a:pt x="78366" y="25865"/>
                  </a:cubicBezTo>
                  <a:cubicBezTo>
                    <a:pt x="78804" y="25865"/>
                    <a:pt x="79220" y="25601"/>
                    <a:pt x="79642" y="25441"/>
                  </a:cubicBezTo>
                  <a:cubicBezTo>
                    <a:pt x="79965" y="25318"/>
                    <a:pt x="80280" y="25159"/>
                    <a:pt x="80599" y="25017"/>
                  </a:cubicBezTo>
                  <a:cubicBezTo>
                    <a:pt x="80812" y="24593"/>
                    <a:pt x="81081" y="24211"/>
                    <a:pt x="81237" y="23745"/>
                  </a:cubicBezTo>
                  <a:cubicBezTo>
                    <a:pt x="81510" y="22928"/>
                    <a:pt x="81875" y="21201"/>
                    <a:pt x="81875" y="21201"/>
                  </a:cubicBezTo>
                  <a:cubicBezTo>
                    <a:pt x="82088" y="18515"/>
                    <a:pt x="81386" y="15391"/>
                    <a:pt x="82513" y="13144"/>
                  </a:cubicBezTo>
                  <a:lnTo>
                    <a:pt x="83789" y="10600"/>
                  </a:lnTo>
                  <a:cubicBezTo>
                    <a:pt x="86661" y="11872"/>
                    <a:pt x="85172" y="10459"/>
                    <a:pt x="86022" y="12720"/>
                  </a:cubicBezTo>
                  <a:cubicBezTo>
                    <a:pt x="86194" y="13176"/>
                    <a:pt x="86448" y="13568"/>
                    <a:pt x="86661" y="13992"/>
                  </a:cubicBezTo>
                  <a:cubicBezTo>
                    <a:pt x="86554" y="14982"/>
                    <a:pt x="86558" y="16003"/>
                    <a:pt x="86342" y="16961"/>
                  </a:cubicBezTo>
                  <a:cubicBezTo>
                    <a:pt x="86231" y="17449"/>
                    <a:pt x="85875" y="17777"/>
                    <a:pt x="85703" y="18233"/>
                  </a:cubicBezTo>
                  <a:cubicBezTo>
                    <a:pt x="85553" y="18632"/>
                    <a:pt x="85491" y="19081"/>
                    <a:pt x="85384" y="19505"/>
                  </a:cubicBezTo>
                  <a:cubicBezTo>
                    <a:pt x="87715" y="20537"/>
                    <a:pt x="86646" y="20570"/>
                    <a:pt x="88575" y="19929"/>
                  </a:cubicBezTo>
                  <a:cubicBezTo>
                    <a:pt x="89106" y="20070"/>
                    <a:pt x="89719" y="19953"/>
                    <a:pt x="90170" y="20353"/>
                  </a:cubicBezTo>
                  <a:cubicBezTo>
                    <a:pt x="90610" y="20743"/>
                    <a:pt x="90581" y="22507"/>
                    <a:pt x="90170" y="22897"/>
                  </a:cubicBezTo>
                  <a:lnTo>
                    <a:pt x="87299" y="24169"/>
                  </a:lnTo>
                  <a:lnTo>
                    <a:pt x="86342" y="24593"/>
                  </a:lnTo>
                  <a:cubicBezTo>
                    <a:pt x="86554" y="25017"/>
                    <a:pt x="86680" y="25547"/>
                    <a:pt x="86980" y="25865"/>
                  </a:cubicBezTo>
                  <a:cubicBezTo>
                    <a:pt x="87242" y="26144"/>
                    <a:pt x="87636" y="26089"/>
                    <a:pt x="87937" y="26289"/>
                  </a:cubicBezTo>
                  <a:cubicBezTo>
                    <a:pt x="88280" y="26517"/>
                    <a:pt x="88551" y="26909"/>
                    <a:pt x="88894" y="27137"/>
                  </a:cubicBezTo>
                  <a:cubicBezTo>
                    <a:pt x="89599" y="27606"/>
                    <a:pt x="88681" y="27915"/>
                    <a:pt x="89213" y="27985"/>
                  </a:cubicBezTo>
                  <a:close/>
                </a:path>
              </a:pathLst>
            </a:custGeom>
            <a:solidFill>
              <a:srgbClr val="C2D59B"/>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43"/>
            <p:cNvSpPr/>
            <p:nvPr/>
          </p:nvSpPr>
          <p:spPr>
            <a:xfrm rot="-832766">
              <a:off x="3451190" y="2344922"/>
              <a:ext cx="381970" cy="323805"/>
            </a:xfrm>
            <a:custGeom>
              <a:rect b="b" l="l" r="r" t="t"/>
              <a:pathLst>
                <a:path extrusionOk="0" h="120000" w="120000">
                  <a:moveTo>
                    <a:pt x="93913" y="15371"/>
                  </a:moveTo>
                  <a:cubicBezTo>
                    <a:pt x="79999" y="16397"/>
                    <a:pt x="59233" y="0"/>
                    <a:pt x="23478" y="24603"/>
                  </a:cubicBezTo>
                  <a:cubicBezTo>
                    <a:pt x="20770" y="26467"/>
                    <a:pt x="18260" y="28706"/>
                    <a:pt x="15652" y="30758"/>
                  </a:cubicBezTo>
                  <a:cubicBezTo>
                    <a:pt x="13913" y="34861"/>
                    <a:pt x="12364" y="39084"/>
                    <a:pt x="10434" y="43067"/>
                  </a:cubicBezTo>
                  <a:cubicBezTo>
                    <a:pt x="8879" y="46278"/>
                    <a:pt x="6490" y="48919"/>
                    <a:pt x="5217" y="52299"/>
                  </a:cubicBezTo>
                  <a:cubicBezTo>
                    <a:pt x="2983" y="58227"/>
                    <a:pt x="0" y="70763"/>
                    <a:pt x="0" y="70763"/>
                  </a:cubicBezTo>
                  <a:cubicBezTo>
                    <a:pt x="869" y="77943"/>
                    <a:pt x="841" y="85356"/>
                    <a:pt x="2608" y="92304"/>
                  </a:cubicBezTo>
                  <a:cubicBezTo>
                    <a:pt x="4587" y="100085"/>
                    <a:pt x="10194" y="104012"/>
                    <a:pt x="15652" y="107690"/>
                  </a:cubicBezTo>
                  <a:cubicBezTo>
                    <a:pt x="19028" y="109966"/>
                    <a:pt x="22512" y="112038"/>
                    <a:pt x="26086" y="113845"/>
                  </a:cubicBezTo>
                  <a:cubicBezTo>
                    <a:pt x="31326" y="116494"/>
                    <a:pt x="39052" y="118438"/>
                    <a:pt x="44347" y="120000"/>
                  </a:cubicBezTo>
                  <a:cubicBezTo>
                    <a:pt x="57391" y="118974"/>
                    <a:pt x="70485" y="118625"/>
                    <a:pt x="83478" y="116922"/>
                  </a:cubicBezTo>
                  <a:cubicBezTo>
                    <a:pt x="86211" y="116564"/>
                    <a:pt x="89157" y="115871"/>
                    <a:pt x="91304" y="113845"/>
                  </a:cubicBezTo>
                  <a:cubicBezTo>
                    <a:pt x="93752" y="111535"/>
                    <a:pt x="94304" y="107228"/>
                    <a:pt x="96521" y="104613"/>
                  </a:cubicBezTo>
                  <a:cubicBezTo>
                    <a:pt x="98738" y="101998"/>
                    <a:pt x="101939" y="100826"/>
                    <a:pt x="104347" y="98458"/>
                  </a:cubicBezTo>
                  <a:cubicBezTo>
                    <a:pt x="109292" y="93597"/>
                    <a:pt x="114459" y="86911"/>
                    <a:pt x="117391" y="79995"/>
                  </a:cubicBezTo>
                  <a:cubicBezTo>
                    <a:pt x="118621" y="77093"/>
                    <a:pt x="119130" y="73840"/>
                    <a:pt x="119999" y="70763"/>
                  </a:cubicBezTo>
                  <a:cubicBezTo>
                    <a:pt x="119130" y="58454"/>
                    <a:pt x="118775" y="46079"/>
                    <a:pt x="117391" y="33835"/>
                  </a:cubicBezTo>
                  <a:cubicBezTo>
                    <a:pt x="117027" y="30620"/>
                    <a:pt x="116500" y="27136"/>
                    <a:pt x="114782" y="24603"/>
                  </a:cubicBezTo>
                  <a:cubicBezTo>
                    <a:pt x="112824" y="21715"/>
                    <a:pt x="109838" y="19905"/>
                    <a:pt x="106956" y="18449"/>
                  </a:cubicBezTo>
                  <a:cubicBezTo>
                    <a:pt x="99885" y="14874"/>
                    <a:pt x="107826" y="14346"/>
                    <a:pt x="93913" y="15371"/>
                  </a:cubicBezTo>
                  <a:close/>
                </a:path>
              </a:pathLst>
            </a:custGeom>
            <a:solidFill>
              <a:srgbClr val="D6E3BC"/>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49" name="Google Shape;349;p43"/>
          <p:cNvGrpSpPr/>
          <p:nvPr/>
        </p:nvGrpSpPr>
        <p:grpSpPr>
          <a:xfrm>
            <a:off x="3954862" y="1464501"/>
            <a:ext cx="3861538" cy="3254482"/>
            <a:chOff x="1232909" y="1443936"/>
            <a:chExt cx="3861538" cy="3254482"/>
          </a:xfrm>
        </p:grpSpPr>
        <p:sp>
          <p:nvSpPr>
            <p:cNvPr id="350" name="Google Shape;350;p43"/>
            <p:cNvSpPr/>
            <p:nvPr/>
          </p:nvSpPr>
          <p:spPr>
            <a:xfrm rot="-832766">
              <a:off x="1486621" y="1809387"/>
              <a:ext cx="3354114" cy="2523580"/>
            </a:xfrm>
            <a:custGeom>
              <a:rect b="b" l="l" r="r" t="t"/>
              <a:pathLst>
                <a:path extrusionOk="0" h="120000" w="120000">
                  <a:moveTo>
                    <a:pt x="89213" y="27985"/>
                  </a:moveTo>
                  <a:cubicBezTo>
                    <a:pt x="89745" y="28056"/>
                    <a:pt x="91140" y="27812"/>
                    <a:pt x="92084" y="27561"/>
                  </a:cubicBezTo>
                  <a:cubicBezTo>
                    <a:pt x="92744" y="27386"/>
                    <a:pt x="93998" y="26713"/>
                    <a:pt x="93998" y="26713"/>
                  </a:cubicBezTo>
                  <a:cubicBezTo>
                    <a:pt x="95062" y="24593"/>
                    <a:pt x="94317" y="25724"/>
                    <a:pt x="96551" y="23745"/>
                  </a:cubicBezTo>
                  <a:lnTo>
                    <a:pt x="97508" y="22897"/>
                  </a:lnTo>
                  <a:cubicBezTo>
                    <a:pt x="97614" y="22473"/>
                    <a:pt x="97734" y="22055"/>
                    <a:pt x="97827" y="21625"/>
                  </a:cubicBezTo>
                  <a:cubicBezTo>
                    <a:pt x="98628" y="17898"/>
                    <a:pt x="97700" y="21707"/>
                    <a:pt x="98465" y="18657"/>
                  </a:cubicBezTo>
                  <a:cubicBezTo>
                    <a:pt x="98571" y="16961"/>
                    <a:pt x="98662" y="15263"/>
                    <a:pt x="98784" y="13568"/>
                  </a:cubicBezTo>
                  <a:cubicBezTo>
                    <a:pt x="98986" y="10749"/>
                    <a:pt x="98945" y="10276"/>
                    <a:pt x="99422" y="8056"/>
                  </a:cubicBezTo>
                  <a:cubicBezTo>
                    <a:pt x="99514" y="7626"/>
                    <a:pt x="99590" y="7184"/>
                    <a:pt x="99741" y="6784"/>
                  </a:cubicBezTo>
                  <a:cubicBezTo>
                    <a:pt x="99912" y="6328"/>
                    <a:pt x="100166" y="5936"/>
                    <a:pt x="100379" y="5512"/>
                  </a:cubicBezTo>
                  <a:cubicBezTo>
                    <a:pt x="100804" y="5653"/>
                    <a:pt x="101290" y="5613"/>
                    <a:pt x="101655" y="5936"/>
                  </a:cubicBezTo>
                  <a:cubicBezTo>
                    <a:pt x="101974" y="6219"/>
                    <a:pt x="102241" y="6703"/>
                    <a:pt x="102293" y="7208"/>
                  </a:cubicBezTo>
                  <a:cubicBezTo>
                    <a:pt x="102566" y="9873"/>
                    <a:pt x="102215" y="12628"/>
                    <a:pt x="102612" y="15265"/>
                  </a:cubicBezTo>
                  <a:cubicBezTo>
                    <a:pt x="102678" y="15703"/>
                    <a:pt x="103250" y="15547"/>
                    <a:pt x="103569" y="15689"/>
                  </a:cubicBezTo>
                  <a:cubicBezTo>
                    <a:pt x="104207" y="15406"/>
                    <a:pt x="105110" y="15584"/>
                    <a:pt x="105483" y="14840"/>
                  </a:cubicBezTo>
                  <a:lnTo>
                    <a:pt x="106760" y="12296"/>
                  </a:lnTo>
                  <a:cubicBezTo>
                    <a:pt x="106690" y="11557"/>
                    <a:pt x="106597" y="8771"/>
                    <a:pt x="106121" y="7632"/>
                  </a:cubicBezTo>
                  <a:cubicBezTo>
                    <a:pt x="105749" y="6741"/>
                    <a:pt x="104845" y="5088"/>
                    <a:pt x="104845" y="5088"/>
                  </a:cubicBezTo>
                  <a:cubicBezTo>
                    <a:pt x="104625" y="3622"/>
                    <a:pt x="104215" y="2313"/>
                    <a:pt x="104845" y="848"/>
                  </a:cubicBezTo>
                  <a:cubicBezTo>
                    <a:pt x="105036" y="405"/>
                    <a:pt x="105483" y="282"/>
                    <a:pt x="105802" y="0"/>
                  </a:cubicBezTo>
                  <a:cubicBezTo>
                    <a:pt x="106334" y="141"/>
                    <a:pt x="106946" y="24"/>
                    <a:pt x="107398" y="424"/>
                  </a:cubicBezTo>
                  <a:cubicBezTo>
                    <a:pt x="107677" y="671"/>
                    <a:pt x="107628" y="1264"/>
                    <a:pt x="107717" y="1696"/>
                  </a:cubicBezTo>
                  <a:cubicBezTo>
                    <a:pt x="107815" y="2174"/>
                    <a:pt x="108617" y="6882"/>
                    <a:pt x="108993" y="7632"/>
                  </a:cubicBezTo>
                  <a:cubicBezTo>
                    <a:pt x="109205" y="8056"/>
                    <a:pt x="109475" y="8438"/>
                    <a:pt x="109631" y="8904"/>
                  </a:cubicBezTo>
                  <a:cubicBezTo>
                    <a:pt x="109904" y="9721"/>
                    <a:pt x="110269" y="11448"/>
                    <a:pt x="110269" y="11448"/>
                  </a:cubicBezTo>
                  <a:cubicBezTo>
                    <a:pt x="110248" y="11559"/>
                    <a:pt x="109797" y="14140"/>
                    <a:pt x="109631" y="14416"/>
                  </a:cubicBezTo>
                  <a:cubicBezTo>
                    <a:pt x="109391" y="14814"/>
                    <a:pt x="108968" y="14938"/>
                    <a:pt x="108674" y="15265"/>
                  </a:cubicBezTo>
                  <a:cubicBezTo>
                    <a:pt x="105275" y="19029"/>
                    <a:pt x="109787" y="14725"/>
                    <a:pt x="106760" y="16961"/>
                  </a:cubicBezTo>
                  <a:cubicBezTo>
                    <a:pt x="106089" y="17456"/>
                    <a:pt x="104845" y="18657"/>
                    <a:pt x="104845" y="18657"/>
                  </a:cubicBezTo>
                  <a:cubicBezTo>
                    <a:pt x="104209" y="19925"/>
                    <a:pt x="102878" y="21219"/>
                    <a:pt x="103888" y="22897"/>
                  </a:cubicBezTo>
                  <a:cubicBezTo>
                    <a:pt x="104098" y="23246"/>
                    <a:pt x="104545" y="23121"/>
                    <a:pt x="104845" y="23321"/>
                  </a:cubicBezTo>
                  <a:cubicBezTo>
                    <a:pt x="105188" y="23549"/>
                    <a:pt x="105483" y="23886"/>
                    <a:pt x="105802" y="24169"/>
                  </a:cubicBezTo>
                  <a:cubicBezTo>
                    <a:pt x="108116" y="23913"/>
                    <a:pt x="109946" y="23358"/>
                    <a:pt x="112183" y="24169"/>
                  </a:cubicBezTo>
                  <a:cubicBezTo>
                    <a:pt x="112553" y="24303"/>
                    <a:pt x="112821" y="24734"/>
                    <a:pt x="113140" y="25017"/>
                  </a:cubicBezTo>
                  <a:cubicBezTo>
                    <a:pt x="113034" y="25724"/>
                    <a:pt x="113205" y="26628"/>
                    <a:pt x="112821" y="27137"/>
                  </a:cubicBezTo>
                  <a:cubicBezTo>
                    <a:pt x="112346" y="27769"/>
                    <a:pt x="110907" y="27985"/>
                    <a:pt x="110907" y="27985"/>
                  </a:cubicBezTo>
                  <a:cubicBezTo>
                    <a:pt x="108177" y="27813"/>
                    <a:pt x="103732" y="27121"/>
                    <a:pt x="100698" y="27985"/>
                  </a:cubicBezTo>
                  <a:cubicBezTo>
                    <a:pt x="100323" y="28092"/>
                    <a:pt x="100060" y="28551"/>
                    <a:pt x="99741" y="28833"/>
                  </a:cubicBezTo>
                  <a:cubicBezTo>
                    <a:pt x="98571" y="31166"/>
                    <a:pt x="99741" y="29187"/>
                    <a:pt x="98146" y="30954"/>
                  </a:cubicBezTo>
                  <a:cubicBezTo>
                    <a:pt x="95689" y="33674"/>
                    <a:pt x="98608" y="30968"/>
                    <a:pt x="96232" y="33074"/>
                  </a:cubicBezTo>
                  <a:cubicBezTo>
                    <a:pt x="96338" y="34063"/>
                    <a:pt x="96403" y="35062"/>
                    <a:pt x="96551" y="36042"/>
                  </a:cubicBezTo>
                  <a:cubicBezTo>
                    <a:pt x="96616" y="36480"/>
                    <a:pt x="96632" y="36998"/>
                    <a:pt x="96870" y="37314"/>
                  </a:cubicBezTo>
                  <a:cubicBezTo>
                    <a:pt x="97967" y="38772"/>
                    <a:pt x="98537" y="38901"/>
                    <a:pt x="99741" y="39434"/>
                  </a:cubicBezTo>
                  <a:cubicBezTo>
                    <a:pt x="100379" y="39293"/>
                    <a:pt x="101125" y="39503"/>
                    <a:pt x="101655" y="39010"/>
                  </a:cubicBezTo>
                  <a:cubicBezTo>
                    <a:pt x="102283" y="38426"/>
                    <a:pt x="102506" y="37314"/>
                    <a:pt x="102931" y="36466"/>
                  </a:cubicBezTo>
                  <a:cubicBezTo>
                    <a:pt x="103144" y="36042"/>
                    <a:pt x="103250" y="35477"/>
                    <a:pt x="103569" y="35194"/>
                  </a:cubicBezTo>
                  <a:cubicBezTo>
                    <a:pt x="103888" y="34911"/>
                    <a:pt x="104176" y="34553"/>
                    <a:pt x="104526" y="34346"/>
                  </a:cubicBezTo>
                  <a:cubicBezTo>
                    <a:pt x="105141" y="33983"/>
                    <a:pt x="106441" y="33498"/>
                    <a:pt x="106441" y="33498"/>
                  </a:cubicBezTo>
                  <a:cubicBezTo>
                    <a:pt x="106760" y="33639"/>
                    <a:pt x="107135" y="33643"/>
                    <a:pt x="107398" y="33922"/>
                  </a:cubicBezTo>
                  <a:cubicBezTo>
                    <a:pt x="107960" y="34520"/>
                    <a:pt x="108145" y="35628"/>
                    <a:pt x="108355" y="36466"/>
                  </a:cubicBezTo>
                  <a:cubicBezTo>
                    <a:pt x="108284" y="37222"/>
                    <a:pt x="108379" y="40315"/>
                    <a:pt x="107398" y="41130"/>
                  </a:cubicBezTo>
                  <a:cubicBezTo>
                    <a:pt x="106827" y="41604"/>
                    <a:pt x="106121" y="41696"/>
                    <a:pt x="105483" y="41978"/>
                  </a:cubicBezTo>
                  <a:cubicBezTo>
                    <a:pt x="105164" y="42120"/>
                    <a:pt x="104853" y="42294"/>
                    <a:pt x="104526" y="42402"/>
                  </a:cubicBezTo>
                  <a:cubicBezTo>
                    <a:pt x="103676" y="42685"/>
                    <a:pt x="102806" y="42882"/>
                    <a:pt x="101974" y="43250"/>
                  </a:cubicBezTo>
                  <a:cubicBezTo>
                    <a:pt x="101655" y="43392"/>
                    <a:pt x="101349" y="43606"/>
                    <a:pt x="101017" y="43674"/>
                  </a:cubicBezTo>
                  <a:cubicBezTo>
                    <a:pt x="99961" y="43890"/>
                    <a:pt x="98890" y="43957"/>
                    <a:pt x="97827" y="44098"/>
                  </a:cubicBezTo>
                  <a:cubicBezTo>
                    <a:pt x="97508" y="44240"/>
                    <a:pt x="97107" y="44206"/>
                    <a:pt x="96870" y="44522"/>
                  </a:cubicBezTo>
                  <a:cubicBezTo>
                    <a:pt x="96327" y="45243"/>
                    <a:pt x="95593" y="47067"/>
                    <a:pt x="95593" y="47067"/>
                  </a:cubicBezTo>
                  <a:cubicBezTo>
                    <a:pt x="95715" y="47873"/>
                    <a:pt x="95905" y="49590"/>
                    <a:pt x="96232" y="50459"/>
                  </a:cubicBezTo>
                  <a:cubicBezTo>
                    <a:pt x="96403" y="50915"/>
                    <a:pt x="96581" y="51395"/>
                    <a:pt x="96870" y="51731"/>
                  </a:cubicBezTo>
                  <a:cubicBezTo>
                    <a:pt x="97447" y="52402"/>
                    <a:pt x="98056" y="53105"/>
                    <a:pt x="98784" y="53427"/>
                  </a:cubicBezTo>
                  <a:lnTo>
                    <a:pt x="100698" y="54275"/>
                  </a:lnTo>
                  <a:lnTo>
                    <a:pt x="101655" y="54699"/>
                  </a:lnTo>
                  <a:cubicBezTo>
                    <a:pt x="104233" y="54128"/>
                    <a:pt x="102956" y="54547"/>
                    <a:pt x="105483" y="53427"/>
                  </a:cubicBezTo>
                  <a:lnTo>
                    <a:pt x="106441" y="53003"/>
                  </a:lnTo>
                  <a:cubicBezTo>
                    <a:pt x="107940" y="51010"/>
                    <a:pt x="107147" y="52230"/>
                    <a:pt x="108674" y="49187"/>
                  </a:cubicBezTo>
                  <a:cubicBezTo>
                    <a:pt x="108886" y="48763"/>
                    <a:pt x="109191" y="48398"/>
                    <a:pt x="109312" y="47915"/>
                  </a:cubicBezTo>
                  <a:lnTo>
                    <a:pt x="110269" y="44098"/>
                  </a:lnTo>
                  <a:cubicBezTo>
                    <a:pt x="110375" y="43674"/>
                    <a:pt x="110308" y="43074"/>
                    <a:pt x="110588" y="42826"/>
                  </a:cubicBezTo>
                  <a:cubicBezTo>
                    <a:pt x="114008" y="39796"/>
                    <a:pt x="108817" y="44515"/>
                    <a:pt x="112502" y="40706"/>
                  </a:cubicBezTo>
                  <a:cubicBezTo>
                    <a:pt x="114148" y="39005"/>
                    <a:pt x="113929" y="39226"/>
                    <a:pt x="115373" y="38586"/>
                  </a:cubicBezTo>
                  <a:cubicBezTo>
                    <a:pt x="116543" y="38727"/>
                    <a:pt x="117760" y="38551"/>
                    <a:pt x="118883" y="39010"/>
                  </a:cubicBezTo>
                  <a:cubicBezTo>
                    <a:pt x="119925" y="39436"/>
                    <a:pt x="119449" y="41827"/>
                    <a:pt x="119202" y="42402"/>
                  </a:cubicBezTo>
                  <a:cubicBezTo>
                    <a:pt x="118952" y="42985"/>
                    <a:pt x="117743" y="43540"/>
                    <a:pt x="117288" y="43674"/>
                  </a:cubicBezTo>
                  <a:cubicBezTo>
                    <a:pt x="116405" y="43935"/>
                    <a:pt x="115278" y="43950"/>
                    <a:pt x="114416" y="44522"/>
                  </a:cubicBezTo>
                  <a:cubicBezTo>
                    <a:pt x="114073" y="44750"/>
                    <a:pt x="113778" y="45088"/>
                    <a:pt x="113459" y="45371"/>
                  </a:cubicBezTo>
                  <a:cubicBezTo>
                    <a:pt x="113247" y="45795"/>
                    <a:pt x="112869" y="46137"/>
                    <a:pt x="112821" y="46643"/>
                  </a:cubicBezTo>
                  <a:cubicBezTo>
                    <a:pt x="112754" y="47358"/>
                    <a:pt x="112839" y="48163"/>
                    <a:pt x="113140" y="48763"/>
                  </a:cubicBezTo>
                  <a:cubicBezTo>
                    <a:pt x="113327" y="49135"/>
                    <a:pt x="113763" y="49140"/>
                    <a:pt x="114097" y="49187"/>
                  </a:cubicBezTo>
                  <a:cubicBezTo>
                    <a:pt x="115793" y="49424"/>
                    <a:pt x="117500" y="49469"/>
                    <a:pt x="119202" y="49611"/>
                  </a:cubicBezTo>
                  <a:cubicBezTo>
                    <a:pt x="119414" y="50035"/>
                    <a:pt x="119786" y="50378"/>
                    <a:pt x="119840" y="50883"/>
                  </a:cubicBezTo>
                  <a:cubicBezTo>
                    <a:pt x="120000" y="52368"/>
                    <a:pt x="119507" y="52889"/>
                    <a:pt x="118564" y="53003"/>
                  </a:cubicBezTo>
                  <a:cubicBezTo>
                    <a:pt x="116549" y="53246"/>
                    <a:pt x="114523" y="53286"/>
                    <a:pt x="112502" y="53427"/>
                  </a:cubicBezTo>
                  <a:cubicBezTo>
                    <a:pt x="110639" y="54253"/>
                    <a:pt x="112350" y="53205"/>
                    <a:pt x="110907" y="55123"/>
                  </a:cubicBezTo>
                  <a:cubicBezTo>
                    <a:pt x="110636" y="55484"/>
                    <a:pt x="110244" y="55645"/>
                    <a:pt x="109950" y="55971"/>
                  </a:cubicBezTo>
                  <a:cubicBezTo>
                    <a:pt x="106951" y="59293"/>
                    <a:pt x="111917" y="54653"/>
                    <a:pt x="107079" y="58939"/>
                  </a:cubicBezTo>
                  <a:cubicBezTo>
                    <a:pt x="106760" y="59222"/>
                    <a:pt x="106485" y="59626"/>
                    <a:pt x="106121" y="59787"/>
                  </a:cubicBezTo>
                  <a:lnTo>
                    <a:pt x="104207" y="60636"/>
                  </a:lnTo>
                  <a:cubicBezTo>
                    <a:pt x="100028" y="60131"/>
                    <a:pt x="101812" y="60705"/>
                    <a:pt x="98784" y="59363"/>
                  </a:cubicBezTo>
                  <a:cubicBezTo>
                    <a:pt x="98465" y="59222"/>
                    <a:pt x="98106" y="59187"/>
                    <a:pt x="97827" y="58939"/>
                  </a:cubicBezTo>
                  <a:lnTo>
                    <a:pt x="94955" y="56395"/>
                  </a:lnTo>
                  <a:lnTo>
                    <a:pt x="93998" y="55547"/>
                  </a:lnTo>
                  <a:cubicBezTo>
                    <a:pt x="93679" y="55689"/>
                    <a:pt x="93251" y="55622"/>
                    <a:pt x="93041" y="55971"/>
                  </a:cubicBezTo>
                  <a:cubicBezTo>
                    <a:pt x="92767" y="56426"/>
                    <a:pt x="92722" y="57085"/>
                    <a:pt x="92722" y="57667"/>
                  </a:cubicBezTo>
                  <a:cubicBezTo>
                    <a:pt x="92722" y="58799"/>
                    <a:pt x="93158" y="59805"/>
                    <a:pt x="93679" y="60636"/>
                  </a:cubicBezTo>
                  <a:cubicBezTo>
                    <a:pt x="93968" y="61096"/>
                    <a:pt x="94290" y="61524"/>
                    <a:pt x="94636" y="61908"/>
                  </a:cubicBezTo>
                  <a:cubicBezTo>
                    <a:pt x="94931" y="62234"/>
                    <a:pt x="95274" y="62473"/>
                    <a:pt x="95593" y="62756"/>
                  </a:cubicBezTo>
                  <a:cubicBezTo>
                    <a:pt x="97295" y="66148"/>
                    <a:pt x="95062" y="62049"/>
                    <a:pt x="97189" y="64876"/>
                  </a:cubicBezTo>
                  <a:cubicBezTo>
                    <a:pt x="99315" y="67703"/>
                    <a:pt x="96232" y="64734"/>
                    <a:pt x="98784" y="66996"/>
                  </a:cubicBezTo>
                  <a:cubicBezTo>
                    <a:pt x="99291" y="68007"/>
                    <a:pt x="100117" y="70015"/>
                    <a:pt x="101017" y="70812"/>
                  </a:cubicBezTo>
                  <a:cubicBezTo>
                    <a:pt x="101297" y="71060"/>
                    <a:pt x="101640" y="71181"/>
                    <a:pt x="101974" y="71236"/>
                  </a:cubicBezTo>
                  <a:cubicBezTo>
                    <a:pt x="103350" y="71465"/>
                    <a:pt x="104739" y="71519"/>
                    <a:pt x="106121" y="71660"/>
                  </a:cubicBezTo>
                  <a:cubicBezTo>
                    <a:pt x="106441" y="71943"/>
                    <a:pt x="106936" y="72035"/>
                    <a:pt x="107079" y="72508"/>
                  </a:cubicBezTo>
                  <a:cubicBezTo>
                    <a:pt x="107203" y="72923"/>
                    <a:pt x="106970" y="73431"/>
                    <a:pt x="106760" y="73780"/>
                  </a:cubicBezTo>
                  <a:cubicBezTo>
                    <a:pt x="106520" y="74178"/>
                    <a:pt x="106145" y="74401"/>
                    <a:pt x="105802" y="74628"/>
                  </a:cubicBezTo>
                  <a:cubicBezTo>
                    <a:pt x="105345" y="74933"/>
                    <a:pt x="103978" y="75341"/>
                    <a:pt x="103569" y="75477"/>
                  </a:cubicBezTo>
                  <a:cubicBezTo>
                    <a:pt x="102293" y="75335"/>
                    <a:pt x="100997" y="75386"/>
                    <a:pt x="99741" y="75053"/>
                  </a:cubicBezTo>
                  <a:cubicBezTo>
                    <a:pt x="98412" y="74699"/>
                    <a:pt x="98465" y="72508"/>
                    <a:pt x="97508" y="71660"/>
                  </a:cubicBezTo>
                  <a:lnTo>
                    <a:pt x="96551" y="70812"/>
                  </a:lnTo>
                  <a:cubicBezTo>
                    <a:pt x="94849" y="67420"/>
                    <a:pt x="97082" y="71519"/>
                    <a:pt x="94955" y="68692"/>
                  </a:cubicBezTo>
                  <a:cubicBezTo>
                    <a:pt x="93512" y="66774"/>
                    <a:pt x="95224" y="67821"/>
                    <a:pt x="93360" y="66996"/>
                  </a:cubicBezTo>
                  <a:cubicBezTo>
                    <a:pt x="93041" y="67137"/>
                    <a:pt x="92697" y="67203"/>
                    <a:pt x="92403" y="67420"/>
                  </a:cubicBezTo>
                  <a:cubicBezTo>
                    <a:pt x="91733" y="67915"/>
                    <a:pt x="91216" y="68794"/>
                    <a:pt x="90489" y="69116"/>
                  </a:cubicBezTo>
                  <a:cubicBezTo>
                    <a:pt x="89168" y="69701"/>
                    <a:pt x="89812" y="69292"/>
                    <a:pt x="88575" y="70388"/>
                  </a:cubicBezTo>
                  <a:cubicBezTo>
                    <a:pt x="88256" y="70247"/>
                    <a:pt x="87855" y="70280"/>
                    <a:pt x="87618" y="69964"/>
                  </a:cubicBezTo>
                  <a:cubicBezTo>
                    <a:pt x="86918" y="69034"/>
                    <a:pt x="87408" y="68123"/>
                    <a:pt x="87937" y="67420"/>
                  </a:cubicBezTo>
                  <a:cubicBezTo>
                    <a:pt x="88208" y="67060"/>
                    <a:pt x="88575" y="66855"/>
                    <a:pt x="88894" y="66572"/>
                  </a:cubicBezTo>
                  <a:cubicBezTo>
                    <a:pt x="89216" y="65929"/>
                    <a:pt x="89851" y="64906"/>
                    <a:pt x="89851" y="64028"/>
                  </a:cubicBezTo>
                  <a:cubicBezTo>
                    <a:pt x="89851" y="63581"/>
                    <a:pt x="89805" y="63015"/>
                    <a:pt x="89532" y="62756"/>
                  </a:cubicBezTo>
                  <a:cubicBezTo>
                    <a:pt x="88985" y="62236"/>
                    <a:pt x="88256" y="62190"/>
                    <a:pt x="87618" y="61908"/>
                  </a:cubicBezTo>
                  <a:lnTo>
                    <a:pt x="84746" y="60636"/>
                  </a:lnTo>
                  <a:cubicBezTo>
                    <a:pt x="84427" y="60494"/>
                    <a:pt x="84119" y="60299"/>
                    <a:pt x="83789" y="60212"/>
                  </a:cubicBezTo>
                  <a:cubicBezTo>
                    <a:pt x="81864" y="59700"/>
                    <a:pt x="82709" y="60015"/>
                    <a:pt x="81237" y="59363"/>
                  </a:cubicBezTo>
                  <a:cubicBezTo>
                    <a:pt x="80280" y="59505"/>
                    <a:pt x="79260" y="59312"/>
                    <a:pt x="78366" y="59787"/>
                  </a:cubicBezTo>
                  <a:cubicBezTo>
                    <a:pt x="77642" y="60172"/>
                    <a:pt x="78312" y="62504"/>
                    <a:pt x="78366" y="62756"/>
                  </a:cubicBezTo>
                  <a:cubicBezTo>
                    <a:pt x="78787" y="64715"/>
                    <a:pt x="78818" y="64294"/>
                    <a:pt x="79961" y="66572"/>
                  </a:cubicBezTo>
                  <a:cubicBezTo>
                    <a:pt x="80174" y="66996"/>
                    <a:pt x="80478" y="67361"/>
                    <a:pt x="80599" y="67844"/>
                  </a:cubicBezTo>
                  <a:lnTo>
                    <a:pt x="80918" y="69116"/>
                  </a:lnTo>
                  <a:cubicBezTo>
                    <a:pt x="80812" y="69540"/>
                    <a:pt x="80837" y="70072"/>
                    <a:pt x="80599" y="70388"/>
                  </a:cubicBezTo>
                  <a:cubicBezTo>
                    <a:pt x="79903" y="71313"/>
                    <a:pt x="77796" y="70462"/>
                    <a:pt x="77409" y="70388"/>
                  </a:cubicBezTo>
                  <a:cubicBezTo>
                    <a:pt x="77196" y="69964"/>
                    <a:pt x="77059" y="69452"/>
                    <a:pt x="76771" y="69116"/>
                  </a:cubicBezTo>
                  <a:cubicBezTo>
                    <a:pt x="76193" y="68445"/>
                    <a:pt x="74856" y="67420"/>
                    <a:pt x="74856" y="67420"/>
                  </a:cubicBezTo>
                  <a:cubicBezTo>
                    <a:pt x="74078" y="67765"/>
                    <a:pt x="73561" y="67870"/>
                    <a:pt x="72942" y="68692"/>
                  </a:cubicBezTo>
                  <a:cubicBezTo>
                    <a:pt x="72671" y="69052"/>
                    <a:pt x="72604" y="69646"/>
                    <a:pt x="72304" y="69964"/>
                  </a:cubicBezTo>
                  <a:cubicBezTo>
                    <a:pt x="72042" y="70243"/>
                    <a:pt x="71648" y="70188"/>
                    <a:pt x="71347" y="70388"/>
                  </a:cubicBezTo>
                  <a:cubicBezTo>
                    <a:pt x="68873" y="72032"/>
                    <a:pt x="71839" y="70594"/>
                    <a:pt x="69433" y="71660"/>
                  </a:cubicBezTo>
                  <a:cubicBezTo>
                    <a:pt x="69114" y="71519"/>
                    <a:pt x="68738" y="71515"/>
                    <a:pt x="68476" y="71236"/>
                  </a:cubicBezTo>
                  <a:cubicBezTo>
                    <a:pt x="67624" y="70331"/>
                    <a:pt x="67740" y="69800"/>
                    <a:pt x="68157" y="68692"/>
                  </a:cubicBezTo>
                  <a:cubicBezTo>
                    <a:pt x="68328" y="68236"/>
                    <a:pt x="68495" y="67738"/>
                    <a:pt x="68795" y="67420"/>
                  </a:cubicBezTo>
                  <a:cubicBezTo>
                    <a:pt x="69057" y="67141"/>
                    <a:pt x="69458" y="67213"/>
                    <a:pt x="69752" y="66996"/>
                  </a:cubicBezTo>
                  <a:cubicBezTo>
                    <a:pt x="70422" y="66501"/>
                    <a:pt x="71028" y="65865"/>
                    <a:pt x="71666" y="65300"/>
                  </a:cubicBezTo>
                  <a:lnTo>
                    <a:pt x="72623" y="64452"/>
                  </a:lnTo>
                  <a:cubicBezTo>
                    <a:pt x="72836" y="63604"/>
                    <a:pt x="73345" y="62795"/>
                    <a:pt x="73261" y="61908"/>
                  </a:cubicBezTo>
                  <a:cubicBezTo>
                    <a:pt x="73151" y="60738"/>
                    <a:pt x="73115" y="58551"/>
                    <a:pt x="72623" y="57243"/>
                  </a:cubicBezTo>
                  <a:cubicBezTo>
                    <a:pt x="72452" y="56788"/>
                    <a:pt x="72240" y="56352"/>
                    <a:pt x="71985" y="55971"/>
                  </a:cubicBezTo>
                  <a:cubicBezTo>
                    <a:pt x="71386" y="55075"/>
                    <a:pt x="70822" y="54092"/>
                    <a:pt x="70071" y="53427"/>
                  </a:cubicBezTo>
                  <a:lnTo>
                    <a:pt x="68157" y="51731"/>
                  </a:lnTo>
                  <a:cubicBezTo>
                    <a:pt x="66694" y="48815"/>
                    <a:pt x="67608" y="49509"/>
                    <a:pt x="65923" y="48763"/>
                  </a:cubicBezTo>
                  <a:cubicBezTo>
                    <a:pt x="64095" y="45117"/>
                    <a:pt x="66530" y="49407"/>
                    <a:pt x="64328" y="47067"/>
                  </a:cubicBezTo>
                  <a:cubicBezTo>
                    <a:pt x="64029" y="46748"/>
                    <a:pt x="63961" y="46155"/>
                    <a:pt x="63690" y="45795"/>
                  </a:cubicBezTo>
                  <a:cubicBezTo>
                    <a:pt x="62932" y="44787"/>
                    <a:pt x="61767" y="44518"/>
                    <a:pt x="60819" y="44098"/>
                  </a:cubicBezTo>
                  <a:cubicBezTo>
                    <a:pt x="59446" y="43490"/>
                    <a:pt x="60188" y="43783"/>
                    <a:pt x="58586" y="43250"/>
                  </a:cubicBezTo>
                  <a:cubicBezTo>
                    <a:pt x="56778" y="43392"/>
                    <a:pt x="54967" y="43475"/>
                    <a:pt x="53162" y="43674"/>
                  </a:cubicBezTo>
                  <a:cubicBezTo>
                    <a:pt x="52256" y="43775"/>
                    <a:pt x="47185" y="44909"/>
                    <a:pt x="47101" y="44946"/>
                  </a:cubicBezTo>
                  <a:cubicBezTo>
                    <a:pt x="45271" y="45757"/>
                    <a:pt x="47051" y="45027"/>
                    <a:pt x="44548" y="45795"/>
                  </a:cubicBezTo>
                  <a:cubicBezTo>
                    <a:pt x="41944" y="46593"/>
                    <a:pt x="42367" y="46478"/>
                    <a:pt x="40082" y="47491"/>
                  </a:cubicBezTo>
                  <a:lnTo>
                    <a:pt x="39125" y="47915"/>
                  </a:lnTo>
                  <a:cubicBezTo>
                    <a:pt x="38806" y="48056"/>
                    <a:pt x="38448" y="48091"/>
                    <a:pt x="38168" y="48339"/>
                  </a:cubicBezTo>
                  <a:cubicBezTo>
                    <a:pt x="37530" y="48904"/>
                    <a:pt x="36981" y="49713"/>
                    <a:pt x="36254" y="50035"/>
                  </a:cubicBezTo>
                  <a:cubicBezTo>
                    <a:pt x="35934" y="50176"/>
                    <a:pt x="35590" y="50242"/>
                    <a:pt x="35296" y="50459"/>
                  </a:cubicBezTo>
                  <a:cubicBezTo>
                    <a:pt x="34626" y="50954"/>
                    <a:pt x="34020" y="51590"/>
                    <a:pt x="33382" y="52155"/>
                  </a:cubicBezTo>
                  <a:cubicBezTo>
                    <a:pt x="33063" y="52438"/>
                    <a:pt x="32696" y="52643"/>
                    <a:pt x="32425" y="53003"/>
                  </a:cubicBezTo>
                  <a:cubicBezTo>
                    <a:pt x="31197" y="54635"/>
                    <a:pt x="31843" y="53942"/>
                    <a:pt x="30511" y="55123"/>
                  </a:cubicBezTo>
                  <a:cubicBezTo>
                    <a:pt x="30298" y="55547"/>
                    <a:pt x="30144" y="56035"/>
                    <a:pt x="29873" y="56395"/>
                  </a:cubicBezTo>
                  <a:cubicBezTo>
                    <a:pt x="29602" y="56756"/>
                    <a:pt x="29168" y="56860"/>
                    <a:pt x="28916" y="57243"/>
                  </a:cubicBezTo>
                  <a:cubicBezTo>
                    <a:pt x="28411" y="58010"/>
                    <a:pt x="28182" y="59067"/>
                    <a:pt x="27640" y="59787"/>
                  </a:cubicBezTo>
                  <a:lnTo>
                    <a:pt x="26683" y="61060"/>
                  </a:lnTo>
                  <a:cubicBezTo>
                    <a:pt x="25924" y="64084"/>
                    <a:pt x="27000" y="60427"/>
                    <a:pt x="25406" y="63604"/>
                  </a:cubicBezTo>
                  <a:cubicBezTo>
                    <a:pt x="25220" y="63976"/>
                    <a:pt x="25251" y="64485"/>
                    <a:pt x="25087" y="64876"/>
                  </a:cubicBezTo>
                  <a:cubicBezTo>
                    <a:pt x="24715" y="65767"/>
                    <a:pt x="24237" y="66572"/>
                    <a:pt x="23811" y="67420"/>
                  </a:cubicBezTo>
                  <a:cubicBezTo>
                    <a:pt x="23599" y="67844"/>
                    <a:pt x="23294" y="68209"/>
                    <a:pt x="23173" y="68692"/>
                  </a:cubicBezTo>
                  <a:lnTo>
                    <a:pt x="22216" y="72508"/>
                  </a:lnTo>
                  <a:lnTo>
                    <a:pt x="21897" y="73780"/>
                  </a:lnTo>
                  <a:lnTo>
                    <a:pt x="21578" y="75053"/>
                  </a:lnTo>
                  <a:cubicBezTo>
                    <a:pt x="21838" y="76087"/>
                    <a:pt x="21917" y="76775"/>
                    <a:pt x="22535" y="77597"/>
                  </a:cubicBezTo>
                  <a:cubicBezTo>
                    <a:pt x="22806" y="77957"/>
                    <a:pt x="23173" y="78162"/>
                    <a:pt x="23492" y="78445"/>
                  </a:cubicBezTo>
                  <a:cubicBezTo>
                    <a:pt x="23705" y="78869"/>
                    <a:pt x="23859" y="79356"/>
                    <a:pt x="24130" y="79717"/>
                  </a:cubicBezTo>
                  <a:cubicBezTo>
                    <a:pt x="24401" y="80077"/>
                    <a:pt x="24848" y="80167"/>
                    <a:pt x="25087" y="80565"/>
                  </a:cubicBezTo>
                  <a:cubicBezTo>
                    <a:pt x="25297" y="80914"/>
                    <a:pt x="25256" y="81437"/>
                    <a:pt x="25406" y="81837"/>
                  </a:cubicBezTo>
                  <a:cubicBezTo>
                    <a:pt x="26643" y="85125"/>
                    <a:pt x="25562" y="81184"/>
                    <a:pt x="26364" y="84381"/>
                  </a:cubicBezTo>
                  <a:cubicBezTo>
                    <a:pt x="26257" y="84805"/>
                    <a:pt x="26255" y="85304"/>
                    <a:pt x="26044" y="85653"/>
                  </a:cubicBezTo>
                  <a:cubicBezTo>
                    <a:pt x="25805" y="86051"/>
                    <a:pt x="25466" y="86417"/>
                    <a:pt x="25087" y="86501"/>
                  </a:cubicBezTo>
                  <a:cubicBezTo>
                    <a:pt x="24559" y="86618"/>
                    <a:pt x="23507" y="85525"/>
                    <a:pt x="23173" y="85229"/>
                  </a:cubicBezTo>
                  <a:cubicBezTo>
                    <a:pt x="21711" y="82313"/>
                    <a:pt x="22625" y="83007"/>
                    <a:pt x="20940" y="82261"/>
                  </a:cubicBezTo>
                  <a:cubicBezTo>
                    <a:pt x="20621" y="82402"/>
                    <a:pt x="20245" y="82406"/>
                    <a:pt x="19983" y="82685"/>
                  </a:cubicBezTo>
                  <a:cubicBezTo>
                    <a:pt x="19683" y="83003"/>
                    <a:pt x="19501" y="83491"/>
                    <a:pt x="19345" y="83957"/>
                  </a:cubicBezTo>
                  <a:cubicBezTo>
                    <a:pt x="18756" y="85718"/>
                    <a:pt x="18661" y="86808"/>
                    <a:pt x="18388" y="88621"/>
                  </a:cubicBezTo>
                  <a:cubicBezTo>
                    <a:pt x="18227" y="93524"/>
                    <a:pt x="17746" y="98209"/>
                    <a:pt x="18388" y="103038"/>
                  </a:cubicBezTo>
                  <a:cubicBezTo>
                    <a:pt x="18837" y="106420"/>
                    <a:pt x="18830" y="104637"/>
                    <a:pt x="19664" y="106855"/>
                  </a:cubicBezTo>
                  <a:cubicBezTo>
                    <a:pt x="20434" y="108903"/>
                    <a:pt x="19327" y="107545"/>
                    <a:pt x="20940" y="108975"/>
                  </a:cubicBezTo>
                  <a:cubicBezTo>
                    <a:pt x="21567" y="110226"/>
                    <a:pt x="21614" y="110499"/>
                    <a:pt x="22535" y="111519"/>
                  </a:cubicBezTo>
                  <a:cubicBezTo>
                    <a:pt x="22830" y="111845"/>
                    <a:pt x="23173" y="112084"/>
                    <a:pt x="23492" y="112367"/>
                  </a:cubicBezTo>
                  <a:cubicBezTo>
                    <a:pt x="24981" y="115335"/>
                    <a:pt x="24130" y="114346"/>
                    <a:pt x="25725" y="115759"/>
                  </a:cubicBezTo>
                  <a:cubicBezTo>
                    <a:pt x="26484" y="118784"/>
                    <a:pt x="25408" y="115127"/>
                    <a:pt x="27002" y="118303"/>
                  </a:cubicBezTo>
                  <a:cubicBezTo>
                    <a:pt x="27188" y="118675"/>
                    <a:pt x="27214" y="119151"/>
                    <a:pt x="27321" y="119575"/>
                  </a:cubicBezTo>
                  <a:cubicBezTo>
                    <a:pt x="27002" y="119717"/>
                    <a:pt x="26700" y="120000"/>
                    <a:pt x="26364" y="120000"/>
                  </a:cubicBezTo>
                  <a:cubicBezTo>
                    <a:pt x="25401" y="120000"/>
                    <a:pt x="24426" y="119886"/>
                    <a:pt x="23492" y="119575"/>
                  </a:cubicBezTo>
                  <a:cubicBezTo>
                    <a:pt x="22813" y="119350"/>
                    <a:pt x="22037" y="117964"/>
                    <a:pt x="21578" y="117455"/>
                  </a:cubicBezTo>
                  <a:cubicBezTo>
                    <a:pt x="21283" y="117129"/>
                    <a:pt x="20940" y="116890"/>
                    <a:pt x="20621" y="116607"/>
                  </a:cubicBezTo>
                  <a:lnTo>
                    <a:pt x="19345" y="114063"/>
                  </a:lnTo>
                  <a:cubicBezTo>
                    <a:pt x="19132" y="113639"/>
                    <a:pt x="19026" y="113074"/>
                    <a:pt x="18707" y="112791"/>
                  </a:cubicBezTo>
                  <a:lnTo>
                    <a:pt x="17750" y="111943"/>
                  </a:lnTo>
                  <a:cubicBezTo>
                    <a:pt x="17348" y="110343"/>
                    <a:pt x="17252" y="109585"/>
                    <a:pt x="16155" y="108127"/>
                  </a:cubicBezTo>
                  <a:cubicBezTo>
                    <a:pt x="15835" y="107703"/>
                    <a:pt x="15486" y="107315"/>
                    <a:pt x="15197" y="106855"/>
                  </a:cubicBezTo>
                  <a:cubicBezTo>
                    <a:pt x="14055" y="105032"/>
                    <a:pt x="14960" y="106223"/>
                    <a:pt x="14240" y="104310"/>
                  </a:cubicBezTo>
                  <a:cubicBezTo>
                    <a:pt x="14069" y="103855"/>
                    <a:pt x="13815" y="103462"/>
                    <a:pt x="13602" y="103038"/>
                  </a:cubicBezTo>
                  <a:cubicBezTo>
                    <a:pt x="13687" y="101679"/>
                    <a:pt x="13914" y="96860"/>
                    <a:pt x="14240" y="94982"/>
                  </a:cubicBezTo>
                  <a:cubicBezTo>
                    <a:pt x="14392" y="94111"/>
                    <a:pt x="14666" y="93286"/>
                    <a:pt x="14878" y="92438"/>
                  </a:cubicBezTo>
                  <a:lnTo>
                    <a:pt x="15197" y="91166"/>
                  </a:lnTo>
                  <a:cubicBezTo>
                    <a:pt x="15304" y="90742"/>
                    <a:pt x="15435" y="90327"/>
                    <a:pt x="15516" y="89893"/>
                  </a:cubicBezTo>
                  <a:lnTo>
                    <a:pt x="15835" y="88197"/>
                  </a:lnTo>
                  <a:cubicBezTo>
                    <a:pt x="15729" y="87632"/>
                    <a:pt x="15950" y="86592"/>
                    <a:pt x="15516" y="86501"/>
                  </a:cubicBezTo>
                  <a:cubicBezTo>
                    <a:pt x="15419" y="86481"/>
                    <a:pt x="10543" y="86202"/>
                    <a:pt x="8817" y="87349"/>
                  </a:cubicBezTo>
                  <a:cubicBezTo>
                    <a:pt x="8474" y="87577"/>
                    <a:pt x="8179" y="87915"/>
                    <a:pt x="7860" y="88197"/>
                  </a:cubicBezTo>
                  <a:cubicBezTo>
                    <a:pt x="7222" y="89469"/>
                    <a:pt x="7328" y="89611"/>
                    <a:pt x="6265" y="90318"/>
                  </a:cubicBezTo>
                  <a:cubicBezTo>
                    <a:pt x="5964" y="90517"/>
                    <a:pt x="5601" y="90524"/>
                    <a:pt x="5307" y="90742"/>
                  </a:cubicBezTo>
                  <a:cubicBezTo>
                    <a:pt x="2016" y="93172"/>
                    <a:pt x="4602" y="91902"/>
                    <a:pt x="2436" y="92862"/>
                  </a:cubicBezTo>
                  <a:cubicBezTo>
                    <a:pt x="1904" y="92720"/>
                    <a:pt x="1312" y="92795"/>
                    <a:pt x="841" y="92438"/>
                  </a:cubicBezTo>
                  <a:cubicBezTo>
                    <a:pt x="0" y="91799"/>
                    <a:pt x="64" y="90382"/>
                    <a:pt x="522" y="89469"/>
                  </a:cubicBezTo>
                  <a:cubicBezTo>
                    <a:pt x="979" y="88558"/>
                    <a:pt x="1799" y="88621"/>
                    <a:pt x="2436" y="88197"/>
                  </a:cubicBezTo>
                  <a:cubicBezTo>
                    <a:pt x="3624" y="87408"/>
                    <a:pt x="3292" y="87249"/>
                    <a:pt x="4350" y="86077"/>
                  </a:cubicBezTo>
                  <a:cubicBezTo>
                    <a:pt x="5175" y="85164"/>
                    <a:pt x="5305" y="85230"/>
                    <a:pt x="6265" y="84805"/>
                  </a:cubicBezTo>
                  <a:cubicBezTo>
                    <a:pt x="6866" y="84006"/>
                    <a:pt x="7379" y="83157"/>
                    <a:pt x="8179" y="82685"/>
                  </a:cubicBezTo>
                  <a:cubicBezTo>
                    <a:pt x="8793" y="82322"/>
                    <a:pt x="9455" y="82120"/>
                    <a:pt x="10093" y="81837"/>
                  </a:cubicBezTo>
                  <a:cubicBezTo>
                    <a:pt x="10412" y="81696"/>
                    <a:pt x="10717" y="81476"/>
                    <a:pt x="11050" y="81413"/>
                  </a:cubicBezTo>
                  <a:lnTo>
                    <a:pt x="13283" y="80989"/>
                  </a:lnTo>
                  <a:cubicBezTo>
                    <a:pt x="13602" y="80848"/>
                    <a:pt x="13978" y="80844"/>
                    <a:pt x="14240" y="80565"/>
                  </a:cubicBezTo>
                  <a:cubicBezTo>
                    <a:pt x="14540" y="80247"/>
                    <a:pt x="14607" y="79653"/>
                    <a:pt x="14878" y="79293"/>
                  </a:cubicBezTo>
                  <a:cubicBezTo>
                    <a:pt x="15150" y="78932"/>
                    <a:pt x="15516" y="78727"/>
                    <a:pt x="15835" y="78445"/>
                  </a:cubicBezTo>
                  <a:cubicBezTo>
                    <a:pt x="16048" y="78021"/>
                    <a:pt x="16318" y="77638"/>
                    <a:pt x="16474" y="77173"/>
                  </a:cubicBezTo>
                  <a:cubicBezTo>
                    <a:pt x="16747" y="76356"/>
                    <a:pt x="16739" y="75372"/>
                    <a:pt x="17112" y="74628"/>
                  </a:cubicBezTo>
                  <a:lnTo>
                    <a:pt x="19664" y="69540"/>
                  </a:lnTo>
                  <a:lnTo>
                    <a:pt x="20302" y="68268"/>
                  </a:lnTo>
                  <a:cubicBezTo>
                    <a:pt x="20515" y="67844"/>
                    <a:pt x="20495" y="67632"/>
                    <a:pt x="20940" y="66996"/>
                  </a:cubicBezTo>
                  <a:cubicBezTo>
                    <a:pt x="21385" y="66360"/>
                    <a:pt x="22293" y="65300"/>
                    <a:pt x="22970" y="64452"/>
                  </a:cubicBezTo>
                  <a:lnTo>
                    <a:pt x="22970" y="61060"/>
                  </a:lnTo>
                  <a:lnTo>
                    <a:pt x="22970" y="61060"/>
                  </a:lnTo>
                  <a:cubicBezTo>
                    <a:pt x="23531" y="58821"/>
                    <a:pt x="23625" y="58463"/>
                    <a:pt x="25087" y="55547"/>
                  </a:cubicBezTo>
                  <a:lnTo>
                    <a:pt x="26683" y="55971"/>
                  </a:lnTo>
                  <a:cubicBezTo>
                    <a:pt x="26895" y="55547"/>
                    <a:pt x="27002" y="54982"/>
                    <a:pt x="27321" y="54699"/>
                  </a:cubicBezTo>
                  <a:lnTo>
                    <a:pt x="28278" y="53851"/>
                  </a:lnTo>
                  <a:cubicBezTo>
                    <a:pt x="28899" y="51375"/>
                    <a:pt x="28111" y="53649"/>
                    <a:pt x="29554" y="51731"/>
                  </a:cubicBezTo>
                  <a:cubicBezTo>
                    <a:pt x="31681" y="48904"/>
                    <a:pt x="28597" y="51872"/>
                    <a:pt x="31149" y="49611"/>
                  </a:cubicBezTo>
                  <a:cubicBezTo>
                    <a:pt x="31673" y="47522"/>
                    <a:pt x="31093" y="48966"/>
                    <a:pt x="32425" y="47491"/>
                  </a:cubicBezTo>
                  <a:cubicBezTo>
                    <a:pt x="32772" y="47107"/>
                    <a:pt x="33026" y="46587"/>
                    <a:pt x="33382" y="46219"/>
                  </a:cubicBezTo>
                  <a:cubicBezTo>
                    <a:pt x="33988" y="45593"/>
                    <a:pt x="34658" y="45088"/>
                    <a:pt x="35296" y="44522"/>
                  </a:cubicBezTo>
                  <a:lnTo>
                    <a:pt x="36254" y="43674"/>
                  </a:lnTo>
                  <a:cubicBezTo>
                    <a:pt x="36573" y="43392"/>
                    <a:pt x="36847" y="42988"/>
                    <a:pt x="37211" y="42826"/>
                  </a:cubicBezTo>
                  <a:cubicBezTo>
                    <a:pt x="37530" y="42685"/>
                    <a:pt x="37874" y="42619"/>
                    <a:pt x="38168" y="42402"/>
                  </a:cubicBezTo>
                  <a:cubicBezTo>
                    <a:pt x="38838" y="41907"/>
                    <a:pt x="39444" y="41272"/>
                    <a:pt x="40082" y="40706"/>
                  </a:cubicBezTo>
                  <a:cubicBezTo>
                    <a:pt x="40401" y="40424"/>
                    <a:pt x="40675" y="40019"/>
                    <a:pt x="41039" y="39858"/>
                  </a:cubicBezTo>
                  <a:lnTo>
                    <a:pt x="43910" y="38586"/>
                  </a:lnTo>
                  <a:lnTo>
                    <a:pt x="44867" y="38162"/>
                  </a:lnTo>
                  <a:cubicBezTo>
                    <a:pt x="45186" y="38021"/>
                    <a:pt x="45498" y="37846"/>
                    <a:pt x="45824" y="37738"/>
                  </a:cubicBezTo>
                  <a:cubicBezTo>
                    <a:pt x="46250" y="37597"/>
                    <a:pt x="46673" y="37440"/>
                    <a:pt x="47101" y="37314"/>
                  </a:cubicBezTo>
                  <a:cubicBezTo>
                    <a:pt x="47941" y="37066"/>
                    <a:pt x="49818" y="36597"/>
                    <a:pt x="50610" y="36466"/>
                  </a:cubicBezTo>
                  <a:cubicBezTo>
                    <a:pt x="51670" y="36290"/>
                    <a:pt x="52739" y="36208"/>
                    <a:pt x="53800" y="36042"/>
                  </a:cubicBezTo>
                  <a:cubicBezTo>
                    <a:pt x="59535" y="35145"/>
                    <a:pt x="51266" y="36071"/>
                    <a:pt x="60500" y="35194"/>
                  </a:cubicBezTo>
                  <a:cubicBezTo>
                    <a:pt x="61138" y="34911"/>
                    <a:pt x="62201" y="35194"/>
                    <a:pt x="62414" y="34346"/>
                  </a:cubicBezTo>
                  <a:lnTo>
                    <a:pt x="63052" y="31802"/>
                  </a:lnTo>
                  <a:cubicBezTo>
                    <a:pt x="62946" y="31236"/>
                    <a:pt x="62906" y="30641"/>
                    <a:pt x="62733" y="30106"/>
                  </a:cubicBezTo>
                  <a:cubicBezTo>
                    <a:pt x="62582" y="29637"/>
                    <a:pt x="62366" y="29194"/>
                    <a:pt x="62095" y="28833"/>
                  </a:cubicBezTo>
                  <a:cubicBezTo>
                    <a:pt x="61536" y="28090"/>
                    <a:pt x="60907" y="27837"/>
                    <a:pt x="60181" y="27561"/>
                  </a:cubicBezTo>
                  <a:cubicBezTo>
                    <a:pt x="59759" y="27401"/>
                    <a:pt x="59330" y="27279"/>
                    <a:pt x="58905" y="27137"/>
                  </a:cubicBezTo>
                  <a:cubicBezTo>
                    <a:pt x="58586" y="26855"/>
                    <a:pt x="58219" y="26650"/>
                    <a:pt x="57948" y="26289"/>
                  </a:cubicBezTo>
                  <a:cubicBezTo>
                    <a:pt x="57329" y="25467"/>
                    <a:pt x="57250" y="24780"/>
                    <a:pt x="56991" y="23745"/>
                  </a:cubicBezTo>
                  <a:cubicBezTo>
                    <a:pt x="57097" y="23321"/>
                    <a:pt x="57072" y="22789"/>
                    <a:pt x="57310" y="22473"/>
                  </a:cubicBezTo>
                  <a:cubicBezTo>
                    <a:pt x="57547" y="22157"/>
                    <a:pt x="57930" y="22049"/>
                    <a:pt x="58267" y="22049"/>
                  </a:cubicBezTo>
                  <a:cubicBezTo>
                    <a:pt x="59441" y="22049"/>
                    <a:pt x="60606" y="22332"/>
                    <a:pt x="61776" y="22473"/>
                  </a:cubicBezTo>
                  <a:cubicBezTo>
                    <a:pt x="62735" y="22898"/>
                    <a:pt x="62866" y="22832"/>
                    <a:pt x="63690" y="23745"/>
                  </a:cubicBezTo>
                  <a:cubicBezTo>
                    <a:pt x="65283" y="25510"/>
                    <a:pt x="63922" y="24696"/>
                    <a:pt x="65604" y="25441"/>
                  </a:cubicBezTo>
                  <a:cubicBezTo>
                    <a:pt x="65817" y="25865"/>
                    <a:pt x="65971" y="26353"/>
                    <a:pt x="66243" y="26713"/>
                  </a:cubicBezTo>
                  <a:cubicBezTo>
                    <a:pt x="66514" y="27074"/>
                    <a:pt x="66960" y="27163"/>
                    <a:pt x="67200" y="27561"/>
                  </a:cubicBezTo>
                  <a:cubicBezTo>
                    <a:pt x="67410" y="27910"/>
                    <a:pt x="67309" y="28484"/>
                    <a:pt x="67519" y="28833"/>
                  </a:cubicBezTo>
                  <a:cubicBezTo>
                    <a:pt x="68069" y="29749"/>
                    <a:pt x="68986" y="29851"/>
                    <a:pt x="69752" y="30106"/>
                  </a:cubicBezTo>
                  <a:cubicBezTo>
                    <a:pt x="70518" y="29851"/>
                    <a:pt x="71434" y="29749"/>
                    <a:pt x="71985" y="28833"/>
                  </a:cubicBezTo>
                  <a:cubicBezTo>
                    <a:pt x="72195" y="28484"/>
                    <a:pt x="72198" y="27985"/>
                    <a:pt x="72304" y="27561"/>
                  </a:cubicBezTo>
                  <a:cubicBezTo>
                    <a:pt x="72194" y="26392"/>
                    <a:pt x="72158" y="24204"/>
                    <a:pt x="71666" y="22897"/>
                  </a:cubicBezTo>
                  <a:cubicBezTo>
                    <a:pt x="71495" y="22441"/>
                    <a:pt x="71317" y="21961"/>
                    <a:pt x="71028" y="21625"/>
                  </a:cubicBezTo>
                  <a:cubicBezTo>
                    <a:pt x="70451" y="20954"/>
                    <a:pt x="69752" y="20494"/>
                    <a:pt x="69114" y="19929"/>
                  </a:cubicBezTo>
                  <a:lnTo>
                    <a:pt x="67200" y="18233"/>
                  </a:lnTo>
                  <a:lnTo>
                    <a:pt x="66243" y="17385"/>
                  </a:lnTo>
                  <a:cubicBezTo>
                    <a:pt x="64765" y="14439"/>
                    <a:pt x="65382" y="16229"/>
                    <a:pt x="65923" y="9752"/>
                  </a:cubicBezTo>
                  <a:cubicBezTo>
                    <a:pt x="65961" y="9308"/>
                    <a:pt x="66005" y="8796"/>
                    <a:pt x="66243" y="8480"/>
                  </a:cubicBezTo>
                  <a:cubicBezTo>
                    <a:pt x="66785" y="7759"/>
                    <a:pt x="68157" y="6784"/>
                    <a:pt x="68157" y="6784"/>
                  </a:cubicBezTo>
                  <a:cubicBezTo>
                    <a:pt x="68476" y="6925"/>
                    <a:pt x="68918" y="6844"/>
                    <a:pt x="69114" y="7208"/>
                  </a:cubicBezTo>
                  <a:cubicBezTo>
                    <a:pt x="69505" y="7935"/>
                    <a:pt x="69752" y="9752"/>
                    <a:pt x="69752" y="9752"/>
                  </a:cubicBezTo>
                  <a:cubicBezTo>
                    <a:pt x="69586" y="11073"/>
                    <a:pt x="69019" y="14013"/>
                    <a:pt x="69752" y="15265"/>
                  </a:cubicBezTo>
                  <a:cubicBezTo>
                    <a:pt x="70165" y="15970"/>
                    <a:pt x="71028" y="15830"/>
                    <a:pt x="71666" y="16113"/>
                  </a:cubicBezTo>
                  <a:lnTo>
                    <a:pt x="72623" y="16537"/>
                  </a:lnTo>
                  <a:cubicBezTo>
                    <a:pt x="73049" y="16395"/>
                    <a:pt x="73557" y="16477"/>
                    <a:pt x="73899" y="16113"/>
                  </a:cubicBezTo>
                  <a:cubicBezTo>
                    <a:pt x="74595" y="15372"/>
                    <a:pt x="73942" y="12689"/>
                    <a:pt x="73899" y="12296"/>
                  </a:cubicBezTo>
                  <a:cubicBezTo>
                    <a:pt x="73778" y="11168"/>
                    <a:pt x="73734" y="10025"/>
                    <a:pt x="73580" y="8904"/>
                  </a:cubicBezTo>
                  <a:cubicBezTo>
                    <a:pt x="73520" y="8464"/>
                    <a:pt x="73499" y="7948"/>
                    <a:pt x="73261" y="7632"/>
                  </a:cubicBezTo>
                  <a:cubicBezTo>
                    <a:pt x="72719" y="6911"/>
                    <a:pt x="71985" y="6501"/>
                    <a:pt x="71347" y="5936"/>
                  </a:cubicBezTo>
                  <a:lnTo>
                    <a:pt x="70390" y="5088"/>
                  </a:lnTo>
                  <a:cubicBezTo>
                    <a:pt x="70177" y="4664"/>
                    <a:pt x="69908" y="4281"/>
                    <a:pt x="69752" y="3816"/>
                  </a:cubicBezTo>
                  <a:cubicBezTo>
                    <a:pt x="69479" y="2999"/>
                    <a:pt x="69114" y="1272"/>
                    <a:pt x="69114" y="1272"/>
                  </a:cubicBezTo>
                  <a:lnTo>
                    <a:pt x="71028" y="424"/>
                  </a:lnTo>
                  <a:lnTo>
                    <a:pt x="71985" y="0"/>
                  </a:lnTo>
                  <a:cubicBezTo>
                    <a:pt x="72961" y="324"/>
                    <a:pt x="73484" y="295"/>
                    <a:pt x="74218" y="1272"/>
                  </a:cubicBezTo>
                  <a:cubicBezTo>
                    <a:pt x="76345" y="4098"/>
                    <a:pt x="73261" y="1130"/>
                    <a:pt x="75813" y="3392"/>
                  </a:cubicBezTo>
                  <a:lnTo>
                    <a:pt x="76771" y="7208"/>
                  </a:lnTo>
                  <a:lnTo>
                    <a:pt x="77090" y="8480"/>
                  </a:lnTo>
                  <a:cubicBezTo>
                    <a:pt x="77196" y="14134"/>
                    <a:pt x="76995" y="19812"/>
                    <a:pt x="77409" y="25441"/>
                  </a:cubicBezTo>
                  <a:cubicBezTo>
                    <a:pt x="77441" y="25886"/>
                    <a:pt x="78029" y="25865"/>
                    <a:pt x="78366" y="25865"/>
                  </a:cubicBezTo>
                  <a:cubicBezTo>
                    <a:pt x="78804" y="25865"/>
                    <a:pt x="79220" y="25601"/>
                    <a:pt x="79642" y="25441"/>
                  </a:cubicBezTo>
                  <a:cubicBezTo>
                    <a:pt x="79965" y="25318"/>
                    <a:pt x="80280" y="25159"/>
                    <a:pt x="80599" y="25017"/>
                  </a:cubicBezTo>
                  <a:cubicBezTo>
                    <a:pt x="80812" y="24593"/>
                    <a:pt x="81081" y="24211"/>
                    <a:pt x="81237" y="23745"/>
                  </a:cubicBezTo>
                  <a:cubicBezTo>
                    <a:pt x="81510" y="22928"/>
                    <a:pt x="81875" y="21201"/>
                    <a:pt x="81875" y="21201"/>
                  </a:cubicBezTo>
                  <a:cubicBezTo>
                    <a:pt x="82088" y="18515"/>
                    <a:pt x="81386" y="15391"/>
                    <a:pt x="82513" y="13144"/>
                  </a:cubicBezTo>
                  <a:lnTo>
                    <a:pt x="83789" y="10600"/>
                  </a:lnTo>
                  <a:cubicBezTo>
                    <a:pt x="86661" y="11872"/>
                    <a:pt x="85172" y="10459"/>
                    <a:pt x="86022" y="12720"/>
                  </a:cubicBezTo>
                  <a:cubicBezTo>
                    <a:pt x="86194" y="13176"/>
                    <a:pt x="86448" y="13568"/>
                    <a:pt x="86661" y="13992"/>
                  </a:cubicBezTo>
                  <a:cubicBezTo>
                    <a:pt x="86554" y="14982"/>
                    <a:pt x="86558" y="16003"/>
                    <a:pt x="86342" y="16961"/>
                  </a:cubicBezTo>
                  <a:cubicBezTo>
                    <a:pt x="86231" y="17449"/>
                    <a:pt x="85875" y="17777"/>
                    <a:pt x="85703" y="18233"/>
                  </a:cubicBezTo>
                  <a:cubicBezTo>
                    <a:pt x="85553" y="18632"/>
                    <a:pt x="85491" y="19081"/>
                    <a:pt x="85384" y="19505"/>
                  </a:cubicBezTo>
                  <a:cubicBezTo>
                    <a:pt x="87715" y="20537"/>
                    <a:pt x="86646" y="20570"/>
                    <a:pt x="88575" y="19929"/>
                  </a:cubicBezTo>
                  <a:cubicBezTo>
                    <a:pt x="89106" y="20070"/>
                    <a:pt x="89719" y="19953"/>
                    <a:pt x="90170" y="20353"/>
                  </a:cubicBezTo>
                  <a:cubicBezTo>
                    <a:pt x="90610" y="20743"/>
                    <a:pt x="90581" y="22507"/>
                    <a:pt x="90170" y="22897"/>
                  </a:cubicBezTo>
                  <a:lnTo>
                    <a:pt x="87299" y="24169"/>
                  </a:lnTo>
                  <a:lnTo>
                    <a:pt x="86342" y="24593"/>
                  </a:lnTo>
                  <a:cubicBezTo>
                    <a:pt x="86554" y="25017"/>
                    <a:pt x="86680" y="25547"/>
                    <a:pt x="86980" y="25865"/>
                  </a:cubicBezTo>
                  <a:cubicBezTo>
                    <a:pt x="87242" y="26144"/>
                    <a:pt x="87636" y="26089"/>
                    <a:pt x="87937" y="26289"/>
                  </a:cubicBezTo>
                  <a:cubicBezTo>
                    <a:pt x="88280" y="26517"/>
                    <a:pt x="88551" y="26909"/>
                    <a:pt x="88894" y="27137"/>
                  </a:cubicBezTo>
                  <a:cubicBezTo>
                    <a:pt x="89599" y="27606"/>
                    <a:pt x="88681" y="27915"/>
                    <a:pt x="89213" y="27985"/>
                  </a:cubicBezTo>
                  <a:close/>
                </a:path>
              </a:pathLst>
            </a:custGeom>
            <a:solidFill>
              <a:srgbClr val="C2D59B"/>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43"/>
            <p:cNvSpPr/>
            <p:nvPr/>
          </p:nvSpPr>
          <p:spPr>
            <a:xfrm rot="-832766">
              <a:off x="3451190" y="2344922"/>
              <a:ext cx="381970" cy="323805"/>
            </a:xfrm>
            <a:custGeom>
              <a:rect b="b" l="l" r="r" t="t"/>
              <a:pathLst>
                <a:path extrusionOk="0" h="120000" w="120000">
                  <a:moveTo>
                    <a:pt x="93913" y="15371"/>
                  </a:moveTo>
                  <a:cubicBezTo>
                    <a:pt x="79999" y="16397"/>
                    <a:pt x="59233" y="0"/>
                    <a:pt x="23478" y="24603"/>
                  </a:cubicBezTo>
                  <a:cubicBezTo>
                    <a:pt x="20770" y="26467"/>
                    <a:pt x="18260" y="28706"/>
                    <a:pt x="15652" y="30758"/>
                  </a:cubicBezTo>
                  <a:cubicBezTo>
                    <a:pt x="13913" y="34861"/>
                    <a:pt x="12364" y="39084"/>
                    <a:pt x="10434" y="43067"/>
                  </a:cubicBezTo>
                  <a:cubicBezTo>
                    <a:pt x="8879" y="46278"/>
                    <a:pt x="6490" y="48919"/>
                    <a:pt x="5217" y="52299"/>
                  </a:cubicBezTo>
                  <a:cubicBezTo>
                    <a:pt x="2983" y="58227"/>
                    <a:pt x="0" y="70763"/>
                    <a:pt x="0" y="70763"/>
                  </a:cubicBezTo>
                  <a:cubicBezTo>
                    <a:pt x="869" y="77943"/>
                    <a:pt x="841" y="85356"/>
                    <a:pt x="2608" y="92304"/>
                  </a:cubicBezTo>
                  <a:cubicBezTo>
                    <a:pt x="4587" y="100085"/>
                    <a:pt x="10194" y="104012"/>
                    <a:pt x="15652" y="107690"/>
                  </a:cubicBezTo>
                  <a:cubicBezTo>
                    <a:pt x="19028" y="109966"/>
                    <a:pt x="22512" y="112038"/>
                    <a:pt x="26086" y="113845"/>
                  </a:cubicBezTo>
                  <a:cubicBezTo>
                    <a:pt x="31326" y="116494"/>
                    <a:pt x="39052" y="118438"/>
                    <a:pt x="44347" y="120000"/>
                  </a:cubicBezTo>
                  <a:cubicBezTo>
                    <a:pt x="57391" y="118974"/>
                    <a:pt x="70485" y="118625"/>
                    <a:pt x="83478" y="116922"/>
                  </a:cubicBezTo>
                  <a:cubicBezTo>
                    <a:pt x="86211" y="116564"/>
                    <a:pt x="89157" y="115871"/>
                    <a:pt x="91304" y="113845"/>
                  </a:cubicBezTo>
                  <a:cubicBezTo>
                    <a:pt x="93752" y="111535"/>
                    <a:pt x="94304" y="107228"/>
                    <a:pt x="96521" y="104613"/>
                  </a:cubicBezTo>
                  <a:cubicBezTo>
                    <a:pt x="98738" y="101998"/>
                    <a:pt x="101939" y="100826"/>
                    <a:pt x="104347" y="98458"/>
                  </a:cubicBezTo>
                  <a:cubicBezTo>
                    <a:pt x="109292" y="93597"/>
                    <a:pt x="114459" y="86911"/>
                    <a:pt x="117391" y="79995"/>
                  </a:cubicBezTo>
                  <a:cubicBezTo>
                    <a:pt x="118621" y="77093"/>
                    <a:pt x="119130" y="73840"/>
                    <a:pt x="119999" y="70763"/>
                  </a:cubicBezTo>
                  <a:cubicBezTo>
                    <a:pt x="119130" y="58454"/>
                    <a:pt x="118775" y="46079"/>
                    <a:pt x="117391" y="33835"/>
                  </a:cubicBezTo>
                  <a:cubicBezTo>
                    <a:pt x="117027" y="30620"/>
                    <a:pt x="116500" y="27136"/>
                    <a:pt x="114782" y="24603"/>
                  </a:cubicBezTo>
                  <a:cubicBezTo>
                    <a:pt x="112824" y="21715"/>
                    <a:pt x="109838" y="19905"/>
                    <a:pt x="106956" y="18449"/>
                  </a:cubicBezTo>
                  <a:cubicBezTo>
                    <a:pt x="99885" y="14874"/>
                    <a:pt x="107826" y="14346"/>
                    <a:pt x="93913" y="15371"/>
                  </a:cubicBezTo>
                  <a:close/>
                </a:path>
              </a:pathLst>
            </a:custGeom>
            <a:solidFill>
              <a:srgbClr val="D6E3BC"/>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52" name="Google Shape;352;p43"/>
          <p:cNvSpPr txBox="1"/>
          <p:nvPr/>
        </p:nvSpPr>
        <p:spPr>
          <a:xfrm>
            <a:off x="5970711" y="3384858"/>
            <a:ext cx="184569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Activated neuron</a:t>
            </a:r>
            <a:endParaRPr b="1" sz="1800">
              <a:solidFill>
                <a:srgbClr val="FF0000"/>
              </a:solidFill>
              <a:latin typeface="Calibri"/>
              <a:ea typeface="Calibri"/>
              <a:cs typeface="Calibri"/>
              <a:sym typeface="Calibri"/>
            </a:endParaRPr>
          </a:p>
        </p:txBody>
      </p:sp>
      <p:cxnSp>
        <p:nvCxnSpPr>
          <p:cNvPr id="353" name="Google Shape;353;p43"/>
          <p:cNvCxnSpPr/>
          <p:nvPr/>
        </p:nvCxnSpPr>
        <p:spPr>
          <a:xfrm flipH="1">
            <a:off x="3467715" y="4084293"/>
            <a:ext cx="659926" cy="522988"/>
          </a:xfrm>
          <a:prstGeom prst="straightConnector1">
            <a:avLst/>
          </a:prstGeom>
          <a:noFill/>
          <a:ln cap="flat" cmpd="sng" w="762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sp>
        <p:nvSpPr>
          <p:cNvPr id="354" name="Google Shape;354;p43"/>
          <p:cNvSpPr txBox="1"/>
          <p:nvPr/>
        </p:nvSpPr>
        <p:spPr>
          <a:xfrm>
            <a:off x="1979774" y="4718983"/>
            <a:ext cx="2973390"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FFFFFF"/>
                </a:solidFill>
                <a:latin typeface="Calibri"/>
                <a:ea typeface="Calibri"/>
                <a:cs typeface="Calibri"/>
                <a:sym typeface="Calibri"/>
              </a:rPr>
              <a:t>Connects to other neurons </a:t>
            </a:r>
            <a:endParaRPr sz="2000">
              <a:solidFill>
                <a:srgbClr val="FFFFFF"/>
              </a:solidFill>
              <a:latin typeface="Calibri"/>
              <a:ea typeface="Calibri"/>
              <a:cs typeface="Calibri"/>
              <a:sym typeface="Calibri"/>
            </a:endParaRPr>
          </a:p>
        </p:txBody>
      </p:sp>
      <p:cxnSp>
        <p:nvCxnSpPr>
          <p:cNvPr id="355" name="Google Shape;355;p43"/>
          <p:cNvCxnSpPr/>
          <p:nvPr/>
        </p:nvCxnSpPr>
        <p:spPr>
          <a:xfrm flipH="1">
            <a:off x="1905065" y="5235594"/>
            <a:ext cx="498059" cy="340438"/>
          </a:xfrm>
          <a:prstGeom prst="straightConnector1">
            <a:avLst/>
          </a:prstGeom>
          <a:noFill/>
          <a:ln cap="flat" cmpd="sng" w="762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356" name="Google Shape;356;p43"/>
          <p:cNvCxnSpPr/>
          <p:nvPr/>
        </p:nvCxnSpPr>
        <p:spPr>
          <a:xfrm flipH="1">
            <a:off x="2674263" y="5236851"/>
            <a:ext cx="498059" cy="340438"/>
          </a:xfrm>
          <a:prstGeom prst="straightConnector1">
            <a:avLst/>
          </a:prstGeom>
          <a:noFill/>
          <a:ln cap="flat" cmpd="sng" w="762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sp>
        <p:nvSpPr>
          <p:cNvPr id="357" name="Google Shape;357;p43"/>
          <p:cNvSpPr txBox="1"/>
          <p:nvPr/>
        </p:nvSpPr>
        <p:spPr>
          <a:xfrm>
            <a:off x="2040794" y="5756551"/>
            <a:ext cx="1293593"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FFFFFF"/>
                </a:solidFill>
                <a:latin typeface="Calibri"/>
                <a:ea typeface="Calibri"/>
                <a:cs typeface="Calibri"/>
                <a:sym typeface="Calibri"/>
              </a:rPr>
              <a:t>Behavior</a:t>
            </a:r>
            <a:endParaRPr sz="2400">
              <a:solidFill>
                <a:srgbClr val="FFFFFF"/>
              </a:solidFill>
              <a:latin typeface="Calibri"/>
              <a:ea typeface="Calibri"/>
              <a:cs typeface="Calibri"/>
              <a:sym typeface="Calibri"/>
            </a:endParaRPr>
          </a:p>
        </p:txBody>
      </p:sp>
      <p:cxnSp>
        <p:nvCxnSpPr>
          <p:cNvPr id="358" name="Google Shape;358;p43"/>
          <p:cNvCxnSpPr/>
          <p:nvPr/>
        </p:nvCxnSpPr>
        <p:spPr>
          <a:xfrm flipH="1">
            <a:off x="3334387" y="5282889"/>
            <a:ext cx="498059" cy="340438"/>
          </a:xfrm>
          <a:prstGeom prst="straightConnector1">
            <a:avLst/>
          </a:prstGeom>
          <a:noFill/>
          <a:ln cap="flat" cmpd="sng" w="762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pic>
        <p:nvPicPr>
          <p:cNvPr id="359" name="Google Shape;359;p43"/>
          <p:cNvPicPr preferRelativeResize="0"/>
          <p:nvPr/>
        </p:nvPicPr>
        <p:blipFill rotWithShape="1">
          <a:blip r:embed="rId3">
            <a:alphaModFix/>
          </a:blip>
          <a:srcRect b="0" l="0" r="0" t="0"/>
          <a:stretch/>
        </p:blipFill>
        <p:spPr>
          <a:xfrm>
            <a:off x="628271" y="2101827"/>
            <a:ext cx="2369928" cy="236992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Activating specific neurons causes mice to be less anxious/more adventurous</a:t>
            </a:r>
            <a:endParaRPr b="0" i="0" sz="3200" u="none" cap="none" strike="noStrike">
              <a:solidFill>
                <a:schemeClr val="lt1"/>
              </a:solidFill>
              <a:latin typeface="Calibri"/>
              <a:ea typeface="Calibri"/>
              <a:cs typeface="Calibri"/>
              <a:sym typeface="Calibri"/>
            </a:endParaRPr>
          </a:p>
        </p:txBody>
      </p:sp>
      <p:pic>
        <p:nvPicPr>
          <p:cNvPr id="366" name="Google Shape;366;p44"/>
          <p:cNvPicPr preferRelativeResize="0"/>
          <p:nvPr/>
        </p:nvPicPr>
        <p:blipFill rotWithShape="1">
          <a:blip r:embed="rId3">
            <a:alphaModFix/>
          </a:blip>
          <a:srcRect b="0" l="0" r="0" t="0"/>
          <a:stretch/>
        </p:blipFill>
        <p:spPr>
          <a:xfrm>
            <a:off x="1392981" y="1864121"/>
            <a:ext cx="5931978" cy="4448984"/>
          </a:xfrm>
          <a:prstGeom prst="rect">
            <a:avLst/>
          </a:prstGeom>
          <a:noFill/>
          <a:ln>
            <a:noFill/>
          </a:ln>
        </p:spPr>
      </p:pic>
      <p:sp>
        <p:nvSpPr>
          <p:cNvPr id="367" name="Google Shape;367;p44"/>
          <p:cNvSpPr/>
          <p:nvPr/>
        </p:nvSpPr>
        <p:spPr>
          <a:xfrm>
            <a:off x="0" y="6396335"/>
            <a:ext cx="9144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3F3F3F"/>
                </a:solidFill>
                <a:latin typeface="Calibri"/>
                <a:ea typeface="Calibri"/>
                <a:cs typeface="Calibri"/>
                <a:sym typeface="Calibri"/>
              </a:rPr>
              <a:t>http://www.nimh.nih.gov/videos/press/tye-deisseroth-supplementary.mp4</a:t>
            </a:r>
            <a:endParaRPr sz="1800">
              <a:solidFill>
                <a:srgbClr val="3F3F3F"/>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Summary	</a:t>
            </a:r>
            <a:endParaRPr b="0" i="0" sz="4400" u="none" cap="none" strike="noStrike">
              <a:solidFill>
                <a:schemeClr val="lt1"/>
              </a:solidFill>
              <a:latin typeface="Calibri"/>
              <a:ea typeface="Calibri"/>
              <a:cs typeface="Calibri"/>
              <a:sym typeface="Calibri"/>
            </a:endParaRPr>
          </a:p>
        </p:txBody>
      </p:sp>
      <p:sp>
        <p:nvSpPr>
          <p:cNvPr id="374" name="Google Shape;374;p4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Old days: lesion studies</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Anatomy: Staining to investigate cellular structure of the brain</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Neurophysiology: recording the electrical activity of neurons</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Optogenetics: activating neurons in the brain with light</a:t>
            </a:r>
            <a:endParaRPr/>
          </a:p>
          <a:p>
            <a:pPr indent="-139700" lvl="0" marL="342900" marR="0" rtl="0" algn="l">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a:p>
            <a:pPr indent="-139700" lvl="0" marL="342900" marR="0" rtl="0" algn="l">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a:p>
            <a:pPr indent="-139700" lvl="0" marL="342900" marR="0" rtl="0" algn="l">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4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Font typeface="Calibri"/>
              <a:buNone/>
            </a:pPr>
            <a:r>
              <a:rPr b="1" i="0" lang="en-US" sz="4000" u="none" cap="none" strike="noStrike">
                <a:solidFill>
                  <a:schemeClr val="lt1"/>
                </a:solidFill>
                <a:latin typeface="Calibri"/>
                <a:ea typeface="Calibri"/>
                <a:cs typeface="Calibri"/>
                <a:sym typeface="Calibri"/>
              </a:rPr>
              <a:t>QUESTIONS? THANK YOU!</a:t>
            </a:r>
            <a:endParaRPr b="1" i="0" sz="4000" u="none" cap="none" strike="noStrike">
              <a:solidFill>
                <a:schemeClr val="lt1"/>
              </a:solidFill>
              <a:latin typeface="Calibri"/>
              <a:ea typeface="Calibri"/>
              <a:cs typeface="Calibri"/>
              <a:sym typeface="Calibri"/>
            </a:endParaRPr>
          </a:p>
        </p:txBody>
      </p:sp>
      <p:sp>
        <p:nvSpPr>
          <p:cNvPr id="381" name="Google Shape;381;p4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Arial"/>
              <a:buNone/>
            </a:pPr>
            <a:r>
              <a:t/>
            </a:r>
            <a:endParaRPr b="0" i="0" sz="20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7"/>
          <p:cNvSpPr txBox="1"/>
          <p:nvPr>
            <p:ph type="title"/>
          </p:nvPr>
        </p:nvSpPr>
        <p:spPr>
          <a:xfrm>
            <a:off x="1066800" y="457004"/>
            <a:ext cx="8229600" cy="1143200"/>
          </a:xfrm>
          <a:prstGeom prst="rect">
            <a:avLst/>
          </a:prstGeom>
          <a:noFill/>
          <a:ln>
            <a:noFill/>
          </a:ln>
        </p:spPr>
        <p:txBody>
          <a:bodyPr anchorCtr="0" anchor="b" bIns="91425" lIns="91425" spcFirstLastPara="1" rIns="91425" wrap="square" tIns="91425">
            <a:noAutofit/>
          </a:bodyPr>
          <a:lstStyle/>
          <a:p>
            <a:pPr indent="254000" lvl="0" marL="0" marR="0" rtl="0" algn="l">
              <a:lnSpc>
                <a:spcPct val="100000"/>
              </a:lnSpc>
              <a:spcBef>
                <a:spcPts val="0"/>
              </a:spcBef>
              <a:spcAft>
                <a:spcPts val="0"/>
              </a:spcAft>
              <a:buClr>
                <a:srgbClr val="00387E"/>
              </a:buClr>
              <a:buFont typeface="Trebuchet MS"/>
              <a:buNone/>
            </a:pPr>
            <a:r>
              <a:rPr b="1" i="0" lang="en-US" sz="4000" u="none" cap="none" strike="noStrike">
                <a:solidFill>
                  <a:srgbClr val="FFFFFF"/>
                </a:solidFill>
                <a:latin typeface="Trebuchet MS"/>
                <a:ea typeface="Trebuchet MS"/>
                <a:cs typeface="Trebuchet MS"/>
                <a:sym typeface="Trebuchet MS"/>
              </a:rPr>
              <a:t>Kristin Politi</a:t>
            </a:r>
            <a:endParaRPr/>
          </a:p>
        </p:txBody>
      </p:sp>
      <p:sp>
        <p:nvSpPr>
          <p:cNvPr id="114" name="Google Shape;114;p17"/>
          <p:cNvSpPr txBox="1"/>
          <p:nvPr/>
        </p:nvSpPr>
        <p:spPr>
          <a:xfrm>
            <a:off x="5338150" y="2006602"/>
            <a:ext cx="3592800" cy="265596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Trebuchet MS"/>
              <a:buNone/>
            </a:pPr>
            <a:r>
              <a:rPr b="0" i="0" lang="en-US" sz="2800" u="none" cap="none" strike="noStrike">
                <a:solidFill>
                  <a:schemeClr val="lt1"/>
                </a:solidFill>
                <a:latin typeface="Trebuchet MS"/>
                <a:ea typeface="Trebuchet MS"/>
                <a:cs typeface="Trebuchet MS"/>
                <a:sym typeface="Trebuchet MS"/>
              </a:rPr>
              <a:t>PhD student</a:t>
            </a:r>
            <a:endParaRPr/>
          </a:p>
          <a:p>
            <a:pPr indent="0" lvl="0" marL="0" marR="0" rtl="0" algn="l">
              <a:lnSpc>
                <a:spcPct val="100000"/>
              </a:lnSpc>
              <a:spcBef>
                <a:spcPts val="0"/>
              </a:spcBef>
              <a:spcAft>
                <a:spcPts val="0"/>
              </a:spcAft>
              <a:buClr>
                <a:schemeClr val="dk2"/>
              </a:buClr>
              <a:buFont typeface="Trebuchet MS"/>
              <a:buNone/>
            </a:pPr>
            <a:r>
              <a:rPr b="0" i="0" lang="en-US" sz="2800" u="none" cap="none" strike="noStrike">
                <a:solidFill>
                  <a:schemeClr val="lt1"/>
                </a:solidFill>
                <a:latin typeface="Trebuchet MS"/>
                <a:ea typeface="Trebuchet MS"/>
                <a:cs typeface="Trebuchet MS"/>
                <a:sym typeface="Trebuchet MS"/>
              </a:rPr>
              <a:t>Studies why motor neurons die in ALS (Lou Gehrig’s Disease)</a:t>
            </a:r>
            <a:endParaRPr/>
          </a:p>
        </p:txBody>
      </p:sp>
      <p:pic>
        <p:nvPicPr>
          <p:cNvPr id="115" name="Google Shape;115;p17"/>
          <p:cNvPicPr preferRelativeResize="0"/>
          <p:nvPr/>
        </p:nvPicPr>
        <p:blipFill rotWithShape="1">
          <a:blip r:embed="rId3">
            <a:alphaModFix/>
          </a:blip>
          <a:srcRect b="11011" l="0" r="3449" t="6810"/>
          <a:stretch/>
        </p:blipFill>
        <p:spPr>
          <a:xfrm>
            <a:off x="427951" y="1540035"/>
            <a:ext cx="4372651" cy="5073297"/>
          </a:xfrm>
          <a:prstGeom prst="rect">
            <a:avLst/>
          </a:prstGeom>
          <a:noFill/>
          <a:ln>
            <a:noFill/>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8"/>
          <p:cNvSpPr txBox="1"/>
          <p:nvPr>
            <p:ph type="title"/>
          </p:nvPr>
        </p:nvSpPr>
        <p:spPr>
          <a:xfrm>
            <a:off x="1066800" y="457004"/>
            <a:ext cx="8229600" cy="1143200"/>
          </a:xfrm>
          <a:prstGeom prst="rect">
            <a:avLst/>
          </a:prstGeom>
          <a:noFill/>
          <a:ln>
            <a:noFill/>
          </a:ln>
        </p:spPr>
        <p:txBody>
          <a:bodyPr anchorCtr="0" anchor="b" bIns="91425" lIns="91425" spcFirstLastPara="1" rIns="91425" wrap="square" tIns="91425">
            <a:noAutofit/>
          </a:bodyPr>
          <a:lstStyle/>
          <a:p>
            <a:pPr indent="254000" lvl="0" marL="0" marR="0" rtl="0" algn="l">
              <a:lnSpc>
                <a:spcPct val="100000"/>
              </a:lnSpc>
              <a:spcBef>
                <a:spcPts val="0"/>
              </a:spcBef>
              <a:spcAft>
                <a:spcPts val="0"/>
              </a:spcAft>
              <a:buClr>
                <a:srgbClr val="00387E"/>
              </a:buClr>
              <a:buFont typeface="Trebuchet MS"/>
              <a:buNone/>
            </a:pPr>
            <a:r>
              <a:rPr b="1" i="0" lang="en-US" sz="4000" u="none" cap="none" strike="noStrike">
                <a:solidFill>
                  <a:srgbClr val="FFFFFF"/>
                </a:solidFill>
                <a:latin typeface="Trebuchet MS"/>
                <a:ea typeface="Trebuchet MS"/>
                <a:cs typeface="Trebuchet MS"/>
                <a:sym typeface="Trebuchet MS"/>
              </a:rPr>
              <a:t>Dave Doobin</a:t>
            </a:r>
            <a:endParaRPr b="1" i="0" sz="4000" u="none" cap="none" strike="noStrike">
              <a:solidFill>
                <a:srgbClr val="FFFFFF"/>
              </a:solidFill>
              <a:latin typeface="Trebuchet MS"/>
              <a:ea typeface="Trebuchet MS"/>
              <a:cs typeface="Trebuchet MS"/>
              <a:sym typeface="Trebuchet MS"/>
            </a:endParaRPr>
          </a:p>
        </p:txBody>
      </p:sp>
      <p:sp>
        <p:nvSpPr>
          <p:cNvPr id="121" name="Google Shape;121;p18"/>
          <p:cNvSpPr txBox="1"/>
          <p:nvPr/>
        </p:nvSpPr>
        <p:spPr>
          <a:xfrm>
            <a:off x="5338150" y="2006602"/>
            <a:ext cx="3592800" cy="265596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Trebuchet MS"/>
              <a:buNone/>
            </a:pPr>
            <a:r>
              <a:rPr b="0" i="0" lang="en-US" sz="2800" u="none" cap="none" strike="noStrike">
                <a:solidFill>
                  <a:schemeClr val="lt1"/>
                </a:solidFill>
                <a:latin typeface="Trebuchet MS"/>
                <a:ea typeface="Trebuchet MS"/>
                <a:cs typeface="Trebuchet MS"/>
                <a:sym typeface="Trebuchet MS"/>
              </a:rPr>
              <a:t>PhD student</a:t>
            </a:r>
            <a:endParaRPr/>
          </a:p>
          <a:p>
            <a:pPr indent="0" lvl="0" marL="0" marR="0" rtl="0" algn="l">
              <a:lnSpc>
                <a:spcPct val="100000"/>
              </a:lnSpc>
              <a:spcBef>
                <a:spcPts val="0"/>
              </a:spcBef>
              <a:spcAft>
                <a:spcPts val="0"/>
              </a:spcAft>
              <a:buClr>
                <a:schemeClr val="dk2"/>
              </a:buClr>
              <a:buFont typeface="Trebuchet MS"/>
              <a:buNone/>
            </a:pPr>
            <a:r>
              <a:rPr b="0" i="0" lang="en-US" sz="2800" u="none" cap="none" strike="noStrike">
                <a:solidFill>
                  <a:schemeClr val="lt1"/>
                </a:solidFill>
                <a:latin typeface="Trebuchet MS"/>
                <a:ea typeface="Trebuchet MS"/>
                <a:cs typeface="Trebuchet MS"/>
                <a:sym typeface="Trebuchet MS"/>
              </a:rPr>
              <a:t>Studies how the outer layer of mammalian brains develop</a:t>
            </a:r>
            <a:endParaRPr b="0" i="0" sz="2800" u="none" cap="none" strike="noStrike">
              <a:solidFill>
                <a:schemeClr val="lt1"/>
              </a:solidFill>
              <a:latin typeface="Trebuchet MS"/>
              <a:ea typeface="Trebuchet MS"/>
              <a:cs typeface="Trebuchet MS"/>
              <a:sym typeface="Trebuchet MS"/>
            </a:endParaRPr>
          </a:p>
        </p:txBody>
      </p:sp>
      <p:pic>
        <p:nvPicPr>
          <p:cNvPr id="122" name="Google Shape;122;p18"/>
          <p:cNvPicPr preferRelativeResize="0"/>
          <p:nvPr/>
        </p:nvPicPr>
        <p:blipFill rotWithShape="1">
          <a:blip r:embed="rId3">
            <a:alphaModFix/>
          </a:blip>
          <a:srcRect b="36295" l="39630" r="15740" t="0"/>
          <a:stretch/>
        </p:blipFill>
        <p:spPr>
          <a:xfrm>
            <a:off x="795865" y="1811868"/>
            <a:ext cx="4080935" cy="436880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9"/>
          <p:cNvSpPr txBox="1"/>
          <p:nvPr>
            <p:ph type="title"/>
          </p:nvPr>
        </p:nvSpPr>
        <p:spPr>
          <a:xfrm>
            <a:off x="1066800" y="457004"/>
            <a:ext cx="8229600" cy="1143200"/>
          </a:xfrm>
          <a:prstGeom prst="rect">
            <a:avLst/>
          </a:prstGeom>
          <a:noFill/>
          <a:ln>
            <a:noFill/>
          </a:ln>
        </p:spPr>
        <p:txBody>
          <a:bodyPr anchorCtr="0" anchor="b" bIns="91425" lIns="91425" spcFirstLastPara="1" rIns="91425" wrap="square" tIns="91425">
            <a:noAutofit/>
          </a:bodyPr>
          <a:lstStyle/>
          <a:p>
            <a:pPr indent="254000" lvl="0" marL="0" marR="0" rtl="0" algn="l">
              <a:lnSpc>
                <a:spcPct val="100000"/>
              </a:lnSpc>
              <a:spcBef>
                <a:spcPts val="0"/>
              </a:spcBef>
              <a:spcAft>
                <a:spcPts val="0"/>
              </a:spcAft>
              <a:buClr>
                <a:srgbClr val="00387E"/>
              </a:buClr>
              <a:buFont typeface="Trebuchet MS"/>
              <a:buNone/>
            </a:pPr>
            <a:r>
              <a:rPr b="1" i="0" lang="en-US" sz="4000" u="none" cap="none" strike="noStrike">
                <a:solidFill>
                  <a:srgbClr val="FFFFFF"/>
                </a:solidFill>
                <a:latin typeface="Trebuchet MS"/>
                <a:ea typeface="Trebuchet MS"/>
                <a:cs typeface="Trebuchet MS"/>
                <a:sym typeface="Trebuchet MS"/>
              </a:rPr>
              <a:t>Blair Jenkins</a:t>
            </a:r>
            <a:endParaRPr/>
          </a:p>
        </p:txBody>
      </p:sp>
      <p:sp>
        <p:nvSpPr>
          <p:cNvPr id="128" name="Google Shape;128;p19"/>
          <p:cNvSpPr txBox="1"/>
          <p:nvPr/>
        </p:nvSpPr>
        <p:spPr>
          <a:xfrm>
            <a:off x="5973174" y="2029944"/>
            <a:ext cx="2765308" cy="265596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Trebuchet MS"/>
              <a:buNone/>
            </a:pPr>
            <a:r>
              <a:rPr b="0" i="0" lang="en-US" sz="2800" u="none" cap="none" strike="noStrike">
                <a:solidFill>
                  <a:srgbClr val="FFFFFF"/>
                </a:solidFill>
                <a:latin typeface="Trebuchet MS"/>
                <a:ea typeface="Trebuchet MS"/>
                <a:cs typeface="Trebuchet MS"/>
                <a:sym typeface="Trebuchet MS"/>
              </a:rPr>
              <a:t>MD/PhD student</a:t>
            </a:r>
            <a:endParaRPr/>
          </a:p>
          <a:p>
            <a:pPr indent="0" lvl="0" marL="0" marR="0" rtl="0" algn="l">
              <a:lnSpc>
                <a:spcPct val="100000"/>
              </a:lnSpc>
              <a:spcBef>
                <a:spcPts val="0"/>
              </a:spcBef>
              <a:spcAft>
                <a:spcPts val="0"/>
              </a:spcAft>
              <a:buClr>
                <a:schemeClr val="dk2"/>
              </a:buClr>
              <a:buFont typeface="Trebuchet MS"/>
              <a:buNone/>
            </a:pPr>
            <a:r>
              <a:rPr b="0" i="0" lang="en-US" sz="2800" u="none" cap="none" strike="noStrike">
                <a:solidFill>
                  <a:srgbClr val="FFFFFF"/>
                </a:solidFill>
                <a:latin typeface="Trebuchet MS"/>
                <a:ea typeface="Trebuchet MS"/>
                <a:cs typeface="Trebuchet MS"/>
                <a:sym typeface="Trebuchet MS"/>
              </a:rPr>
              <a:t>Studies the neurons in our skin that allow us to sense touch</a:t>
            </a:r>
            <a:endParaRPr/>
          </a:p>
        </p:txBody>
      </p:sp>
      <p:pic>
        <p:nvPicPr>
          <p:cNvPr id="129" name="Google Shape;129;p19"/>
          <p:cNvPicPr preferRelativeResize="0"/>
          <p:nvPr/>
        </p:nvPicPr>
        <p:blipFill rotWithShape="1">
          <a:blip r:embed="rId3">
            <a:alphaModFix/>
          </a:blip>
          <a:srcRect b="0" l="0" r="0" t="0"/>
          <a:stretch/>
        </p:blipFill>
        <p:spPr>
          <a:xfrm>
            <a:off x="403076" y="2006600"/>
            <a:ext cx="5463993" cy="4140200"/>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What does the brain do?</a:t>
            </a:r>
            <a:endParaRPr b="0" i="0" sz="4400" u="none" cap="none" strike="noStrike">
              <a:solidFill>
                <a:schemeClr val="lt1"/>
              </a:solidFill>
              <a:latin typeface="Calibri"/>
              <a:ea typeface="Calibri"/>
              <a:cs typeface="Calibri"/>
              <a:sym typeface="Calibri"/>
            </a:endParaRPr>
          </a:p>
        </p:txBody>
      </p:sp>
      <p:pic>
        <p:nvPicPr>
          <p:cNvPr id="136" name="Google Shape;136;p20"/>
          <p:cNvPicPr preferRelativeResize="0"/>
          <p:nvPr/>
        </p:nvPicPr>
        <p:blipFill rotWithShape="1">
          <a:blip r:embed="rId3">
            <a:alphaModFix/>
          </a:blip>
          <a:srcRect b="0" l="0" r="0" t="0"/>
          <a:stretch/>
        </p:blipFill>
        <p:spPr>
          <a:xfrm>
            <a:off x="2440914" y="2540379"/>
            <a:ext cx="4542672" cy="3045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1"/>
          <p:cNvSpPr/>
          <p:nvPr/>
        </p:nvSpPr>
        <p:spPr>
          <a:xfrm>
            <a:off x="1147161" y="2717371"/>
            <a:ext cx="1709338" cy="563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lt1"/>
              </a:buClr>
              <a:buFont typeface="Calibri"/>
              <a:buNone/>
            </a:pPr>
            <a:r>
              <a:rPr b="0" i="0" lang="en-US" sz="1800" u="none" cap="none" strike="noStrike">
                <a:solidFill>
                  <a:schemeClr val="lt1"/>
                </a:solidFill>
                <a:latin typeface="Calibri"/>
                <a:ea typeface="Calibri"/>
                <a:cs typeface="Calibri"/>
                <a:sym typeface="Calibri"/>
              </a:rPr>
              <a:t>Information</a:t>
            </a:r>
            <a:endParaRPr/>
          </a:p>
        </p:txBody>
      </p:sp>
      <p:sp>
        <p:nvSpPr>
          <p:cNvPr id="143" name="Google Shape;143;p21"/>
          <p:cNvSpPr/>
          <p:nvPr/>
        </p:nvSpPr>
        <p:spPr>
          <a:xfrm>
            <a:off x="3031598" y="2144120"/>
            <a:ext cx="2871450" cy="1807449"/>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txBox="1"/>
          <p:nvPr/>
        </p:nvSpPr>
        <p:spPr>
          <a:xfrm>
            <a:off x="1746774" y="3300021"/>
            <a:ext cx="835499" cy="457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lt1"/>
              </a:buClr>
              <a:buFont typeface="Calibri"/>
              <a:buNone/>
            </a:pPr>
            <a:r>
              <a:rPr b="0" i="0" lang="en-US" sz="1800" u="none" cap="none" strike="noStrike">
                <a:solidFill>
                  <a:schemeClr val="lt1"/>
                </a:solidFill>
                <a:latin typeface="Calibri"/>
                <a:ea typeface="Calibri"/>
                <a:cs typeface="Calibri"/>
                <a:sym typeface="Calibri"/>
              </a:rPr>
              <a:t>senses</a:t>
            </a:r>
            <a:endParaRPr/>
          </a:p>
        </p:txBody>
      </p:sp>
      <p:sp>
        <p:nvSpPr>
          <p:cNvPr id="145" name="Google Shape;145;p21"/>
          <p:cNvSpPr/>
          <p:nvPr/>
        </p:nvSpPr>
        <p:spPr>
          <a:xfrm>
            <a:off x="2856499" y="2906971"/>
            <a:ext cx="430500" cy="184500"/>
          </a:xfrm>
          <a:prstGeom prst="rightArrow">
            <a:avLst>
              <a:gd fmla="val 50000" name="adj1"/>
              <a:gd fmla="val 50000" name="adj2"/>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21"/>
          <p:cNvSpPr/>
          <p:nvPr/>
        </p:nvSpPr>
        <p:spPr>
          <a:xfrm>
            <a:off x="5633199" y="2854346"/>
            <a:ext cx="430500" cy="184500"/>
          </a:xfrm>
          <a:prstGeom prst="rightArrow">
            <a:avLst>
              <a:gd fmla="val 50000" name="adj1"/>
              <a:gd fmla="val 50000" name="adj2"/>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21"/>
          <p:cNvSpPr/>
          <p:nvPr/>
        </p:nvSpPr>
        <p:spPr>
          <a:xfrm>
            <a:off x="6078149" y="2717371"/>
            <a:ext cx="1281300" cy="563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Out</a:t>
            </a:r>
            <a:endParaRPr/>
          </a:p>
        </p:txBody>
      </p:sp>
      <p:sp>
        <p:nvSpPr>
          <p:cNvPr id="148" name="Google Shape;148;p21"/>
          <p:cNvSpPr txBox="1"/>
          <p:nvPr/>
        </p:nvSpPr>
        <p:spPr>
          <a:xfrm>
            <a:off x="6127499" y="3300021"/>
            <a:ext cx="1182599" cy="809699"/>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thought</a:t>
            </a:r>
            <a:endParaRPr/>
          </a:p>
          <a:p>
            <a:pPr indent="0" lvl="0" marL="0" marR="0" rtl="0" algn="l">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mood</a:t>
            </a:r>
            <a:endParaRPr/>
          </a:p>
          <a:p>
            <a:pPr indent="0" lvl="0" marL="0" marR="0" rtl="0" algn="l">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Behavior</a:t>
            </a:r>
            <a:endParaRPr sz="1800">
              <a:solidFill>
                <a:schemeClr val="lt1"/>
              </a:solidFill>
              <a:latin typeface="Calibri"/>
              <a:ea typeface="Calibri"/>
              <a:cs typeface="Calibri"/>
              <a:sym typeface="Calibri"/>
            </a:endParaRPr>
          </a:p>
          <a:p>
            <a:pPr indent="0" lvl="0" marL="0" marR="0" rtl="0" algn="l">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learning</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353114" y="274638"/>
            <a:ext cx="8453783"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959" u="none" cap="none" strike="noStrike">
                <a:solidFill>
                  <a:schemeClr val="lt1"/>
                </a:solidFill>
                <a:latin typeface="Calibri"/>
                <a:ea typeface="Calibri"/>
                <a:cs typeface="Calibri"/>
                <a:sym typeface="Calibri"/>
              </a:rPr>
              <a:t>How do we know what the brain does?</a:t>
            </a:r>
            <a:endParaRPr b="0" i="0" sz="3959" u="none" cap="none" strike="noStrike">
              <a:solidFill>
                <a:schemeClr val="lt1"/>
              </a:solidFill>
              <a:latin typeface="Calibri"/>
              <a:ea typeface="Calibri"/>
              <a:cs typeface="Calibri"/>
              <a:sym typeface="Calibri"/>
            </a:endParaRPr>
          </a:p>
        </p:txBody>
      </p:sp>
      <p:pic>
        <p:nvPicPr>
          <p:cNvPr id="155" name="Google Shape;155;p22"/>
          <p:cNvPicPr preferRelativeResize="0"/>
          <p:nvPr/>
        </p:nvPicPr>
        <p:blipFill rotWithShape="1">
          <a:blip r:embed="rId3">
            <a:alphaModFix/>
          </a:blip>
          <a:srcRect b="0" l="0" r="0" t="0"/>
          <a:stretch/>
        </p:blipFill>
        <p:spPr>
          <a:xfrm>
            <a:off x="2277034" y="1925769"/>
            <a:ext cx="4542672" cy="3045824"/>
          </a:xfrm>
          <a:prstGeom prst="rect">
            <a:avLst/>
          </a:prstGeom>
          <a:noFill/>
          <a:ln>
            <a:noFill/>
          </a:ln>
        </p:spPr>
      </p:pic>
      <p:sp>
        <p:nvSpPr>
          <p:cNvPr id="156" name="Google Shape;156;p22"/>
          <p:cNvSpPr/>
          <p:nvPr/>
        </p:nvSpPr>
        <p:spPr>
          <a:xfrm>
            <a:off x="1565957" y="5184530"/>
            <a:ext cx="6042390"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chemeClr val="lt1"/>
                </a:solidFill>
                <a:latin typeface="Calibri"/>
                <a:ea typeface="Calibri"/>
                <a:cs typeface="Calibri"/>
                <a:sym typeface="Calibri"/>
              </a:rPr>
              <a:t>How do we study the brain?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 Black ">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